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61"/>
  </p:notesMasterIdLst>
  <p:sldIdLst>
    <p:sldId id="335" r:id="rId2"/>
    <p:sldId id="257" r:id="rId3"/>
    <p:sldId id="336" r:id="rId4"/>
    <p:sldId id="258" r:id="rId5"/>
    <p:sldId id="886" r:id="rId6"/>
    <p:sldId id="260" r:id="rId7"/>
    <p:sldId id="763" r:id="rId8"/>
    <p:sldId id="822" r:id="rId9"/>
    <p:sldId id="824" r:id="rId10"/>
    <p:sldId id="836" r:id="rId11"/>
    <p:sldId id="837" r:id="rId12"/>
    <p:sldId id="838" r:id="rId13"/>
    <p:sldId id="839" r:id="rId14"/>
    <p:sldId id="840" r:id="rId15"/>
    <p:sldId id="841" r:id="rId16"/>
    <p:sldId id="842" r:id="rId17"/>
    <p:sldId id="843" r:id="rId18"/>
    <p:sldId id="844" r:id="rId19"/>
    <p:sldId id="845" r:id="rId20"/>
    <p:sldId id="846" r:id="rId21"/>
    <p:sldId id="847" r:id="rId22"/>
    <p:sldId id="848" r:id="rId23"/>
    <p:sldId id="849" r:id="rId24"/>
    <p:sldId id="337" r:id="rId25"/>
    <p:sldId id="887" r:id="rId26"/>
    <p:sldId id="888" r:id="rId27"/>
    <p:sldId id="889" r:id="rId28"/>
    <p:sldId id="890" r:id="rId29"/>
    <p:sldId id="891" r:id="rId30"/>
    <p:sldId id="292" r:id="rId31"/>
    <p:sldId id="293" r:id="rId32"/>
    <p:sldId id="294" r:id="rId33"/>
    <p:sldId id="295" r:id="rId34"/>
    <p:sldId id="297" r:id="rId35"/>
    <p:sldId id="298" r:id="rId36"/>
    <p:sldId id="299" r:id="rId37"/>
    <p:sldId id="302" r:id="rId38"/>
    <p:sldId id="303" r:id="rId39"/>
    <p:sldId id="304" r:id="rId40"/>
    <p:sldId id="305" r:id="rId41"/>
    <p:sldId id="307" r:id="rId42"/>
    <p:sldId id="308" r:id="rId43"/>
    <p:sldId id="309" r:id="rId44"/>
    <p:sldId id="310" r:id="rId45"/>
    <p:sldId id="311" r:id="rId46"/>
    <p:sldId id="313" r:id="rId47"/>
    <p:sldId id="892" r:id="rId48"/>
    <p:sldId id="316" r:id="rId49"/>
    <p:sldId id="322" r:id="rId50"/>
    <p:sldId id="323" r:id="rId51"/>
    <p:sldId id="324" r:id="rId52"/>
    <p:sldId id="325" r:id="rId53"/>
    <p:sldId id="326" r:id="rId54"/>
    <p:sldId id="327" r:id="rId55"/>
    <p:sldId id="328" r:id="rId56"/>
    <p:sldId id="329" r:id="rId57"/>
    <p:sldId id="330" r:id="rId58"/>
    <p:sldId id="331" r:id="rId59"/>
    <p:sldId id="332" r:id="rId60"/>
  </p:sldIdLst>
  <p:sldSz cx="9144000" cy="5143500" type="screen16x9"/>
  <p:notesSz cx="9144000" cy="5143500"/>
  <p:defaultTextStyle>
    <a:defPPr>
      <a:defRPr lang="ro-R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313"/>
    <p:restoredTop sz="94709"/>
  </p:normalViewPr>
  <p:slideViewPr>
    <p:cSldViewPr>
      <p:cViewPr varScale="1">
        <p:scale>
          <a:sx n="170" d="100"/>
          <a:sy n="170" d="100"/>
        </p:scale>
        <p:origin x="176" y="41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notesMaster" Target="notesMasters/notesMaster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png>
</file>

<file path=ppt/media/image10.png>
</file>

<file path=ppt/media/image100.png>
</file>

<file path=ppt/media/image101.png>
</file>

<file path=ppt/media/image102.png>
</file>

<file path=ppt/media/image1020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png>
</file>

<file path=ppt/media/image150.png>
</file>

<file path=ppt/media/image151.png>
</file>

<file path=ppt/media/image152.png>
</file>

<file path=ppt/media/image153.png>
</file>

<file path=ppt/media/image154.png>
</file>

<file path=ppt/media/image155.png>
</file>

<file path=ppt/media/image156.png>
</file>

<file path=ppt/media/image157.png>
</file>

<file path=ppt/media/image158.png>
</file>

<file path=ppt/media/image159.png>
</file>

<file path=ppt/media/image16.png>
</file>

<file path=ppt/media/image160.png>
</file>

<file path=ppt/media/image161.png>
</file>

<file path=ppt/media/image162.png>
</file>

<file path=ppt/media/image163.png>
</file>

<file path=ppt/media/image164.png>
</file>

<file path=ppt/media/image165.png>
</file>

<file path=ppt/media/image166.png>
</file>

<file path=ppt/media/image167.png>
</file>

<file path=ppt/media/image168.png>
</file>

<file path=ppt/media/image169.png>
</file>

<file path=ppt/media/image17.png>
</file>

<file path=ppt/media/image170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.tiff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0A6B94-3BBD-E14C-9AB4-D8C70AF84843}" type="datetimeFigureOut">
              <a:rPr lang="en-US" smtClean="0"/>
              <a:t>12/21/23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642938"/>
            <a:ext cx="3086100" cy="17367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2474913"/>
            <a:ext cx="7315200" cy="20256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4886325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4886325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340F64-37CB-D84D-AA56-83CA53E4B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4582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" name="Shape 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97238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9574625-3DEA-4EF9-8557-B459AD8B7A01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2330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9574625-3DEA-4EF9-8557-B459AD8B7A01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7763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9574625-3DEA-4EF9-8557-B459AD8B7A01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4415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9574625-3DEA-4EF9-8557-B459AD8B7A01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4870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9574625-3DEA-4EF9-8557-B459AD8B7A01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0909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9574625-3DEA-4EF9-8557-B459AD8B7A01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6318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9574625-3DEA-4EF9-8557-B459AD8B7A01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39302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9574625-3DEA-4EF9-8557-B459AD8B7A01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76548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9574625-3DEA-4EF9-8557-B459AD8B7A01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44633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9574625-3DEA-4EF9-8557-B459AD8B7A01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2072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HCS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(Highly Connected Subgraphs) clustering algorithm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340F64-37CB-D84D-AA56-83CA53E4B0C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68482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9574625-3DEA-4EF9-8557-B459AD8B7A01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08313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9574625-3DEA-4EF9-8557-B459AD8B7A01}" type="slidenum">
              <a:rPr lang="en-US" smtClean="0"/>
              <a:pPr/>
              <a:t>26</a:t>
            </a:fld>
            <a:endParaRPr lang="en-US"/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05445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9574625-3DEA-4EF9-8557-B459AD8B7A01}" type="slidenum">
              <a:rPr lang="en-US" smtClean="0"/>
              <a:pPr/>
              <a:t>27</a:t>
            </a:fld>
            <a:endParaRPr lang="en-US"/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22225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9574625-3DEA-4EF9-8557-B459AD8B7A01}" type="slidenum">
              <a:rPr lang="en-US" smtClean="0"/>
              <a:pPr/>
              <a:t>28</a:t>
            </a:fld>
            <a:endParaRPr lang="en-US"/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8305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9574625-3DEA-4EF9-8557-B459AD8B7A01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3638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9574625-3DEA-4EF9-8557-B459AD8B7A01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7828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9574625-3DEA-4EF9-8557-B459AD8B7A01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9520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9574625-3DEA-4EF9-8557-B459AD8B7A01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4293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9574625-3DEA-4EF9-8557-B459AD8B7A01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0880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9574625-3DEA-4EF9-8557-B459AD8B7A01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0619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9574625-3DEA-4EF9-8557-B459AD8B7A01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929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7FC7F-A235-8043-AB8C-B734ED157B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9B3382-E835-C044-B3DC-DDF863EE18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EDA6BE-CD54-5E47-AA9B-F0F90BFBC2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8476F1-7F76-6F48-94BE-3CAEF2BB3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4238E9-E527-E94C-AC87-659AAE8AD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25400">
              <a:lnSpc>
                <a:spcPct val="100000"/>
              </a:lnSpc>
            </a:pPr>
            <a:fld id="{81D60167-4931-47E6-BA6A-407CBD079E47}" type="slidenum">
              <a:rPr lang="ro-RO" spc="-5" smtClean="0"/>
              <a:t>‹#›</a:t>
            </a:fld>
            <a:endParaRPr lang="ro-RO" spc="-5" dirty="0"/>
          </a:p>
        </p:txBody>
      </p:sp>
    </p:spTree>
    <p:extLst>
      <p:ext uri="{BB962C8B-B14F-4D97-AF65-F5344CB8AC3E}">
        <p14:creationId xmlns:p14="http://schemas.microsoft.com/office/powerpoint/2010/main" val="38034460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624C0-0638-2A4B-83DF-79155DC36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6CE666-224C-9F4F-B62D-8917C20CFB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D9F9D7-9CDB-0146-831A-9766E151C9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DE3013-CBCE-9C4A-9387-65464F8BA3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E26A8-9A1C-B34B-B1FE-B31E461B8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25400">
              <a:lnSpc>
                <a:spcPct val="100000"/>
              </a:lnSpc>
            </a:pPr>
            <a:fld id="{81D60167-4931-47E6-BA6A-407CBD079E47}" type="slidenum">
              <a:rPr lang="ro-RO" spc="-5" smtClean="0"/>
              <a:t>‹#›</a:t>
            </a:fld>
            <a:endParaRPr lang="ro-RO" spc="-5" dirty="0"/>
          </a:p>
        </p:txBody>
      </p:sp>
    </p:spTree>
    <p:extLst>
      <p:ext uri="{BB962C8B-B14F-4D97-AF65-F5344CB8AC3E}">
        <p14:creationId xmlns:p14="http://schemas.microsoft.com/office/powerpoint/2010/main" val="2550433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7AB371-3F05-8049-9C98-5B427E8AA4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E1DAA5-7713-1245-8BFC-3D55FA4762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71F9B2-1619-DD40-AF5F-D3A242A71A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F7AEBA-A20E-2944-BEDA-0EFB677D5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451476-C067-8848-9F66-7E1611927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25400">
              <a:lnSpc>
                <a:spcPct val="100000"/>
              </a:lnSpc>
            </a:pPr>
            <a:fld id="{81D60167-4931-47E6-BA6A-407CBD079E47}" type="slidenum">
              <a:rPr lang="ro-RO" spc="-5" smtClean="0"/>
              <a:t>‹#›</a:t>
            </a:fld>
            <a:endParaRPr lang="ro-RO" spc="-5" dirty="0"/>
          </a:p>
        </p:txBody>
      </p:sp>
    </p:spTree>
    <p:extLst>
      <p:ext uri="{BB962C8B-B14F-4D97-AF65-F5344CB8AC3E}">
        <p14:creationId xmlns:p14="http://schemas.microsoft.com/office/powerpoint/2010/main" val="38960340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08170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172" y="404009"/>
            <a:ext cx="8228763" cy="460767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2994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172" y="1203631"/>
            <a:ext cx="8228763" cy="335028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177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04772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8E8AE-7CC2-9B48-8E05-84DB3A7BD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058C94-6BD6-2B48-9E35-DAAD59AFF3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A1A70A-6D40-184F-B2D2-578EF208C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0D40D3-213C-4E4C-8D25-4BB4F7D9DD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86A936-23F0-1A43-A6BA-B938CF159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25400">
              <a:lnSpc>
                <a:spcPct val="100000"/>
              </a:lnSpc>
            </a:pPr>
            <a:fld id="{81D60167-4931-47E6-BA6A-407CBD079E47}" type="slidenum">
              <a:rPr lang="ro-RO" spc="-5" smtClean="0"/>
              <a:t>‹#›</a:t>
            </a:fld>
            <a:endParaRPr lang="ro-RO" spc="-5" dirty="0"/>
          </a:p>
        </p:txBody>
      </p:sp>
    </p:spTree>
    <p:extLst>
      <p:ext uri="{BB962C8B-B14F-4D97-AF65-F5344CB8AC3E}">
        <p14:creationId xmlns:p14="http://schemas.microsoft.com/office/powerpoint/2010/main" val="15354570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4E7B5-C645-A242-B344-9050CD4B1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3B4613-DFC8-774D-92D8-3B4B908FCC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7C56E7-6902-7D4D-8191-BD80045E77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763D9F-01A5-7347-BE49-0DB95190A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B8682B-7F7A-844D-A8E8-8195DB39C7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25400">
              <a:lnSpc>
                <a:spcPct val="100000"/>
              </a:lnSpc>
            </a:pPr>
            <a:fld id="{81D60167-4931-47E6-BA6A-407CBD079E47}" type="slidenum">
              <a:rPr lang="ro-RO" spc="-5" smtClean="0"/>
              <a:t>‹#›</a:t>
            </a:fld>
            <a:endParaRPr lang="ro-RO" spc="-5" dirty="0"/>
          </a:p>
        </p:txBody>
      </p:sp>
    </p:spTree>
    <p:extLst>
      <p:ext uri="{BB962C8B-B14F-4D97-AF65-F5344CB8AC3E}">
        <p14:creationId xmlns:p14="http://schemas.microsoft.com/office/powerpoint/2010/main" val="20967530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F3719-F596-BB47-B732-2A66DB908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1233FE-109E-A344-8F00-66D858E883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D0F925-E3A8-524A-A931-9A85898C1C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2DD7A9-4005-C746-B48D-7EBC64FCE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12/21/23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69BD06-4F89-6C48-8F6C-4EA1DB28F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9FFC91-6EE5-DC46-B6E5-6B1E68919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25400">
              <a:lnSpc>
                <a:spcPct val="100000"/>
              </a:lnSpc>
            </a:pPr>
            <a:fld id="{81D60167-4931-47E6-BA6A-407CBD079E47}" type="slidenum">
              <a:rPr lang="ro-RO" spc="-5" smtClean="0"/>
              <a:t>‹#›</a:t>
            </a:fld>
            <a:endParaRPr lang="ro-RO" spc="-5" dirty="0"/>
          </a:p>
        </p:txBody>
      </p:sp>
    </p:spTree>
    <p:extLst>
      <p:ext uri="{BB962C8B-B14F-4D97-AF65-F5344CB8AC3E}">
        <p14:creationId xmlns:p14="http://schemas.microsoft.com/office/powerpoint/2010/main" val="42005134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0EC69-403E-8245-8DDE-C7B8BDC68E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E27D05-9FE3-A941-929A-F0CD923B70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77EBA1-7D85-B544-AB65-47273432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BD745C-FD65-9640-BB7E-2454DBB4EC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B9E2EF1-3A20-5340-BB25-1C1826B60C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A4EB98-14A0-9F42-945E-003B91098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12/21/23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C635574-4471-3C48-8909-3ECABECE43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A1E50B-BEF8-A24A-A848-1C65C1594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25400">
              <a:lnSpc>
                <a:spcPct val="100000"/>
              </a:lnSpc>
            </a:pPr>
            <a:fld id="{81D60167-4931-47E6-BA6A-407CBD079E47}" type="slidenum">
              <a:rPr lang="ro-RO" spc="-5" smtClean="0"/>
              <a:t>‹#›</a:t>
            </a:fld>
            <a:endParaRPr lang="ro-RO" spc="-5" dirty="0"/>
          </a:p>
        </p:txBody>
      </p:sp>
    </p:spTree>
    <p:extLst>
      <p:ext uri="{BB962C8B-B14F-4D97-AF65-F5344CB8AC3E}">
        <p14:creationId xmlns:p14="http://schemas.microsoft.com/office/powerpoint/2010/main" val="2737915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B7D94-428E-8F46-B010-8EB14615A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A3DEEE-C999-884F-AF49-3144FBBFF3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12/21/23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F85D1B-ADD4-8C4A-948F-EA275BCD63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150505-48D9-914D-A569-E05185249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25400">
              <a:lnSpc>
                <a:spcPct val="100000"/>
              </a:lnSpc>
            </a:pPr>
            <a:fld id="{81D60167-4931-47E6-BA6A-407CBD079E47}" type="slidenum">
              <a:rPr lang="ro-RO" spc="-5" smtClean="0"/>
              <a:t>‹#›</a:t>
            </a:fld>
            <a:endParaRPr lang="ro-RO" spc="-5" dirty="0"/>
          </a:p>
        </p:txBody>
      </p:sp>
    </p:spTree>
    <p:extLst>
      <p:ext uri="{BB962C8B-B14F-4D97-AF65-F5344CB8AC3E}">
        <p14:creationId xmlns:p14="http://schemas.microsoft.com/office/powerpoint/2010/main" val="1152788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FA522C4-35B4-9549-A6D8-D3CD8223F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12/21/23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39FB9D-613D-6B48-AAA4-5482BF3A70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4859DD-6570-664F-AAA6-463DAC9BB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25400">
              <a:lnSpc>
                <a:spcPct val="100000"/>
              </a:lnSpc>
            </a:pPr>
            <a:fld id="{81D60167-4931-47E6-BA6A-407CBD079E47}" type="slidenum">
              <a:rPr lang="ro-RO" spc="-5" smtClean="0"/>
              <a:t>‹#›</a:t>
            </a:fld>
            <a:endParaRPr lang="ro-RO" spc="-5" dirty="0"/>
          </a:p>
        </p:txBody>
      </p:sp>
    </p:spTree>
    <p:extLst>
      <p:ext uri="{BB962C8B-B14F-4D97-AF65-F5344CB8AC3E}">
        <p14:creationId xmlns:p14="http://schemas.microsoft.com/office/powerpoint/2010/main" val="707231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A95D3-8DA0-014D-9DCF-B8B427B474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E4FB1B-59A6-3840-ADFB-0BD57DB6D8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B2795-A3F9-0B4B-8D36-AC14D8D6C0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C4CFF7-E2F2-5543-ADB5-C93B3C373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12/21/23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C4D36D-10E4-ED4D-9F3C-F35364DB1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3261EB-9982-B14D-9A0D-61DED58D6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25400">
              <a:lnSpc>
                <a:spcPct val="100000"/>
              </a:lnSpc>
            </a:pPr>
            <a:fld id="{81D60167-4931-47E6-BA6A-407CBD079E47}" type="slidenum">
              <a:rPr lang="ro-RO" spc="-5" smtClean="0"/>
              <a:t>‹#›</a:t>
            </a:fld>
            <a:endParaRPr lang="ro-RO" spc="-5" dirty="0"/>
          </a:p>
        </p:txBody>
      </p:sp>
    </p:spTree>
    <p:extLst>
      <p:ext uri="{BB962C8B-B14F-4D97-AF65-F5344CB8AC3E}">
        <p14:creationId xmlns:p14="http://schemas.microsoft.com/office/powerpoint/2010/main" val="35649470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E1A6A1-362F-7243-8DF8-18B1C5B4E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B02299-BE4F-604C-A92C-1308A789C7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27DDEA-7180-9444-8977-192F6F4CAD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C9E72A-480D-8842-BEC6-5AF760AEB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12/21/23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2970E7-9BFE-E64C-B46E-0E61AED360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D979BA-9DE3-254C-BA0D-2A26A2D244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25400">
              <a:lnSpc>
                <a:spcPct val="100000"/>
              </a:lnSpc>
            </a:pPr>
            <a:fld id="{81D60167-4931-47E6-BA6A-407CBD079E47}" type="slidenum">
              <a:rPr lang="ro-RO" spc="-5" smtClean="0"/>
              <a:t>‹#›</a:t>
            </a:fld>
            <a:endParaRPr lang="ro-RO" spc="-5" dirty="0"/>
          </a:p>
        </p:txBody>
      </p:sp>
    </p:spTree>
    <p:extLst>
      <p:ext uri="{BB962C8B-B14F-4D97-AF65-F5344CB8AC3E}">
        <p14:creationId xmlns:p14="http://schemas.microsoft.com/office/powerpoint/2010/main" val="29789738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7F9E0CD-A515-E54C-B630-F4A77F841C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2335CD-27BB-C644-8922-1DEF8684FB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4E220A-B96E-4E4C-806C-9AF4E2C5AB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12/21/23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95B998-8B15-4B4C-BE44-8C79C32F53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o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2B45B9-2F47-8949-A4F3-A39020279C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25400">
              <a:lnSpc>
                <a:spcPct val="100000"/>
              </a:lnSpc>
            </a:pPr>
            <a:fld id="{81D60167-4931-47E6-BA6A-407CBD079E47}" type="slidenum">
              <a:rPr lang="ro-RO" spc="-5" smtClean="0"/>
              <a:t>‹#›</a:t>
            </a:fld>
            <a:endParaRPr lang="ro-RO" spc="-5" dirty="0"/>
          </a:p>
        </p:txBody>
      </p:sp>
    </p:spTree>
    <p:extLst>
      <p:ext uri="{BB962C8B-B14F-4D97-AF65-F5344CB8AC3E}">
        <p14:creationId xmlns:p14="http://schemas.microsoft.com/office/powerpoint/2010/main" val="2679470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o-RO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1.png"/><Relationship Id="rId18" Type="http://schemas.openxmlformats.org/officeDocument/2006/relationships/image" Target="../media/image26.png"/><Relationship Id="rId26" Type="http://schemas.openxmlformats.org/officeDocument/2006/relationships/image" Target="../media/image34.png"/><Relationship Id="rId3" Type="http://schemas.openxmlformats.org/officeDocument/2006/relationships/image" Target="../media/image11.png"/><Relationship Id="rId21" Type="http://schemas.openxmlformats.org/officeDocument/2006/relationships/image" Target="../media/image29.png"/><Relationship Id="rId34" Type="http://schemas.openxmlformats.org/officeDocument/2006/relationships/image" Target="../media/image42.png"/><Relationship Id="rId7" Type="http://schemas.openxmlformats.org/officeDocument/2006/relationships/image" Target="../media/image15.png"/><Relationship Id="rId12" Type="http://schemas.openxmlformats.org/officeDocument/2006/relationships/image" Target="../media/image20.png"/><Relationship Id="rId17" Type="http://schemas.openxmlformats.org/officeDocument/2006/relationships/image" Target="../media/image25.png"/><Relationship Id="rId25" Type="http://schemas.openxmlformats.org/officeDocument/2006/relationships/image" Target="../media/image33.png"/><Relationship Id="rId33" Type="http://schemas.openxmlformats.org/officeDocument/2006/relationships/image" Target="../media/image41.png"/><Relationship Id="rId2" Type="http://schemas.openxmlformats.org/officeDocument/2006/relationships/image" Target="../media/image6.png"/><Relationship Id="rId16" Type="http://schemas.openxmlformats.org/officeDocument/2006/relationships/image" Target="../media/image24.png"/><Relationship Id="rId20" Type="http://schemas.openxmlformats.org/officeDocument/2006/relationships/image" Target="../media/image28.png"/><Relationship Id="rId29" Type="http://schemas.openxmlformats.org/officeDocument/2006/relationships/image" Target="../media/image3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24" Type="http://schemas.openxmlformats.org/officeDocument/2006/relationships/image" Target="../media/image32.png"/><Relationship Id="rId32" Type="http://schemas.openxmlformats.org/officeDocument/2006/relationships/image" Target="../media/image40.png"/><Relationship Id="rId5" Type="http://schemas.openxmlformats.org/officeDocument/2006/relationships/image" Target="../media/image13.png"/><Relationship Id="rId15" Type="http://schemas.openxmlformats.org/officeDocument/2006/relationships/image" Target="../media/image23.png"/><Relationship Id="rId23" Type="http://schemas.openxmlformats.org/officeDocument/2006/relationships/image" Target="../media/image31.png"/><Relationship Id="rId28" Type="http://schemas.openxmlformats.org/officeDocument/2006/relationships/image" Target="../media/image36.png"/><Relationship Id="rId10" Type="http://schemas.openxmlformats.org/officeDocument/2006/relationships/image" Target="../media/image18.png"/><Relationship Id="rId19" Type="http://schemas.openxmlformats.org/officeDocument/2006/relationships/image" Target="../media/image27.png"/><Relationship Id="rId31" Type="http://schemas.openxmlformats.org/officeDocument/2006/relationships/image" Target="../media/image39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Relationship Id="rId14" Type="http://schemas.openxmlformats.org/officeDocument/2006/relationships/image" Target="../media/image22.png"/><Relationship Id="rId22" Type="http://schemas.openxmlformats.org/officeDocument/2006/relationships/image" Target="../media/image30.png"/><Relationship Id="rId27" Type="http://schemas.openxmlformats.org/officeDocument/2006/relationships/image" Target="../media/image35.png"/><Relationship Id="rId30" Type="http://schemas.openxmlformats.org/officeDocument/2006/relationships/image" Target="../media/image38.png"/><Relationship Id="rId35" Type="http://schemas.openxmlformats.org/officeDocument/2006/relationships/image" Target="../media/image44.png"/><Relationship Id="rId8" Type="http://schemas.openxmlformats.org/officeDocument/2006/relationships/image" Target="../media/image16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png"/><Relationship Id="rId13" Type="http://schemas.openxmlformats.org/officeDocument/2006/relationships/image" Target="../media/image56.png"/><Relationship Id="rId18" Type="http://schemas.openxmlformats.org/officeDocument/2006/relationships/image" Target="../media/image61.png"/><Relationship Id="rId26" Type="http://schemas.openxmlformats.org/officeDocument/2006/relationships/image" Target="../media/image69.png"/><Relationship Id="rId3" Type="http://schemas.openxmlformats.org/officeDocument/2006/relationships/image" Target="../media/image46.png"/><Relationship Id="rId21" Type="http://schemas.openxmlformats.org/officeDocument/2006/relationships/image" Target="../media/image64.png"/><Relationship Id="rId7" Type="http://schemas.openxmlformats.org/officeDocument/2006/relationships/image" Target="../media/image50.png"/><Relationship Id="rId12" Type="http://schemas.openxmlformats.org/officeDocument/2006/relationships/image" Target="../media/image55.png"/><Relationship Id="rId17" Type="http://schemas.openxmlformats.org/officeDocument/2006/relationships/image" Target="../media/image60.png"/><Relationship Id="rId25" Type="http://schemas.openxmlformats.org/officeDocument/2006/relationships/image" Target="../media/image68.png"/><Relationship Id="rId2" Type="http://schemas.openxmlformats.org/officeDocument/2006/relationships/image" Target="../media/image43.png"/><Relationship Id="rId16" Type="http://schemas.openxmlformats.org/officeDocument/2006/relationships/image" Target="../media/image59.png"/><Relationship Id="rId20" Type="http://schemas.openxmlformats.org/officeDocument/2006/relationships/image" Target="../media/image63.png"/><Relationship Id="rId29" Type="http://schemas.openxmlformats.org/officeDocument/2006/relationships/image" Target="../media/image7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9.png"/><Relationship Id="rId11" Type="http://schemas.openxmlformats.org/officeDocument/2006/relationships/image" Target="../media/image54.png"/><Relationship Id="rId24" Type="http://schemas.openxmlformats.org/officeDocument/2006/relationships/image" Target="../media/image67.png"/><Relationship Id="rId5" Type="http://schemas.openxmlformats.org/officeDocument/2006/relationships/image" Target="../media/image48.png"/><Relationship Id="rId15" Type="http://schemas.openxmlformats.org/officeDocument/2006/relationships/image" Target="../media/image58.png"/><Relationship Id="rId23" Type="http://schemas.openxmlformats.org/officeDocument/2006/relationships/image" Target="../media/image66.png"/><Relationship Id="rId28" Type="http://schemas.openxmlformats.org/officeDocument/2006/relationships/image" Target="../media/image71.png"/><Relationship Id="rId10" Type="http://schemas.openxmlformats.org/officeDocument/2006/relationships/image" Target="../media/image53.png"/><Relationship Id="rId19" Type="http://schemas.openxmlformats.org/officeDocument/2006/relationships/image" Target="../media/image62.png"/><Relationship Id="rId31" Type="http://schemas.openxmlformats.org/officeDocument/2006/relationships/image" Target="../media/image75.png"/><Relationship Id="rId4" Type="http://schemas.openxmlformats.org/officeDocument/2006/relationships/image" Target="../media/image47.png"/><Relationship Id="rId9" Type="http://schemas.openxmlformats.org/officeDocument/2006/relationships/image" Target="../media/image52.png"/><Relationship Id="rId14" Type="http://schemas.openxmlformats.org/officeDocument/2006/relationships/image" Target="../media/image57.png"/><Relationship Id="rId22" Type="http://schemas.openxmlformats.org/officeDocument/2006/relationships/image" Target="../media/image65.png"/><Relationship Id="rId27" Type="http://schemas.openxmlformats.org/officeDocument/2006/relationships/image" Target="../media/image70.png"/><Relationship Id="rId30" Type="http://schemas.openxmlformats.org/officeDocument/2006/relationships/image" Target="../media/image7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3.png"/><Relationship Id="rId3" Type="http://schemas.openxmlformats.org/officeDocument/2006/relationships/image" Target="../media/image78.png"/><Relationship Id="rId7" Type="http://schemas.openxmlformats.org/officeDocument/2006/relationships/image" Target="../media/image82.png"/><Relationship Id="rId12" Type="http://schemas.openxmlformats.org/officeDocument/2006/relationships/image" Target="../media/image87.png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1.png"/><Relationship Id="rId11" Type="http://schemas.openxmlformats.org/officeDocument/2006/relationships/image" Target="../media/image86.png"/><Relationship Id="rId5" Type="http://schemas.openxmlformats.org/officeDocument/2006/relationships/image" Target="../media/image80.png"/><Relationship Id="rId10" Type="http://schemas.openxmlformats.org/officeDocument/2006/relationships/image" Target="../media/image85.png"/><Relationship Id="rId4" Type="http://schemas.openxmlformats.org/officeDocument/2006/relationships/image" Target="../media/image79.png"/><Relationship Id="rId9" Type="http://schemas.openxmlformats.org/officeDocument/2006/relationships/image" Target="../media/image84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2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png"/><Relationship Id="rId2" Type="http://schemas.openxmlformats.org/officeDocument/2006/relationships/image" Target="../media/image9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5.png"/><Relationship Id="rId4" Type="http://schemas.openxmlformats.org/officeDocument/2006/relationships/image" Target="../media/image94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png"/><Relationship Id="rId2" Type="http://schemas.openxmlformats.org/officeDocument/2006/relationships/image" Target="../media/image9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9.png"/><Relationship Id="rId4" Type="http://schemas.openxmlformats.org/officeDocument/2006/relationships/image" Target="../media/image9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png"/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0.png"/><Relationship Id="rId2" Type="http://schemas.openxmlformats.org/officeDocument/2006/relationships/image" Target="../media/image101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5.png"/><Relationship Id="rId2" Type="http://schemas.openxmlformats.org/officeDocument/2006/relationships/image" Target="../media/image10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8.png"/><Relationship Id="rId5" Type="http://schemas.openxmlformats.org/officeDocument/2006/relationships/image" Target="../media/image107.png"/><Relationship Id="rId4" Type="http://schemas.openxmlformats.org/officeDocument/2006/relationships/image" Target="../media/image106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png"/><Relationship Id="rId2" Type="http://schemas.openxmlformats.org/officeDocument/2006/relationships/image" Target="../media/image104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1.png"/><Relationship Id="rId7" Type="http://schemas.openxmlformats.org/officeDocument/2006/relationships/image" Target="../media/image115.png"/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4.png"/><Relationship Id="rId5" Type="http://schemas.openxmlformats.org/officeDocument/2006/relationships/image" Target="../media/image113.png"/><Relationship Id="rId4" Type="http://schemas.openxmlformats.org/officeDocument/2006/relationships/image" Target="../media/image112.png"/></Relationships>
</file>

<file path=ppt/slides/_rels/slide46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27.png"/><Relationship Id="rId18" Type="http://schemas.openxmlformats.org/officeDocument/2006/relationships/image" Target="../media/image132.png"/><Relationship Id="rId26" Type="http://schemas.openxmlformats.org/officeDocument/2006/relationships/image" Target="../media/image140.png"/><Relationship Id="rId39" Type="http://schemas.openxmlformats.org/officeDocument/2006/relationships/image" Target="../media/image153.png"/><Relationship Id="rId21" Type="http://schemas.openxmlformats.org/officeDocument/2006/relationships/image" Target="../media/image135.png"/><Relationship Id="rId34" Type="http://schemas.openxmlformats.org/officeDocument/2006/relationships/image" Target="../media/image148.png"/><Relationship Id="rId7" Type="http://schemas.openxmlformats.org/officeDocument/2006/relationships/image" Target="../media/image121.png"/><Relationship Id="rId2" Type="http://schemas.openxmlformats.org/officeDocument/2006/relationships/image" Target="../media/image116.png"/><Relationship Id="rId16" Type="http://schemas.openxmlformats.org/officeDocument/2006/relationships/image" Target="../media/image130.png"/><Relationship Id="rId20" Type="http://schemas.openxmlformats.org/officeDocument/2006/relationships/image" Target="../media/image134.png"/><Relationship Id="rId29" Type="http://schemas.openxmlformats.org/officeDocument/2006/relationships/image" Target="../media/image143.png"/><Relationship Id="rId41" Type="http://schemas.openxmlformats.org/officeDocument/2006/relationships/image" Target="../media/image15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0.png"/><Relationship Id="rId11" Type="http://schemas.openxmlformats.org/officeDocument/2006/relationships/image" Target="../media/image125.png"/><Relationship Id="rId24" Type="http://schemas.openxmlformats.org/officeDocument/2006/relationships/image" Target="../media/image138.png"/><Relationship Id="rId32" Type="http://schemas.openxmlformats.org/officeDocument/2006/relationships/image" Target="../media/image146.png"/><Relationship Id="rId37" Type="http://schemas.openxmlformats.org/officeDocument/2006/relationships/image" Target="../media/image151.png"/><Relationship Id="rId40" Type="http://schemas.openxmlformats.org/officeDocument/2006/relationships/image" Target="../media/image154.png"/><Relationship Id="rId5" Type="http://schemas.openxmlformats.org/officeDocument/2006/relationships/image" Target="../media/image119.png"/><Relationship Id="rId15" Type="http://schemas.openxmlformats.org/officeDocument/2006/relationships/image" Target="../media/image129.png"/><Relationship Id="rId23" Type="http://schemas.openxmlformats.org/officeDocument/2006/relationships/image" Target="../media/image137.png"/><Relationship Id="rId28" Type="http://schemas.openxmlformats.org/officeDocument/2006/relationships/image" Target="../media/image142.png"/><Relationship Id="rId36" Type="http://schemas.openxmlformats.org/officeDocument/2006/relationships/image" Target="../media/image150.png"/><Relationship Id="rId10" Type="http://schemas.openxmlformats.org/officeDocument/2006/relationships/image" Target="../media/image124.png"/><Relationship Id="rId19" Type="http://schemas.openxmlformats.org/officeDocument/2006/relationships/image" Target="../media/image133.png"/><Relationship Id="rId31" Type="http://schemas.openxmlformats.org/officeDocument/2006/relationships/image" Target="../media/image145.png"/><Relationship Id="rId4" Type="http://schemas.openxmlformats.org/officeDocument/2006/relationships/image" Target="../media/image118.png"/><Relationship Id="rId9" Type="http://schemas.openxmlformats.org/officeDocument/2006/relationships/image" Target="../media/image123.png"/><Relationship Id="rId14" Type="http://schemas.openxmlformats.org/officeDocument/2006/relationships/image" Target="../media/image128.png"/><Relationship Id="rId22" Type="http://schemas.openxmlformats.org/officeDocument/2006/relationships/image" Target="../media/image136.png"/><Relationship Id="rId27" Type="http://schemas.openxmlformats.org/officeDocument/2006/relationships/image" Target="../media/image141.png"/><Relationship Id="rId30" Type="http://schemas.openxmlformats.org/officeDocument/2006/relationships/image" Target="../media/image144.png"/><Relationship Id="rId35" Type="http://schemas.openxmlformats.org/officeDocument/2006/relationships/image" Target="../media/image149.png"/><Relationship Id="rId8" Type="http://schemas.openxmlformats.org/officeDocument/2006/relationships/image" Target="../media/image122.png"/><Relationship Id="rId3" Type="http://schemas.openxmlformats.org/officeDocument/2006/relationships/image" Target="../media/image117.png"/><Relationship Id="rId12" Type="http://schemas.openxmlformats.org/officeDocument/2006/relationships/image" Target="../media/image126.png"/><Relationship Id="rId17" Type="http://schemas.openxmlformats.org/officeDocument/2006/relationships/image" Target="../media/image131.png"/><Relationship Id="rId25" Type="http://schemas.openxmlformats.org/officeDocument/2006/relationships/image" Target="../media/image139.png"/><Relationship Id="rId33" Type="http://schemas.openxmlformats.org/officeDocument/2006/relationships/image" Target="../media/image147.png"/><Relationship Id="rId38" Type="http://schemas.openxmlformats.org/officeDocument/2006/relationships/image" Target="../media/image152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8.png"/><Relationship Id="rId2" Type="http://schemas.openxmlformats.org/officeDocument/2006/relationships/image" Target="../media/image15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9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1.png"/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3.png"/><Relationship Id="rId2" Type="http://schemas.openxmlformats.org/officeDocument/2006/relationships/image" Target="../media/image156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2.png"/><Relationship Id="rId2" Type="http://schemas.openxmlformats.org/officeDocument/2006/relationships/image" Target="../media/image164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5.png"/><Relationship Id="rId2" Type="http://schemas.openxmlformats.org/officeDocument/2006/relationships/image" Target="../media/image164.pn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6.png"/><Relationship Id="rId2" Type="http://schemas.openxmlformats.org/officeDocument/2006/relationships/image" Target="../media/image164.pn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7.png"/><Relationship Id="rId2" Type="http://schemas.openxmlformats.org/officeDocument/2006/relationships/image" Target="../media/image164.png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8.png"/><Relationship Id="rId2" Type="http://schemas.openxmlformats.org/officeDocument/2006/relationships/image" Target="../media/image164.png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9.png"/><Relationship Id="rId2" Type="http://schemas.openxmlformats.org/officeDocument/2006/relationships/image" Target="../media/image164.png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0.png"/><Relationship Id="rId2" Type="http://schemas.openxmlformats.org/officeDocument/2006/relationships/image" Target="../media/image164.png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40"/>
          <p:cNvSpPr txBox="1"/>
          <p:nvPr/>
        </p:nvSpPr>
        <p:spPr>
          <a:xfrm>
            <a:off x="140426" y="209550"/>
            <a:ext cx="8872800" cy="1905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ro-RO" sz="4000" dirty="0"/>
              <a:t>K-</a:t>
            </a:r>
            <a:r>
              <a:rPr lang="ro-RO" sz="4000" dirty="0" err="1"/>
              <a:t>means</a:t>
            </a:r>
            <a:r>
              <a:rPr lang="ro-RO" sz="4000" dirty="0"/>
              <a:t>. </a:t>
            </a:r>
            <a:r>
              <a:rPr lang="ro-RO" sz="4000" dirty="0" err="1"/>
              <a:t>Clustering</a:t>
            </a:r>
            <a:r>
              <a:rPr lang="ro-RO" sz="4000" dirty="0"/>
              <a:t> </a:t>
            </a:r>
            <a:r>
              <a:rPr lang="ro-RO" sz="4000" dirty="0" err="1"/>
              <a:t>Goodness</a:t>
            </a:r>
            <a:r>
              <a:rPr lang="ro-RO" sz="4000" dirty="0"/>
              <a:t>.</a:t>
            </a:r>
          </a:p>
          <a:p>
            <a:pPr algn="ctr"/>
            <a:r>
              <a:rPr lang="ro-RO" sz="4000" dirty="0"/>
              <a:t>Soft K-</a:t>
            </a:r>
            <a:r>
              <a:rPr lang="ro-RO" sz="4000" dirty="0" err="1"/>
              <a:t>means</a:t>
            </a:r>
            <a:r>
              <a:rPr lang="ro-RO" sz="4000" dirty="0"/>
              <a:t>. </a:t>
            </a:r>
            <a:r>
              <a:rPr lang="ro-RO" sz="4000" dirty="0" err="1"/>
              <a:t>Gaussian</a:t>
            </a:r>
            <a:r>
              <a:rPr lang="ro-RO" sz="4000" dirty="0"/>
              <a:t> </a:t>
            </a:r>
            <a:r>
              <a:rPr lang="ro-RO" sz="4000" dirty="0" err="1"/>
              <a:t>Mixture</a:t>
            </a:r>
            <a:r>
              <a:rPr lang="ro-RO" sz="4000" dirty="0"/>
              <a:t> </a:t>
            </a:r>
            <a:r>
              <a:rPr lang="ro-RO" sz="4000" dirty="0" err="1"/>
              <a:t>Models</a:t>
            </a:r>
            <a:r>
              <a:rPr lang="ro-RO" sz="4000" dirty="0"/>
              <a:t>.</a:t>
            </a:r>
          </a:p>
          <a:p>
            <a:pPr algn="ctr"/>
            <a:r>
              <a:rPr lang="ro-RO" sz="4000" dirty="0" err="1"/>
              <a:t>Kernel</a:t>
            </a:r>
            <a:r>
              <a:rPr lang="ro-RO" sz="4000" dirty="0"/>
              <a:t> K-</a:t>
            </a:r>
            <a:r>
              <a:rPr lang="ro-RO" sz="4000" dirty="0" err="1"/>
              <a:t>means</a:t>
            </a:r>
            <a:r>
              <a:rPr lang="ro-RO" sz="4000" dirty="0"/>
              <a:t>.</a:t>
            </a:r>
          </a:p>
        </p:txBody>
      </p:sp>
      <p:sp>
        <p:nvSpPr>
          <p:cNvPr id="5" name="TextShape 2">
            <a:extLst>
              <a:ext uri="{FF2B5EF4-FFF2-40B4-BE49-F238E27FC236}">
                <a16:creationId xmlns:a16="http://schemas.microsoft.com/office/drawing/2014/main" id="{B595975C-07C3-F646-A867-F88F0D95DB8E}"/>
              </a:ext>
            </a:extLst>
          </p:cNvPr>
          <p:cNvSpPr txBox="1"/>
          <p:nvPr/>
        </p:nvSpPr>
        <p:spPr>
          <a:xfrm>
            <a:off x="36180" y="2353586"/>
            <a:ext cx="9071640" cy="257622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spcBef>
                <a:spcPts val="799"/>
              </a:spcBef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Radu Ionescu, Prof. PhD.</a:t>
            </a:r>
          </a:p>
          <a:p>
            <a:pPr algn="ctr">
              <a:spcBef>
                <a:spcPts val="799"/>
              </a:spcBef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raducu.ionescu@gmail.com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spcBef>
                <a:spcPts val="799"/>
              </a:spcBef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spcBef>
                <a:spcPts val="799"/>
              </a:spcBef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Faculty of Mathematics and Computer Science</a:t>
            </a:r>
          </a:p>
          <a:p>
            <a:pPr algn="ctr">
              <a:spcBef>
                <a:spcPts val="799"/>
              </a:spcBef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University of Bucharest</a:t>
            </a:r>
          </a:p>
        </p:txBody>
      </p:sp>
    </p:spTree>
    <p:extLst>
      <p:ext uri="{BB962C8B-B14F-4D97-AF65-F5344CB8AC3E}">
        <p14:creationId xmlns:p14="http://schemas.microsoft.com/office/powerpoint/2010/main" val="3695183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2405256" y="2265709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" name="Oval 6"/>
          <p:cNvSpPr/>
          <p:nvPr/>
        </p:nvSpPr>
        <p:spPr>
          <a:xfrm>
            <a:off x="2211063" y="2803303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" name="Oval 7"/>
          <p:cNvSpPr/>
          <p:nvPr/>
        </p:nvSpPr>
        <p:spPr>
          <a:xfrm>
            <a:off x="3188151" y="2307576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Oval 8"/>
          <p:cNvSpPr/>
          <p:nvPr/>
        </p:nvSpPr>
        <p:spPr>
          <a:xfrm>
            <a:off x="2244179" y="3400489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" name="Oval 9"/>
          <p:cNvSpPr/>
          <p:nvPr/>
        </p:nvSpPr>
        <p:spPr>
          <a:xfrm>
            <a:off x="3225141" y="2913237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1" name="Oval 10"/>
          <p:cNvSpPr/>
          <p:nvPr/>
        </p:nvSpPr>
        <p:spPr>
          <a:xfrm>
            <a:off x="2897826" y="1884794"/>
            <a:ext cx="138709" cy="138701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2" name="Oval 11"/>
          <p:cNvSpPr/>
          <p:nvPr/>
        </p:nvSpPr>
        <p:spPr>
          <a:xfrm>
            <a:off x="2865461" y="3722841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3" name="Oval 12"/>
          <p:cNvSpPr/>
          <p:nvPr/>
        </p:nvSpPr>
        <p:spPr>
          <a:xfrm>
            <a:off x="4176318" y="2265709"/>
            <a:ext cx="138709" cy="138701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4" name="Oval 13"/>
          <p:cNvSpPr/>
          <p:nvPr/>
        </p:nvSpPr>
        <p:spPr>
          <a:xfrm>
            <a:off x="2734284" y="3014951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5" name="Oval 14"/>
          <p:cNvSpPr/>
          <p:nvPr/>
        </p:nvSpPr>
        <p:spPr>
          <a:xfrm>
            <a:off x="4922765" y="2265709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" name="Oval 15"/>
          <p:cNvSpPr/>
          <p:nvPr/>
        </p:nvSpPr>
        <p:spPr>
          <a:xfrm>
            <a:off x="4426745" y="2813577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7" name="Oval 16"/>
          <p:cNvSpPr/>
          <p:nvPr/>
        </p:nvSpPr>
        <p:spPr>
          <a:xfrm>
            <a:off x="3718776" y="3581056"/>
            <a:ext cx="138709" cy="138701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8" name="Oval 17"/>
          <p:cNvSpPr/>
          <p:nvPr/>
        </p:nvSpPr>
        <p:spPr>
          <a:xfrm>
            <a:off x="4853410" y="2803303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Oval 18"/>
          <p:cNvSpPr/>
          <p:nvPr/>
        </p:nvSpPr>
        <p:spPr>
          <a:xfrm>
            <a:off x="4372228" y="3562050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0" name="Oval 19"/>
          <p:cNvSpPr/>
          <p:nvPr/>
        </p:nvSpPr>
        <p:spPr>
          <a:xfrm>
            <a:off x="4883945" y="3270777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1" name="Oval 20"/>
          <p:cNvSpPr/>
          <p:nvPr/>
        </p:nvSpPr>
        <p:spPr>
          <a:xfrm>
            <a:off x="6191142" y="2002945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2" name="Oval 21"/>
          <p:cNvSpPr/>
          <p:nvPr/>
        </p:nvSpPr>
        <p:spPr>
          <a:xfrm>
            <a:off x="6693826" y="2404410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3" name="Oval 22"/>
          <p:cNvSpPr/>
          <p:nvPr/>
        </p:nvSpPr>
        <p:spPr>
          <a:xfrm>
            <a:off x="6221889" y="2473760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4" name="Oval 23"/>
          <p:cNvSpPr/>
          <p:nvPr/>
        </p:nvSpPr>
        <p:spPr>
          <a:xfrm>
            <a:off x="5728027" y="2280092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5" name="Oval 24"/>
          <p:cNvSpPr/>
          <p:nvPr/>
        </p:nvSpPr>
        <p:spPr>
          <a:xfrm>
            <a:off x="6376722" y="3132076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6" name="Donut 25"/>
          <p:cNvSpPr/>
          <p:nvPr/>
        </p:nvSpPr>
        <p:spPr>
          <a:xfrm rot="2217938">
            <a:off x="2012225" y="1548612"/>
            <a:ext cx="1127062" cy="2281037"/>
          </a:xfrm>
          <a:prstGeom prst="donut">
            <a:avLst>
              <a:gd name="adj" fmla="val 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tx1"/>
              </a:solidFill>
            </a:endParaRPr>
          </a:p>
        </p:txBody>
      </p:sp>
      <p:sp>
        <p:nvSpPr>
          <p:cNvPr id="27" name="Donut 26"/>
          <p:cNvSpPr/>
          <p:nvPr/>
        </p:nvSpPr>
        <p:spPr>
          <a:xfrm rot="11459184">
            <a:off x="2825481" y="2712231"/>
            <a:ext cx="1721657" cy="1914332"/>
          </a:xfrm>
          <a:prstGeom prst="donut">
            <a:avLst>
              <a:gd name="adj" fmla="val 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tx1"/>
              </a:solidFill>
            </a:endParaRPr>
          </a:p>
        </p:txBody>
      </p:sp>
      <p:sp>
        <p:nvSpPr>
          <p:cNvPr id="28" name="Donut 27"/>
          <p:cNvSpPr/>
          <p:nvPr/>
        </p:nvSpPr>
        <p:spPr>
          <a:xfrm rot="17778309">
            <a:off x="4548026" y="1059268"/>
            <a:ext cx="2097022" cy="3183802"/>
          </a:xfrm>
          <a:prstGeom prst="donut">
            <a:avLst>
              <a:gd name="adj" fmla="val 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tx1"/>
              </a:solidFill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A22B17D8-6C9F-C98D-4280-AFE2AFE7B30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485900" y="0"/>
            <a:ext cx="6172200" cy="85725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K-means clustering – 2.a.</a:t>
            </a:r>
          </a:p>
        </p:txBody>
      </p:sp>
    </p:spTree>
    <p:extLst>
      <p:ext uri="{BB962C8B-B14F-4D97-AF65-F5344CB8AC3E}">
        <p14:creationId xmlns:p14="http://schemas.microsoft.com/office/powerpoint/2010/main" val="18650365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2405256" y="2265709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" name="Oval 6"/>
          <p:cNvSpPr/>
          <p:nvPr/>
        </p:nvSpPr>
        <p:spPr>
          <a:xfrm>
            <a:off x="2211063" y="2803303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" name="Oval 7"/>
          <p:cNvSpPr/>
          <p:nvPr/>
        </p:nvSpPr>
        <p:spPr>
          <a:xfrm>
            <a:off x="3188151" y="2307576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Oval 8"/>
          <p:cNvSpPr/>
          <p:nvPr/>
        </p:nvSpPr>
        <p:spPr>
          <a:xfrm>
            <a:off x="2244179" y="3400489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" name="Oval 9"/>
          <p:cNvSpPr/>
          <p:nvPr/>
        </p:nvSpPr>
        <p:spPr>
          <a:xfrm>
            <a:off x="3225141" y="2913237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1" name="Oval 10"/>
          <p:cNvSpPr/>
          <p:nvPr/>
        </p:nvSpPr>
        <p:spPr>
          <a:xfrm>
            <a:off x="2897826" y="1884794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2" name="Oval 11"/>
          <p:cNvSpPr/>
          <p:nvPr/>
        </p:nvSpPr>
        <p:spPr>
          <a:xfrm>
            <a:off x="2865461" y="3722841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3" name="Oval 12"/>
          <p:cNvSpPr/>
          <p:nvPr/>
        </p:nvSpPr>
        <p:spPr>
          <a:xfrm>
            <a:off x="4176318" y="2265709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4" name="Oval 13"/>
          <p:cNvSpPr/>
          <p:nvPr/>
        </p:nvSpPr>
        <p:spPr>
          <a:xfrm>
            <a:off x="2734284" y="3014951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5" name="Oval 14"/>
          <p:cNvSpPr/>
          <p:nvPr/>
        </p:nvSpPr>
        <p:spPr>
          <a:xfrm>
            <a:off x="4922765" y="2265709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" name="Oval 15"/>
          <p:cNvSpPr/>
          <p:nvPr/>
        </p:nvSpPr>
        <p:spPr>
          <a:xfrm>
            <a:off x="4426745" y="2813577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7" name="Oval 16"/>
          <p:cNvSpPr/>
          <p:nvPr/>
        </p:nvSpPr>
        <p:spPr>
          <a:xfrm>
            <a:off x="3718776" y="3581056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8" name="Oval 17"/>
          <p:cNvSpPr/>
          <p:nvPr/>
        </p:nvSpPr>
        <p:spPr>
          <a:xfrm>
            <a:off x="4853410" y="2803303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Oval 18"/>
          <p:cNvSpPr/>
          <p:nvPr/>
        </p:nvSpPr>
        <p:spPr>
          <a:xfrm>
            <a:off x="4372228" y="3562050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0" name="Oval 19"/>
          <p:cNvSpPr/>
          <p:nvPr/>
        </p:nvSpPr>
        <p:spPr>
          <a:xfrm>
            <a:off x="4883945" y="3270777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1" name="Oval 20"/>
          <p:cNvSpPr/>
          <p:nvPr/>
        </p:nvSpPr>
        <p:spPr>
          <a:xfrm>
            <a:off x="6191142" y="2002945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2" name="Oval 21"/>
          <p:cNvSpPr/>
          <p:nvPr/>
        </p:nvSpPr>
        <p:spPr>
          <a:xfrm>
            <a:off x="6693826" y="2404410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3" name="Oval 22"/>
          <p:cNvSpPr/>
          <p:nvPr/>
        </p:nvSpPr>
        <p:spPr>
          <a:xfrm>
            <a:off x="6221889" y="2473760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4" name="Oval 23"/>
          <p:cNvSpPr/>
          <p:nvPr/>
        </p:nvSpPr>
        <p:spPr>
          <a:xfrm>
            <a:off x="5728027" y="2280092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5" name="Oval 24"/>
          <p:cNvSpPr/>
          <p:nvPr/>
        </p:nvSpPr>
        <p:spPr>
          <a:xfrm>
            <a:off x="6376722" y="3132076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6" name="Donut 25"/>
          <p:cNvSpPr/>
          <p:nvPr/>
        </p:nvSpPr>
        <p:spPr>
          <a:xfrm rot="2217938">
            <a:off x="2012225" y="1548612"/>
            <a:ext cx="1127062" cy="2281037"/>
          </a:xfrm>
          <a:prstGeom prst="donut">
            <a:avLst>
              <a:gd name="adj" fmla="val 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tx1"/>
              </a:solidFill>
            </a:endParaRPr>
          </a:p>
        </p:txBody>
      </p:sp>
      <p:sp>
        <p:nvSpPr>
          <p:cNvPr id="27" name="Donut 26"/>
          <p:cNvSpPr/>
          <p:nvPr/>
        </p:nvSpPr>
        <p:spPr>
          <a:xfrm rot="11459184">
            <a:off x="2825481" y="2712231"/>
            <a:ext cx="1721657" cy="1914332"/>
          </a:xfrm>
          <a:prstGeom prst="donut">
            <a:avLst>
              <a:gd name="adj" fmla="val 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tx1"/>
              </a:solidFill>
            </a:endParaRPr>
          </a:p>
        </p:txBody>
      </p:sp>
      <p:sp>
        <p:nvSpPr>
          <p:cNvPr id="28" name="Donut 27"/>
          <p:cNvSpPr/>
          <p:nvPr/>
        </p:nvSpPr>
        <p:spPr>
          <a:xfrm rot="17778309">
            <a:off x="4548026" y="1059268"/>
            <a:ext cx="2097022" cy="3183802"/>
          </a:xfrm>
          <a:prstGeom prst="donut">
            <a:avLst>
              <a:gd name="adj" fmla="val 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tx1"/>
              </a:solidFill>
            </a:endParaRPr>
          </a:p>
        </p:txBody>
      </p:sp>
      <p:sp>
        <p:nvSpPr>
          <p:cNvPr id="29" name="Oval 28"/>
          <p:cNvSpPr/>
          <p:nvPr/>
        </p:nvSpPr>
        <p:spPr>
          <a:xfrm>
            <a:off x="2680515" y="2629414"/>
            <a:ext cx="138709" cy="138701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0" name="Oval 29"/>
          <p:cNvSpPr/>
          <p:nvPr/>
        </p:nvSpPr>
        <p:spPr>
          <a:xfrm>
            <a:off x="3594352" y="3443124"/>
            <a:ext cx="138709" cy="138701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1" name="Oval 30"/>
          <p:cNvSpPr/>
          <p:nvPr/>
        </p:nvSpPr>
        <p:spPr>
          <a:xfrm>
            <a:off x="5570823" y="2553641"/>
            <a:ext cx="138709" cy="138701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C858ED9-9BB0-5809-D575-E93F62AFBBE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485900" y="0"/>
            <a:ext cx="6172200" cy="85725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K-means clustering – 2.b.</a:t>
            </a:r>
          </a:p>
        </p:txBody>
      </p:sp>
    </p:spTree>
    <p:extLst>
      <p:ext uri="{BB962C8B-B14F-4D97-AF65-F5344CB8AC3E}">
        <p14:creationId xmlns:p14="http://schemas.microsoft.com/office/powerpoint/2010/main" val="24072284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2405256" y="2265709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" name="Oval 6"/>
          <p:cNvSpPr/>
          <p:nvPr/>
        </p:nvSpPr>
        <p:spPr>
          <a:xfrm>
            <a:off x="2211063" y="2803303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" name="Oval 7"/>
          <p:cNvSpPr/>
          <p:nvPr/>
        </p:nvSpPr>
        <p:spPr>
          <a:xfrm>
            <a:off x="3188151" y="2307576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Oval 8"/>
          <p:cNvSpPr/>
          <p:nvPr/>
        </p:nvSpPr>
        <p:spPr>
          <a:xfrm>
            <a:off x="2244179" y="3400489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" name="Oval 9"/>
          <p:cNvSpPr/>
          <p:nvPr/>
        </p:nvSpPr>
        <p:spPr>
          <a:xfrm>
            <a:off x="3225141" y="2913237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1" name="Oval 10"/>
          <p:cNvSpPr/>
          <p:nvPr/>
        </p:nvSpPr>
        <p:spPr>
          <a:xfrm>
            <a:off x="2897826" y="1884794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2" name="Oval 11"/>
          <p:cNvSpPr/>
          <p:nvPr/>
        </p:nvSpPr>
        <p:spPr>
          <a:xfrm>
            <a:off x="2865461" y="3722841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3" name="Oval 12"/>
          <p:cNvSpPr/>
          <p:nvPr/>
        </p:nvSpPr>
        <p:spPr>
          <a:xfrm>
            <a:off x="4176318" y="2265709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4" name="Oval 13"/>
          <p:cNvSpPr/>
          <p:nvPr/>
        </p:nvSpPr>
        <p:spPr>
          <a:xfrm>
            <a:off x="2734284" y="3014951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5" name="Oval 14"/>
          <p:cNvSpPr/>
          <p:nvPr/>
        </p:nvSpPr>
        <p:spPr>
          <a:xfrm>
            <a:off x="4922765" y="2265709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" name="Oval 15"/>
          <p:cNvSpPr/>
          <p:nvPr/>
        </p:nvSpPr>
        <p:spPr>
          <a:xfrm>
            <a:off x="4426745" y="2813577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7" name="Oval 16"/>
          <p:cNvSpPr/>
          <p:nvPr/>
        </p:nvSpPr>
        <p:spPr>
          <a:xfrm>
            <a:off x="3718776" y="3581056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8" name="Oval 17"/>
          <p:cNvSpPr/>
          <p:nvPr/>
        </p:nvSpPr>
        <p:spPr>
          <a:xfrm>
            <a:off x="4853410" y="2803303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Oval 18"/>
          <p:cNvSpPr/>
          <p:nvPr/>
        </p:nvSpPr>
        <p:spPr>
          <a:xfrm>
            <a:off x="4372228" y="3562050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0" name="Oval 19"/>
          <p:cNvSpPr/>
          <p:nvPr/>
        </p:nvSpPr>
        <p:spPr>
          <a:xfrm>
            <a:off x="4883945" y="3270777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1" name="Oval 20"/>
          <p:cNvSpPr/>
          <p:nvPr/>
        </p:nvSpPr>
        <p:spPr>
          <a:xfrm>
            <a:off x="6191142" y="2002945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2" name="Oval 21"/>
          <p:cNvSpPr/>
          <p:nvPr/>
        </p:nvSpPr>
        <p:spPr>
          <a:xfrm>
            <a:off x="6693826" y="2404410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3" name="Oval 22"/>
          <p:cNvSpPr/>
          <p:nvPr/>
        </p:nvSpPr>
        <p:spPr>
          <a:xfrm>
            <a:off x="6221889" y="2473760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4" name="Oval 23"/>
          <p:cNvSpPr/>
          <p:nvPr/>
        </p:nvSpPr>
        <p:spPr>
          <a:xfrm>
            <a:off x="5728027" y="2280092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5" name="Oval 24"/>
          <p:cNvSpPr/>
          <p:nvPr/>
        </p:nvSpPr>
        <p:spPr>
          <a:xfrm>
            <a:off x="6376722" y="3132076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9" name="Oval 28"/>
          <p:cNvSpPr/>
          <p:nvPr/>
        </p:nvSpPr>
        <p:spPr>
          <a:xfrm>
            <a:off x="2680515" y="2629414"/>
            <a:ext cx="138709" cy="138701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0" name="Oval 29"/>
          <p:cNvSpPr/>
          <p:nvPr/>
        </p:nvSpPr>
        <p:spPr>
          <a:xfrm>
            <a:off x="3594352" y="3443124"/>
            <a:ext cx="138709" cy="138701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2" name="Oval 31"/>
          <p:cNvSpPr/>
          <p:nvPr/>
        </p:nvSpPr>
        <p:spPr>
          <a:xfrm>
            <a:off x="5570823" y="2553641"/>
            <a:ext cx="138709" cy="138701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2FDC5259-F104-4638-4A5D-59DB0E1B51F6}"/>
              </a:ext>
            </a:extLst>
          </p:cNvPr>
          <p:cNvSpPr txBox="1">
            <a:spLocks noChangeArrowheads="1"/>
          </p:cNvSpPr>
          <p:nvPr/>
        </p:nvSpPr>
        <p:spPr>
          <a:xfrm>
            <a:off x="1485900" y="0"/>
            <a:ext cx="61722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K-means clustering – 2.b.</a:t>
            </a:r>
          </a:p>
        </p:txBody>
      </p:sp>
    </p:spTree>
    <p:extLst>
      <p:ext uri="{BB962C8B-B14F-4D97-AF65-F5344CB8AC3E}">
        <p14:creationId xmlns:p14="http://schemas.microsoft.com/office/powerpoint/2010/main" val="30142678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2405256" y="2265709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" name="Oval 6"/>
          <p:cNvSpPr/>
          <p:nvPr/>
        </p:nvSpPr>
        <p:spPr>
          <a:xfrm>
            <a:off x="2211063" y="2803303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" name="Oval 7"/>
          <p:cNvSpPr/>
          <p:nvPr/>
        </p:nvSpPr>
        <p:spPr>
          <a:xfrm>
            <a:off x="3188151" y="2307576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Oval 8"/>
          <p:cNvSpPr/>
          <p:nvPr/>
        </p:nvSpPr>
        <p:spPr>
          <a:xfrm>
            <a:off x="2244179" y="3400489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" name="Oval 9"/>
          <p:cNvSpPr/>
          <p:nvPr/>
        </p:nvSpPr>
        <p:spPr>
          <a:xfrm>
            <a:off x="3225141" y="2913237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1" name="Oval 10"/>
          <p:cNvSpPr/>
          <p:nvPr/>
        </p:nvSpPr>
        <p:spPr>
          <a:xfrm>
            <a:off x="2897826" y="1884794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2" name="Oval 11"/>
          <p:cNvSpPr/>
          <p:nvPr/>
        </p:nvSpPr>
        <p:spPr>
          <a:xfrm>
            <a:off x="2865461" y="3722841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3" name="Oval 12"/>
          <p:cNvSpPr/>
          <p:nvPr/>
        </p:nvSpPr>
        <p:spPr>
          <a:xfrm>
            <a:off x="4176318" y="2265709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4" name="Oval 13"/>
          <p:cNvSpPr/>
          <p:nvPr/>
        </p:nvSpPr>
        <p:spPr>
          <a:xfrm>
            <a:off x="2734284" y="3014951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5" name="Oval 14"/>
          <p:cNvSpPr/>
          <p:nvPr/>
        </p:nvSpPr>
        <p:spPr>
          <a:xfrm>
            <a:off x="4922765" y="2265709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" name="Oval 15"/>
          <p:cNvSpPr/>
          <p:nvPr/>
        </p:nvSpPr>
        <p:spPr>
          <a:xfrm>
            <a:off x="4426745" y="2813577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7" name="Oval 16"/>
          <p:cNvSpPr/>
          <p:nvPr/>
        </p:nvSpPr>
        <p:spPr>
          <a:xfrm>
            <a:off x="3718776" y="3581056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8" name="Oval 17"/>
          <p:cNvSpPr/>
          <p:nvPr/>
        </p:nvSpPr>
        <p:spPr>
          <a:xfrm>
            <a:off x="4853410" y="2803303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Oval 18"/>
          <p:cNvSpPr/>
          <p:nvPr/>
        </p:nvSpPr>
        <p:spPr>
          <a:xfrm>
            <a:off x="4372228" y="3562050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0" name="Oval 19"/>
          <p:cNvSpPr/>
          <p:nvPr/>
        </p:nvSpPr>
        <p:spPr>
          <a:xfrm>
            <a:off x="4883945" y="3270777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1" name="Oval 20"/>
          <p:cNvSpPr/>
          <p:nvPr/>
        </p:nvSpPr>
        <p:spPr>
          <a:xfrm>
            <a:off x="6191142" y="2002945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2" name="Oval 21"/>
          <p:cNvSpPr/>
          <p:nvPr/>
        </p:nvSpPr>
        <p:spPr>
          <a:xfrm>
            <a:off x="6693826" y="2404410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3" name="Oval 22"/>
          <p:cNvSpPr/>
          <p:nvPr/>
        </p:nvSpPr>
        <p:spPr>
          <a:xfrm>
            <a:off x="6221889" y="2473760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4" name="Oval 23"/>
          <p:cNvSpPr/>
          <p:nvPr/>
        </p:nvSpPr>
        <p:spPr>
          <a:xfrm>
            <a:off x="5728027" y="2280092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5" name="Oval 24"/>
          <p:cNvSpPr/>
          <p:nvPr/>
        </p:nvSpPr>
        <p:spPr>
          <a:xfrm>
            <a:off x="6376722" y="3132076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6" name="Donut 25"/>
          <p:cNvSpPr/>
          <p:nvPr/>
        </p:nvSpPr>
        <p:spPr>
          <a:xfrm rot="2217938">
            <a:off x="1980473" y="1643602"/>
            <a:ext cx="1442994" cy="2281037"/>
          </a:xfrm>
          <a:prstGeom prst="donut">
            <a:avLst>
              <a:gd name="adj" fmla="val 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tx1"/>
              </a:solidFill>
            </a:endParaRPr>
          </a:p>
        </p:txBody>
      </p:sp>
      <p:sp>
        <p:nvSpPr>
          <p:cNvPr id="28" name="Donut 27"/>
          <p:cNvSpPr/>
          <p:nvPr/>
        </p:nvSpPr>
        <p:spPr>
          <a:xfrm rot="17778309">
            <a:off x="4816339" y="1631949"/>
            <a:ext cx="2097022" cy="2543923"/>
          </a:xfrm>
          <a:prstGeom prst="donut">
            <a:avLst>
              <a:gd name="adj" fmla="val 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tx1"/>
              </a:solidFill>
            </a:endParaRPr>
          </a:p>
        </p:txBody>
      </p:sp>
      <p:sp>
        <p:nvSpPr>
          <p:cNvPr id="29" name="Oval 28"/>
          <p:cNvSpPr/>
          <p:nvPr/>
        </p:nvSpPr>
        <p:spPr>
          <a:xfrm>
            <a:off x="2680515" y="2629414"/>
            <a:ext cx="138709" cy="138701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0" name="Oval 29"/>
          <p:cNvSpPr/>
          <p:nvPr/>
        </p:nvSpPr>
        <p:spPr>
          <a:xfrm>
            <a:off x="3594352" y="3443124"/>
            <a:ext cx="138709" cy="138701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2" name="Oval 31"/>
          <p:cNvSpPr/>
          <p:nvPr/>
        </p:nvSpPr>
        <p:spPr>
          <a:xfrm>
            <a:off x="5570823" y="2553641"/>
            <a:ext cx="138709" cy="138701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" name="Freeform 3"/>
          <p:cNvSpPr/>
          <p:nvPr/>
        </p:nvSpPr>
        <p:spPr>
          <a:xfrm>
            <a:off x="2692418" y="2014932"/>
            <a:ext cx="1999229" cy="2025894"/>
          </a:xfrm>
          <a:custGeom>
            <a:avLst/>
            <a:gdLst>
              <a:gd name="connsiteX0" fmla="*/ 1139826 w 2665638"/>
              <a:gd name="connsiteY0" fmla="*/ 1406648 h 2701192"/>
              <a:gd name="connsiteX1" fmla="*/ 1398749 w 2665638"/>
              <a:gd name="connsiteY1" fmla="*/ 309368 h 2701192"/>
              <a:gd name="connsiteX2" fmla="*/ 1990574 w 2665638"/>
              <a:gd name="connsiteY2" fmla="*/ 1144 h 2701192"/>
              <a:gd name="connsiteX3" fmla="*/ 2496091 w 2665638"/>
              <a:gd name="connsiteY3" fmla="*/ 383342 h 2701192"/>
              <a:gd name="connsiteX4" fmla="*/ 2520750 w 2665638"/>
              <a:gd name="connsiteY4" fmla="*/ 999792 h 2701192"/>
              <a:gd name="connsiteX5" fmla="*/ 2644047 w 2665638"/>
              <a:gd name="connsiteY5" fmla="*/ 1751860 h 2701192"/>
              <a:gd name="connsiteX6" fmla="*/ 2607058 w 2665638"/>
              <a:gd name="connsiteY6" fmla="*/ 2343651 h 2701192"/>
              <a:gd name="connsiteX7" fmla="*/ 2089211 w 2665638"/>
              <a:gd name="connsiteY7" fmla="*/ 2602560 h 2701192"/>
              <a:gd name="connsiteX8" fmla="*/ 597320 w 2665638"/>
              <a:gd name="connsiteY8" fmla="*/ 2701192 h 2701192"/>
              <a:gd name="connsiteX9" fmla="*/ 104133 w 2665638"/>
              <a:gd name="connsiteY9" fmla="*/ 2627218 h 2701192"/>
              <a:gd name="connsiteX10" fmla="*/ 30155 w 2665638"/>
              <a:gd name="connsiteY10" fmla="*/ 2380638 h 2701192"/>
              <a:gd name="connsiteX11" fmla="*/ 486353 w 2665638"/>
              <a:gd name="connsiteY11" fmla="*/ 2035427 h 2701192"/>
              <a:gd name="connsiteX12" fmla="*/ 991870 w 2665638"/>
              <a:gd name="connsiteY12" fmla="*/ 1838163 h 2701192"/>
              <a:gd name="connsiteX13" fmla="*/ 1139826 w 2665638"/>
              <a:gd name="connsiteY13" fmla="*/ 1406648 h 2701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665638" h="2701192">
                <a:moveTo>
                  <a:pt x="1139826" y="1406648"/>
                </a:moveTo>
                <a:cubicBezTo>
                  <a:pt x="1207639" y="1151849"/>
                  <a:pt x="1256958" y="543619"/>
                  <a:pt x="1398749" y="309368"/>
                </a:cubicBezTo>
                <a:cubicBezTo>
                  <a:pt x="1540540" y="75117"/>
                  <a:pt x="1807684" y="-11185"/>
                  <a:pt x="1990574" y="1144"/>
                </a:cubicBezTo>
                <a:cubicBezTo>
                  <a:pt x="2173464" y="13473"/>
                  <a:pt x="2407728" y="216901"/>
                  <a:pt x="2496091" y="383342"/>
                </a:cubicBezTo>
                <a:cubicBezTo>
                  <a:pt x="2584454" y="549783"/>
                  <a:pt x="2496091" y="771706"/>
                  <a:pt x="2520750" y="999792"/>
                </a:cubicBezTo>
                <a:cubicBezTo>
                  <a:pt x="2545409" y="1227878"/>
                  <a:pt x="2629662" y="1527884"/>
                  <a:pt x="2644047" y="1751860"/>
                </a:cubicBezTo>
                <a:cubicBezTo>
                  <a:pt x="2658432" y="1975837"/>
                  <a:pt x="2699531" y="2201868"/>
                  <a:pt x="2607058" y="2343651"/>
                </a:cubicBezTo>
                <a:cubicBezTo>
                  <a:pt x="2514585" y="2485434"/>
                  <a:pt x="2424167" y="2542970"/>
                  <a:pt x="2089211" y="2602560"/>
                </a:cubicBezTo>
                <a:cubicBezTo>
                  <a:pt x="1754255" y="2662150"/>
                  <a:pt x="928166" y="2697082"/>
                  <a:pt x="597320" y="2701192"/>
                </a:cubicBezTo>
                <a:cubicBezTo>
                  <a:pt x="266474" y="2705302"/>
                  <a:pt x="198660" y="2680644"/>
                  <a:pt x="104133" y="2627218"/>
                </a:cubicBezTo>
                <a:cubicBezTo>
                  <a:pt x="9605" y="2573792"/>
                  <a:pt x="-33548" y="2479270"/>
                  <a:pt x="30155" y="2380638"/>
                </a:cubicBezTo>
                <a:cubicBezTo>
                  <a:pt x="93858" y="2282006"/>
                  <a:pt x="326067" y="2125840"/>
                  <a:pt x="486353" y="2035427"/>
                </a:cubicBezTo>
                <a:cubicBezTo>
                  <a:pt x="646639" y="1945015"/>
                  <a:pt x="882958" y="1947069"/>
                  <a:pt x="991870" y="1838163"/>
                </a:cubicBezTo>
                <a:cubicBezTo>
                  <a:pt x="1100782" y="1729257"/>
                  <a:pt x="1072013" y="1661447"/>
                  <a:pt x="1139826" y="1406648"/>
                </a:cubicBezTo>
                <a:close/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76867F49-E422-D104-94A9-7A5AEA0D52A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485900" y="0"/>
            <a:ext cx="6172200" cy="85725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K-means clustering – 2.a.</a:t>
            </a:r>
          </a:p>
        </p:txBody>
      </p:sp>
    </p:spTree>
    <p:extLst>
      <p:ext uri="{BB962C8B-B14F-4D97-AF65-F5344CB8AC3E}">
        <p14:creationId xmlns:p14="http://schemas.microsoft.com/office/powerpoint/2010/main" val="40346961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>
          <a:xfrm>
            <a:off x="1485900" y="0"/>
            <a:ext cx="6172200" cy="85725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K-means clustering – 2.b.</a:t>
            </a:r>
          </a:p>
        </p:txBody>
      </p:sp>
      <p:sp>
        <p:nvSpPr>
          <p:cNvPr id="3" name="Oval 2"/>
          <p:cNvSpPr/>
          <p:nvPr/>
        </p:nvSpPr>
        <p:spPr>
          <a:xfrm>
            <a:off x="2405256" y="2265709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" name="Oval 6"/>
          <p:cNvSpPr/>
          <p:nvPr/>
        </p:nvSpPr>
        <p:spPr>
          <a:xfrm>
            <a:off x="2211063" y="2803303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" name="Oval 7"/>
          <p:cNvSpPr/>
          <p:nvPr/>
        </p:nvSpPr>
        <p:spPr>
          <a:xfrm>
            <a:off x="3188151" y="2307576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Oval 8"/>
          <p:cNvSpPr/>
          <p:nvPr/>
        </p:nvSpPr>
        <p:spPr>
          <a:xfrm>
            <a:off x="2244179" y="3400489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" name="Oval 9"/>
          <p:cNvSpPr/>
          <p:nvPr/>
        </p:nvSpPr>
        <p:spPr>
          <a:xfrm>
            <a:off x="3225141" y="2913237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1" name="Oval 10"/>
          <p:cNvSpPr/>
          <p:nvPr/>
        </p:nvSpPr>
        <p:spPr>
          <a:xfrm>
            <a:off x="2897826" y="1884794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2" name="Oval 11"/>
          <p:cNvSpPr/>
          <p:nvPr/>
        </p:nvSpPr>
        <p:spPr>
          <a:xfrm>
            <a:off x="2865461" y="3722841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3" name="Oval 12"/>
          <p:cNvSpPr/>
          <p:nvPr/>
        </p:nvSpPr>
        <p:spPr>
          <a:xfrm>
            <a:off x="4176318" y="2265709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4" name="Oval 13"/>
          <p:cNvSpPr/>
          <p:nvPr/>
        </p:nvSpPr>
        <p:spPr>
          <a:xfrm>
            <a:off x="2734284" y="3014951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5" name="Oval 14"/>
          <p:cNvSpPr/>
          <p:nvPr/>
        </p:nvSpPr>
        <p:spPr>
          <a:xfrm>
            <a:off x="4922765" y="2265709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" name="Oval 15"/>
          <p:cNvSpPr/>
          <p:nvPr/>
        </p:nvSpPr>
        <p:spPr>
          <a:xfrm>
            <a:off x="4426745" y="2813577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7" name="Oval 16"/>
          <p:cNvSpPr/>
          <p:nvPr/>
        </p:nvSpPr>
        <p:spPr>
          <a:xfrm>
            <a:off x="3718776" y="3581056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8" name="Oval 17"/>
          <p:cNvSpPr/>
          <p:nvPr/>
        </p:nvSpPr>
        <p:spPr>
          <a:xfrm>
            <a:off x="4853410" y="2803303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Oval 18"/>
          <p:cNvSpPr/>
          <p:nvPr/>
        </p:nvSpPr>
        <p:spPr>
          <a:xfrm>
            <a:off x="4372228" y="3562050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0" name="Oval 19"/>
          <p:cNvSpPr/>
          <p:nvPr/>
        </p:nvSpPr>
        <p:spPr>
          <a:xfrm>
            <a:off x="4883945" y="3270777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1" name="Oval 20"/>
          <p:cNvSpPr/>
          <p:nvPr/>
        </p:nvSpPr>
        <p:spPr>
          <a:xfrm>
            <a:off x="6191142" y="2002945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2" name="Oval 21"/>
          <p:cNvSpPr/>
          <p:nvPr/>
        </p:nvSpPr>
        <p:spPr>
          <a:xfrm>
            <a:off x="6693826" y="2404410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3" name="Oval 22"/>
          <p:cNvSpPr/>
          <p:nvPr/>
        </p:nvSpPr>
        <p:spPr>
          <a:xfrm>
            <a:off x="6221889" y="2473760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4" name="Oval 23"/>
          <p:cNvSpPr/>
          <p:nvPr/>
        </p:nvSpPr>
        <p:spPr>
          <a:xfrm>
            <a:off x="5728027" y="2280092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5" name="Oval 24"/>
          <p:cNvSpPr/>
          <p:nvPr/>
        </p:nvSpPr>
        <p:spPr>
          <a:xfrm>
            <a:off x="6376722" y="3132076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6" name="Donut 25"/>
          <p:cNvSpPr/>
          <p:nvPr/>
        </p:nvSpPr>
        <p:spPr>
          <a:xfrm rot="2217938">
            <a:off x="1980473" y="1643602"/>
            <a:ext cx="1442994" cy="2281037"/>
          </a:xfrm>
          <a:prstGeom prst="donut">
            <a:avLst>
              <a:gd name="adj" fmla="val 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tx1"/>
              </a:solidFill>
            </a:endParaRPr>
          </a:p>
        </p:txBody>
      </p:sp>
      <p:sp>
        <p:nvSpPr>
          <p:cNvPr id="28" name="Donut 27"/>
          <p:cNvSpPr/>
          <p:nvPr/>
        </p:nvSpPr>
        <p:spPr>
          <a:xfrm rot="17778309">
            <a:off x="4816339" y="1631949"/>
            <a:ext cx="2097022" cy="2543923"/>
          </a:xfrm>
          <a:prstGeom prst="donut">
            <a:avLst>
              <a:gd name="adj" fmla="val 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tx1"/>
              </a:solidFill>
            </a:endParaRPr>
          </a:p>
        </p:txBody>
      </p:sp>
      <p:sp>
        <p:nvSpPr>
          <p:cNvPr id="29" name="Oval 28"/>
          <p:cNvSpPr/>
          <p:nvPr/>
        </p:nvSpPr>
        <p:spPr>
          <a:xfrm>
            <a:off x="2726752" y="2657154"/>
            <a:ext cx="138709" cy="138701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0" name="Oval 29"/>
          <p:cNvSpPr/>
          <p:nvPr/>
        </p:nvSpPr>
        <p:spPr>
          <a:xfrm>
            <a:off x="3936500" y="3107671"/>
            <a:ext cx="138709" cy="138701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2" name="Oval 31"/>
          <p:cNvSpPr/>
          <p:nvPr/>
        </p:nvSpPr>
        <p:spPr>
          <a:xfrm>
            <a:off x="5802011" y="2599875"/>
            <a:ext cx="138709" cy="138701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" name="Freeform 3"/>
          <p:cNvSpPr/>
          <p:nvPr/>
        </p:nvSpPr>
        <p:spPr>
          <a:xfrm>
            <a:off x="2692418" y="2014932"/>
            <a:ext cx="1999229" cy="2025894"/>
          </a:xfrm>
          <a:custGeom>
            <a:avLst/>
            <a:gdLst>
              <a:gd name="connsiteX0" fmla="*/ 1139826 w 2665638"/>
              <a:gd name="connsiteY0" fmla="*/ 1406648 h 2701192"/>
              <a:gd name="connsiteX1" fmla="*/ 1398749 w 2665638"/>
              <a:gd name="connsiteY1" fmla="*/ 309368 h 2701192"/>
              <a:gd name="connsiteX2" fmla="*/ 1990574 w 2665638"/>
              <a:gd name="connsiteY2" fmla="*/ 1144 h 2701192"/>
              <a:gd name="connsiteX3" fmla="*/ 2496091 w 2665638"/>
              <a:gd name="connsiteY3" fmla="*/ 383342 h 2701192"/>
              <a:gd name="connsiteX4" fmla="*/ 2520750 w 2665638"/>
              <a:gd name="connsiteY4" fmla="*/ 999792 h 2701192"/>
              <a:gd name="connsiteX5" fmla="*/ 2644047 w 2665638"/>
              <a:gd name="connsiteY5" fmla="*/ 1751860 h 2701192"/>
              <a:gd name="connsiteX6" fmla="*/ 2607058 w 2665638"/>
              <a:gd name="connsiteY6" fmla="*/ 2343651 h 2701192"/>
              <a:gd name="connsiteX7" fmla="*/ 2089211 w 2665638"/>
              <a:gd name="connsiteY7" fmla="*/ 2602560 h 2701192"/>
              <a:gd name="connsiteX8" fmla="*/ 597320 w 2665638"/>
              <a:gd name="connsiteY8" fmla="*/ 2701192 h 2701192"/>
              <a:gd name="connsiteX9" fmla="*/ 104133 w 2665638"/>
              <a:gd name="connsiteY9" fmla="*/ 2627218 h 2701192"/>
              <a:gd name="connsiteX10" fmla="*/ 30155 w 2665638"/>
              <a:gd name="connsiteY10" fmla="*/ 2380638 h 2701192"/>
              <a:gd name="connsiteX11" fmla="*/ 486353 w 2665638"/>
              <a:gd name="connsiteY11" fmla="*/ 2035427 h 2701192"/>
              <a:gd name="connsiteX12" fmla="*/ 991870 w 2665638"/>
              <a:gd name="connsiteY12" fmla="*/ 1838163 h 2701192"/>
              <a:gd name="connsiteX13" fmla="*/ 1139826 w 2665638"/>
              <a:gd name="connsiteY13" fmla="*/ 1406648 h 2701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665638" h="2701192">
                <a:moveTo>
                  <a:pt x="1139826" y="1406648"/>
                </a:moveTo>
                <a:cubicBezTo>
                  <a:pt x="1207639" y="1151849"/>
                  <a:pt x="1256958" y="543619"/>
                  <a:pt x="1398749" y="309368"/>
                </a:cubicBezTo>
                <a:cubicBezTo>
                  <a:pt x="1540540" y="75117"/>
                  <a:pt x="1807684" y="-11185"/>
                  <a:pt x="1990574" y="1144"/>
                </a:cubicBezTo>
                <a:cubicBezTo>
                  <a:pt x="2173464" y="13473"/>
                  <a:pt x="2407728" y="216901"/>
                  <a:pt x="2496091" y="383342"/>
                </a:cubicBezTo>
                <a:cubicBezTo>
                  <a:pt x="2584454" y="549783"/>
                  <a:pt x="2496091" y="771706"/>
                  <a:pt x="2520750" y="999792"/>
                </a:cubicBezTo>
                <a:cubicBezTo>
                  <a:pt x="2545409" y="1227878"/>
                  <a:pt x="2629662" y="1527884"/>
                  <a:pt x="2644047" y="1751860"/>
                </a:cubicBezTo>
                <a:cubicBezTo>
                  <a:pt x="2658432" y="1975837"/>
                  <a:pt x="2699531" y="2201868"/>
                  <a:pt x="2607058" y="2343651"/>
                </a:cubicBezTo>
                <a:cubicBezTo>
                  <a:pt x="2514585" y="2485434"/>
                  <a:pt x="2424167" y="2542970"/>
                  <a:pt x="2089211" y="2602560"/>
                </a:cubicBezTo>
                <a:cubicBezTo>
                  <a:pt x="1754255" y="2662150"/>
                  <a:pt x="928166" y="2697082"/>
                  <a:pt x="597320" y="2701192"/>
                </a:cubicBezTo>
                <a:cubicBezTo>
                  <a:pt x="266474" y="2705302"/>
                  <a:pt x="198660" y="2680644"/>
                  <a:pt x="104133" y="2627218"/>
                </a:cubicBezTo>
                <a:cubicBezTo>
                  <a:pt x="9605" y="2573792"/>
                  <a:pt x="-33548" y="2479270"/>
                  <a:pt x="30155" y="2380638"/>
                </a:cubicBezTo>
                <a:cubicBezTo>
                  <a:pt x="93858" y="2282006"/>
                  <a:pt x="326067" y="2125840"/>
                  <a:pt x="486353" y="2035427"/>
                </a:cubicBezTo>
                <a:cubicBezTo>
                  <a:pt x="646639" y="1945015"/>
                  <a:pt x="882958" y="1947069"/>
                  <a:pt x="991870" y="1838163"/>
                </a:cubicBezTo>
                <a:cubicBezTo>
                  <a:pt x="1100782" y="1729257"/>
                  <a:pt x="1072013" y="1661447"/>
                  <a:pt x="1139826" y="1406648"/>
                </a:cubicBezTo>
                <a:close/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20329505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>
          <a:xfrm>
            <a:off x="1485900" y="0"/>
            <a:ext cx="6172200" cy="85725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K-means clustering – 2.b.</a:t>
            </a:r>
          </a:p>
        </p:txBody>
      </p:sp>
      <p:sp>
        <p:nvSpPr>
          <p:cNvPr id="3" name="Oval 2"/>
          <p:cNvSpPr/>
          <p:nvPr/>
        </p:nvSpPr>
        <p:spPr>
          <a:xfrm>
            <a:off x="2405256" y="2265709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" name="Oval 6"/>
          <p:cNvSpPr/>
          <p:nvPr/>
        </p:nvSpPr>
        <p:spPr>
          <a:xfrm>
            <a:off x="2211063" y="2803303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" name="Oval 7"/>
          <p:cNvSpPr/>
          <p:nvPr/>
        </p:nvSpPr>
        <p:spPr>
          <a:xfrm>
            <a:off x="3188151" y="2307576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Oval 8"/>
          <p:cNvSpPr/>
          <p:nvPr/>
        </p:nvSpPr>
        <p:spPr>
          <a:xfrm>
            <a:off x="2244179" y="3400489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" name="Oval 9"/>
          <p:cNvSpPr/>
          <p:nvPr/>
        </p:nvSpPr>
        <p:spPr>
          <a:xfrm>
            <a:off x="3225141" y="2913237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1" name="Oval 10"/>
          <p:cNvSpPr/>
          <p:nvPr/>
        </p:nvSpPr>
        <p:spPr>
          <a:xfrm>
            <a:off x="2897826" y="1884794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2" name="Oval 11"/>
          <p:cNvSpPr/>
          <p:nvPr/>
        </p:nvSpPr>
        <p:spPr>
          <a:xfrm>
            <a:off x="2865461" y="3722841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3" name="Oval 12"/>
          <p:cNvSpPr/>
          <p:nvPr/>
        </p:nvSpPr>
        <p:spPr>
          <a:xfrm>
            <a:off x="4176318" y="2265709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4" name="Oval 13"/>
          <p:cNvSpPr/>
          <p:nvPr/>
        </p:nvSpPr>
        <p:spPr>
          <a:xfrm>
            <a:off x="2734284" y="3014951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5" name="Oval 14"/>
          <p:cNvSpPr/>
          <p:nvPr/>
        </p:nvSpPr>
        <p:spPr>
          <a:xfrm>
            <a:off x="4922765" y="2265709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" name="Oval 15"/>
          <p:cNvSpPr/>
          <p:nvPr/>
        </p:nvSpPr>
        <p:spPr>
          <a:xfrm>
            <a:off x="4426745" y="2813577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7" name="Oval 16"/>
          <p:cNvSpPr/>
          <p:nvPr/>
        </p:nvSpPr>
        <p:spPr>
          <a:xfrm>
            <a:off x="3718776" y="3581056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8" name="Oval 17"/>
          <p:cNvSpPr/>
          <p:nvPr/>
        </p:nvSpPr>
        <p:spPr>
          <a:xfrm>
            <a:off x="4853410" y="2803303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Oval 18"/>
          <p:cNvSpPr/>
          <p:nvPr/>
        </p:nvSpPr>
        <p:spPr>
          <a:xfrm>
            <a:off x="4372228" y="3562050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0" name="Oval 19"/>
          <p:cNvSpPr/>
          <p:nvPr/>
        </p:nvSpPr>
        <p:spPr>
          <a:xfrm>
            <a:off x="4883945" y="3270777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1" name="Oval 20"/>
          <p:cNvSpPr/>
          <p:nvPr/>
        </p:nvSpPr>
        <p:spPr>
          <a:xfrm>
            <a:off x="6191142" y="2002945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2" name="Oval 21"/>
          <p:cNvSpPr/>
          <p:nvPr/>
        </p:nvSpPr>
        <p:spPr>
          <a:xfrm>
            <a:off x="6693826" y="2404410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3" name="Oval 22"/>
          <p:cNvSpPr/>
          <p:nvPr/>
        </p:nvSpPr>
        <p:spPr>
          <a:xfrm>
            <a:off x="6221889" y="2473760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4" name="Oval 23"/>
          <p:cNvSpPr/>
          <p:nvPr/>
        </p:nvSpPr>
        <p:spPr>
          <a:xfrm>
            <a:off x="5728027" y="2280092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5" name="Oval 24"/>
          <p:cNvSpPr/>
          <p:nvPr/>
        </p:nvSpPr>
        <p:spPr>
          <a:xfrm>
            <a:off x="6376722" y="3132076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9" name="Oval 28"/>
          <p:cNvSpPr/>
          <p:nvPr/>
        </p:nvSpPr>
        <p:spPr>
          <a:xfrm>
            <a:off x="2726752" y="2657154"/>
            <a:ext cx="138709" cy="138701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0" name="Oval 29"/>
          <p:cNvSpPr/>
          <p:nvPr/>
        </p:nvSpPr>
        <p:spPr>
          <a:xfrm>
            <a:off x="3936500" y="3107671"/>
            <a:ext cx="138709" cy="138701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2" name="Oval 31"/>
          <p:cNvSpPr/>
          <p:nvPr/>
        </p:nvSpPr>
        <p:spPr>
          <a:xfrm>
            <a:off x="5802011" y="2599875"/>
            <a:ext cx="138709" cy="138701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21444629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>
          <a:xfrm>
            <a:off x="1485900" y="0"/>
            <a:ext cx="6172200" cy="85725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K-means clustering – 2.a.</a:t>
            </a:r>
          </a:p>
        </p:txBody>
      </p:sp>
      <p:sp>
        <p:nvSpPr>
          <p:cNvPr id="3" name="Oval 2"/>
          <p:cNvSpPr/>
          <p:nvPr/>
        </p:nvSpPr>
        <p:spPr>
          <a:xfrm>
            <a:off x="2405256" y="2265709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" name="Oval 6"/>
          <p:cNvSpPr/>
          <p:nvPr/>
        </p:nvSpPr>
        <p:spPr>
          <a:xfrm>
            <a:off x="2211063" y="2803303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" name="Oval 7"/>
          <p:cNvSpPr/>
          <p:nvPr/>
        </p:nvSpPr>
        <p:spPr>
          <a:xfrm>
            <a:off x="3188151" y="2307576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Oval 8"/>
          <p:cNvSpPr/>
          <p:nvPr/>
        </p:nvSpPr>
        <p:spPr>
          <a:xfrm>
            <a:off x="2244179" y="3400489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" name="Oval 9"/>
          <p:cNvSpPr/>
          <p:nvPr/>
        </p:nvSpPr>
        <p:spPr>
          <a:xfrm>
            <a:off x="3225141" y="2913237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1" name="Oval 10"/>
          <p:cNvSpPr/>
          <p:nvPr/>
        </p:nvSpPr>
        <p:spPr>
          <a:xfrm>
            <a:off x="2897826" y="1884794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2" name="Oval 11"/>
          <p:cNvSpPr/>
          <p:nvPr/>
        </p:nvSpPr>
        <p:spPr>
          <a:xfrm>
            <a:off x="2865461" y="3722841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3" name="Oval 12"/>
          <p:cNvSpPr/>
          <p:nvPr/>
        </p:nvSpPr>
        <p:spPr>
          <a:xfrm>
            <a:off x="4176318" y="2265709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4" name="Oval 13"/>
          <p:cNvSpPr/>
          <p:nvPr/>
        </p:nvSpPr>
        <p:spPr>
          <a:xfrm>
            <a:off x="2734284" y="3014951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5" name="Oval 14"/>
          <p:cNvSpPr/>
          <p:nvPr/>
        </p:nvSpPr>
        <p:spPr>
          <a:xfrm>
            <a:off x="4922765" y="2265709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" name="Oval 15"/>
          <p:cNvSpPr/>
          <p:nvPr/>
        </p:nvSpPr>
        <p:spPr>
          <a:xfrm>
            <a:off x="4426745" y="2813577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7" name="Oval 16"/>
          <p:cNvSpPr/>
          <p:nvPr/>
        </p:nvSpPr>
        <p:spPr>
          <a:xfrm>
            <a:off x="3718776" y="3581056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8" name="Oval 17"/>
          <p:cNvSpPr/>
          <p:nvPr/>
        </p:nvSpPr>
        <p:spPr>
          <a:xfrm>
            <a:off x="4853410" y="2803303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Oval 18"/>
          <p:cNvSpPr/>
          <p:nvPr/>
        </p:nvSpPr>
        <p:spPr>
          <a:xfrm>
            <a:off x="4372228" y="3562050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0" name="Oval 19"/>
          <p:cNvSpPr/>
          <p:nvPr/>
        </p:nvSpPr>
        <p:spPr>
          <a:xfrm>
            <a:off x="4883945" y="3270777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1" name="Oval 20"/>
          <p:cNvSpPr/>
          <p:nvPr/>
        </p:nvSpPr>
        <p:spPr>
          <a:xfrm>
            <a:off x="6191142" y="2002945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2" name="Oval 21"/>
          <p:cNvSpPr/>
          <p:nvPr/>
        </p:nvSpPr>
        <p:spPr>
          <a:xfrm>
            <a:off x="6693826" y="2404410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3" name="Oval 22"/>
          <p:cNvSpPr/>
          <p:nvPr/>
        </p:nvSpPr>
        <p:spPr>
          <a:xfrm>
            <a:off x="6221889" y="2473760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4" name="Oval 23"/>
          <p:cNvSpPr/>
          <p:nvPr/>
        </p:nvSpPr>
        <p:spPr>
          <a:xfrm>
            <a:off x="5728027" y="2280092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5" name="Oval 24"/>
          <p:cNvSpPr/>
          <p:nvPr/>
        </p:nvSpPr>
        <p:spPr>
          <a:xfrm>
            <a:off x="6376722" y="3132076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6" name="Donut 25"/>
          <p:cNvSpPr/>
          <p:nvPr/>
        </p:nvSpPr>
        <p:spPr>
          <a:xfrm rot="1218248">
            <a:off x="2049462" y="1733119"/>
            <a:ext cx="1410854" cy="2466329"/>
          </a:xfrm>
          <a:prstGeom prst="donut">
            <a:avLst>
              <a:gd name="adj" fmla="val 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tx1"/>
              </a:solidFill>
            </a:endParaRPr>
          </a:p>
        </p:txBody>
      </p:sp>
      <p:sp>
        <p:nvSpPr>
          <p:cNvPr id="28" name="Donut 27"/>
          <p:cNvSpPr/>
          <p:nvPr/>
        </p:nvSpPr>
        <p:spPr>
          <a:xfrm rot="17415209">
            <a:off x="5351724" y="1332675"/>
            <a:ext cx="1338814" cy="2449982"/>
          </a:xfrm>
          <a:prstGeom prst="donut">
            <a:avLst>
              <a:gd name="adj" fmla="val 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tx1"/>
              </a:solidFill>
            </a:endParaRPr>
          </a:p>
        </p:txBody>
      </p:sp>
      <p:sp>
        <p:nvSpPr>
          <p:cNvPr id="29" name="Oval 28"/>
          <p:cNvSpPr/>
          <p:nvPr/>
        </p:nvSpPr>
        <p:spPr>
          <a:xfrm>
            <a:off x="2726752" y="2657154"/>
            <a:ext cx="138709" cy="138701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0" name="Oval 29"/>
          <p:cNvSpPr/>
          <p:nvPr/>
        </p:nvSpPr>
        <p:spPr>
          <a:xfrm>
            <a:off x="3936500" y="3107671"/>
            <a:ext cx="138709" cy="138701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2" name="Oval 31"/>
          <p:cNvSpPr/>
          <p:nvPr/>
        </p:nvSpPr>
        <p:spPr>
          <a:xfrm>
            <a:off x="5802011" y="2599875"/>
            <a:ext cx="138709" cy="138701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1" name="Donut 30"/>
          <p:cNvSpPr/>
          <p:nvPr/>
        </p:nvSpPr>
        <p:spPr>
          <a:xfrm rot="21075888">
            <a:off x="3507716" y="2223474"/>
            <a:ext cx="1604391" cy="1861370"/>
          </a:xfrm>
          <a:prstGeom prst="donut">
            <a:avLst>
              <a:gd name="adj" fmla="val 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66506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>
          <a:xfrm>
            <a:off x="1485900" y="0"/>
            <a:ext cx="6172200" cy="85725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K-means clustering – 2.b.</a:t>
            </a:r>
          </a:p>
        </p:txBody>
      </p:sp>
      <p:sp>
        <p:nvSpPr>
          <p:cNvPr id="3" name="Oval 2"/>
          <p:cNvSpPr/>
          <p:nvPr/>
        </p:nvSpPr>
        <p:spPr>
          <a:xfrm>
            <a:off x="2405256" y="2265709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" name="Oval 6"/>
          <p:cNvSpPr/>
          <p:nvPr/>
        </p:nvSpPr>
        <p:spPr>
          <a:xfrm>
            <a:off x="2211063" y="2803303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" name="Oval 7"/>
          <p:cNvSpPr/>
          <p:nvPr/>
        </p:nvSpPr>
        <p:spPr>
          <a:xfrm>
            <a:off x="3188151" y="2307576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Oval 8"/>
          <p:cNvSpPr/>
          <p:nvPr/>
        </p:nvSpPr>
        <p:spPr>
          <a:xfrm>
            <a:off x="2244179" y="3400489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" name="Oval 9"/>
          <p:cNvSpPr/>
          <p:nvPr/>
        </p:nvSpPr>
        <p:spPr>
          <a:xfrm>
            <a:off x="3225141" y="2913237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1" name="Oval 10"/>
          <p:cNvSpPr/>
          <p:nvPr/>
        </p:nvSpPr>
        <p:spPr>
          <a:xfrm>
            <a:off x="2897826" y="1884794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2" name="Oval 11"/>
          <p:cNvSpPr/>
          <p:nvPr/>
        </p:nvSpPr>
        <p:spPr>
          <a:xfrm>
            <a:off x="2865461" y="3722841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3" name="Oval 12"/>
          <p:cNvSpPr/>
          <p:nvPr/>
        </p:nvSpPr>
        <p:spPr>
          <a:xfrm>
            <a:off x="4176318" y="2265709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4" name="Oval 13"/>
          <p:cNvSpPr/>
          <p:nvPr/>
        </p:nvSpPr>
        <p:spPr>
          <a:xfrm>
            <a:off x="2734284" y="3014951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5" name="Oval 14"/>
          <p:cNvSpPr/>
          <p:nvPr/>
        </p:nvSpPr>
        <p:spPr>
          <a:xfrm>
            <a:off x="4922765" y="2265709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" name="Oval 15"/>
          <p:cNvSpPr/>
          <p:nvPr/>
        </p:nvSpPr>
        <p:spPr>
          <a:xfrm>
            <a:off x="4426745" y="2813577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7" name="Oval 16"/>
          <p:cNvSpPr/>
          <p:nvPr/>
        </p:nvSpPr>
        <p:spPr>
          <a:xfrm>
            <a:off x="3718776" y="3581056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8" name="Oval 17"/>
          <p:cNvSpPr/>
          <p:nvPr/>
        </p:nvSpPr>
        <p:spPr>
          <a:xfrm>
            <a:off x="4853410" y="2803303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Oval 18"/>
          <p:cNvSpPr/>
          <p:nvPr/>
        </p:nvSpPr>
        <p:spPr>
          <a:xfrm>
            <a:off x="4372228" y="3562050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0" name="Oval 19"/>
          <p:cNvSpPr/>
          <p:nvPr/>
        </p:nvSpPr>
        <p:spPr>
          <a:xfrm>
            <a:off x="4883945" y="3270777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1" name="Oval 20"/>
          <p:cNvSpPr/>
          <p:nvPr/>
        </p:nvSpPr>
        <p:spPr>
          <a:xfrm>
            <a:off x="6191142" y="2002945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2" name="Oval 21"/>
          <p:cNvSpPr/>
          <p:nvPr/>
        </p:nvSpPr>
        <p:spPr>
          <a:xfrm>
            <a:off x="6693826" y="2404410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3" name="Oval 22"/>
          <p:cNvSpPr/>
          <p:nvPr/>
        </p:nvSpPr>
        <p:spPr>
          <a:xfrm>
            <a:off x="6221889" y="2473760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4" name="Oval 23"/>
          <p:cNvSpPr/>
          <p:nvPr/>
        </p:nvSpPr>
        <p:spPr>
          <a:xfrm>
            <a:off x="5728027" y="2280092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5" name="Oval 24"/>
          <p:cNvSpPr/>
          <p:nvPr/>
        </p:nvSpPr>
        <p:spPr>
          <a:xfrm>
            <a:off x="6376722" y="3132076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6" name="Donut 25"/>
          <p:cNvSpPr/>
          <p:nvPr/>
        </p:nvSpPr>
        <p:spPr>
          <a:xfrm rot="1218248">
            <a:off x="2049462" y="1733119"/>
            <a:ext cx="1410854" cy="2466329"/>
          </a:xfrm>
          <a:prstGeom prst="donut">
            <a:avLst>
              <a:gd name="adj" fmla="val 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tx1"/>
              </a:solidFill>
            </a:endParaRPr>
          </a:p>
        </p:txBody>
      </p:sp>
      <p:sp>
        <p:nvSpPr>
          <p:cNvPr id="28" name="Donut 27"/>
          <p:cNvSpPr/>
          <p:nvPr/>
        </p:nvSpPr>
        <p:spPr>
          <a:xfrm rot="17415209">
            <a:off x="5351724" y="1332675"/>
            <a:ext cx="1338814" cy="2449982"/>
          </a:xfrm>
          <a:prstGeom prst="donut">
            <a:avLst>
              <a:gd name="adj" fmla="val 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tx1"/>
              </a:solidFill>
            </a:endParaRPr>
          </a:p>
        </p:txBody>
      </p:sp>
      <p:sp>
        <p:nvSpPr>
          <p:cNvPr id="29" name="Oval 28"/>
          <p:cNvSpPr/>
          <p:nvPr/>
        </p:nvSpPr>
        <p:spPr>
          <a:xfrm>
            <a:off x="2772990" y="2795855"/>
            <a:ext cx="138709" cy="138701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0" name="Oval 29"/>
          <p:cNvSpPr/>
          <p:nvPr/>
        </p:nvSpPr>
        <p:spPr>
          <a:xfrm>
            <a:off x="4334142" y="3033697"/>
            <a:ext cx="138709" cy="138701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2" name="Oval 31"/>
          <p:cNvSpPr/>
          <p:nvPr/>
        </p:nvSpPr>
        <p:spPr>
          <a:xfrm>
            <a:off x="6014703" y="2470420"/>
            <a:ext cx="138709" cy="138701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1" name="Donut 30"/>
          <p:cNvSpPr/>
          <p:nvPr/>
        </p:nvSpPr>
        <p:spPr>
          <a:xfrm rot="21075888">
            <a:off x="3507716" y="2223474"/>
            <a:ext cx="1604391" cy="1861370"/>
          </a:xfrm>
          <a:prstGeom prst="donut">
            <a:avLst>
              <a:gd name="adj" fmla="val 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5806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>
          <a:xfrm>
            <a:off x="1485900" y="0"/>
            <a:ext cx="6172200" cy="85725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K-means clustering – 2.b.</a:t>
            </a:r>
          </a:p>
        </p:txBody>
      </p:sp>
      <p:sp>
        <p:nvSpPr>
          <p:cNvPr id="3" name="Oval 2"/>
          <p:cNvSpPr/>
          <p:nvPr/>
        </p:nvSpPr>
        <p:spPr>
          <a:xfrm>
            <a:off x="2405256" y="2265709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" name="Oval 6"/>
          <p:cNvSpPr/>
          <p:nvPr/>
        </p:nvSpPr>
        <p:spPr>
          <a:xfrm>
            <a:off x="2211063" y="2803303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" name="Oval 7"/>
          <p:cNvSpPr/>
          <p:nvPr/>
        </p:nvSpPr>
        <p:spPr>
          <a:xfrm>
            <a:off x="3188151" y="2307576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Oval 8"/>
          <p:cNvSpPr/>
          <p:nvPr/>
        </p:nvSpPr>
        <p:spPr>
          <a:xfrm>
            <a:off x="2244179" y="3400489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" name="Oval 9"/>
          <p:cNvSpPr/>
          <p:nvPr/>
        </p:nvSpPr>
        <p:spPr>
          <a:xfrm>
            <a:off x="3225141" y="2913237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1" name="Oval 10"/>
          <p:cNvSpPr/>
          <p:nvPr/>
        </p:nvSpPr>
        <p:spPr>
          <a:xfrm>
            <a:off x="2897826" y="1884794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2" name="Oval 11"/>
          <p:cNvSpPr/>
          <p:nvPr/>
        </p:nvSpPr>
        <p:spPr>
          <a:xfrm>
            <a:off x="2865461" y="3722841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3" name="Oval 12"/>
          <p:cNvSpPr/>
          <p:nvPr/>
        </p:nvSpPr>
        <p:spPr>
          <a:xfrm>
            <a:off x="4176318" y="2265709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4" name="Oval 13"/>
          <p:cNvSpPr/>
          <p:nvPr/>
        </p:nvSpPr>
        <p:spPr>
          <a:xfrm>
            <a:off x="2734284" y="3014951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5" name="Oval 14"/>
          <p:cNvSpPr/>
          <p:nvPr/>
        </p:nvSpPr>
        <p:spPr>
          <a:xfrm>
            <a:off x="4922765" y="2265709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" name="Oval 15"/>
          <p:cNvSpPr/>
          <p:nvPr/>
        </p:nvSpPr>
        <p:spPr>
          <a:xfrm>
            <a:off x="4426745" y="2813577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7" name="Oval 16"/>
          <p:cNvSpPr/>
          <p:nvPr/>
        </p:nvSpPr>
        <p:spPr>
          <a:xfrm>
            <a:off x="3718776" y="3581056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8" name="Oval 17"/>
          <p:cNvSpPr/>
          <p:nvPr/>
        </p:nvSpPr>
        <p:spPr>
          <a:xfrm>
            <a:off x="4853410" y="2803303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Oval 18"/>
          <p:cNvSpPr/>
          <p:nvPr/>
        </p:nvSpPr>
        <p:spPr>
          <a:xfrm>
            <a:off x="4372228" y="3562050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0" name="Oval 19"/>
          <p:cNvSpPr/>
          <p:nvPr/>
        </p:nvSpPr>
        <p:spPr>
          <a:xfrm>
            <a:off x="4883945" y="3270777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1" name="Oval 20"/>
          <p:cNvSpPr/>
          <p:nvPr/>
        </p:nvSpPr>
        <p:spPr>
          <a:xfrm>
            <a:off x="6191142" y="2002945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2" name="Oval 21"/>
          <p:cNvSpPr/>
          <p:nvPr/>
        </p:nvSpPr>
        <p:spPr>
          <a:xfrm>
            <a:off x="6693826" y="2404410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3" name="Oval 22"/>
          <p:cNvSpPr/>
          <p:nvPr/>
        </p:nvSpPr>
        <p:spPr>
          <a:xfrm>
            <a:off x="6221889" y="2473760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4" name="Oval 23"/>
          <p:cNvSpPr/>
          <p:nvPr/>
        </p:nvSpPr>
        <p:spPr>
          <a:xfrm>
            <a:off x="5728027" y="2280092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5" name="Oval 24"/>
          <p:cNvSpPr/>
          <p:nvPr/>
        </p:nvSpPr>
        <p:spPr>
          <a:xfrm>
            <a:off x="6376722" y="3132076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9" name="Oval 28"/>
          <p:cNvSpPr/>
          <p:nvPr/>
        </p:nvSpPr>
        <p:spPr>
          <a:xfrm>
            <a:off x="2772990" y="2795855"/>
            <a:ext cx="138709" cy="138701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0" name="Oval 29"/>
          <p:cNvSpPr/>
          <p:nvPr/>
        </p:nvSpPr>
        <p:spPr>
          <a:xfrm>
            <a:off x="4334142" y="3033697"/>
            <a:ext cx="138709" cy="138701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2" name="Oval 31"/>
          <p:cNvSpPr/>
          <p:nvPr/>
        </p:nvSpPr>
        <p:spPr>
          <a:xfrm>
            <a:off x="6014703" y="2470420"/>
            <a:ext cx="138709" cy="138701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3479746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>
          <a:xfrm>
            <a:off x="1485900" y="0"/>
            <a:ext cx="6172200" cy="85725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K-means clustering – 2.a.</a:t>
            </a:r>
          </a:p>
        </p:txBody>
      </p:sp>
      <p:sp>
        <p:nvSpPr>
          <p:cNvPr id="3" name="Oval 2"/>
          <p:cNvSpPr/>
          <p:nvPr/>
        </p:nvSpPr>
        <p:spPr>
          <a:xfrm>
            <a:off x="2405256" y="2265709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" name="Oval 6"/>
          <p:cNvSpPr/>
          <p:nvPr/>
        </p:nvSpPr>
        <p:spPr>
          <a:xfrm>
            <a:off x="2211063" y="2803303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" name="Oval 7"/>
          <p:cNvSpPr/>
          <p:nvPr/>
        </p:nvSpPr>
        <p:spPr>
          <a:xfrm>
            <a:off x="3188151" y="2307576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Oval 8"/>
          <p:cNvSpPr/>
          <p:nvPr/>
        </p:nvSpPr>
        <p:spPr>
          <a:xfrm>
            <a:off x="2244179" y="3400489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" name="Oval 9"/>
          <p:cNvSpPr/>
          <p:nvPr/>
        </p:nvSpPr>
        <p:spPr>
          <a:xfrm>
            <a:off x="3225141" y="2913237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1" name="Oval 10"/>
          <p:cNvSpPr/>
          <p:nvPr/>
        </p:nvSpPr>
        <p:spPr>
          <a:xfrm>
            <a:off x="2897826" y="1884794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2" name="Oval 11"/>
          <p:cNvSpPr/>
          <p:nvPr/>
        </p:nvSpPr>
        <p:spPr>
          <a:xfrm>
            <a:off x="2865461" y="3722841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3" name="Oval 12"/>
          <p:cNvSpPr/>
          <p:nvPr/>
        </p:nvSpPr>
        <p:spPr>
          <a:xfrm>
            <a:off x="4176318" y="2265709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4" name="Oval 13"/>
          <p:cNvSpPr/>
          <p:nvPr/>
        </p:nvSpPr>
        <p:spPr>
          <a:xfrm>
            <a:off x="2734284" y="3014951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5" name="Oval 14"/>
          <p:cNvSpPr/>
          <p:nvPr/>
        </p:nvSpPr>
        <p:spPr>
          <a:xfrm>
            <a:off x="4922765" y="2265709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" name="Oval 15"/>
          <p:cNvSpPr/>
          <p:nvPr/>
        </p:nvSpPr>
        <p:spPr>
          <a:xfrm>
            <a:off x="4426745" y="2813577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7" name="Oval 16"/>
          <p:cNvSpPr/>
          <p:nvPr/>
        </p:nvSpPr>
        <p:spPr>
          <a:xfrm>
            <a:off x="3718776" y="3581056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8" name="Oval 17"/>
          <p:cNvSpPr/>
          <p:nvPr/>
        </p:nvSpPr>
        <p:spPr>
          <a:xfrm>
            <a:off x="4853410" y="2803303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Oval 18"/>
          <p:cNvSpPr/>
          <p:nvPr/>
        </p:nvSpPr>
        <p:spPr>
          <a:xfrm>
            <a:off x="4372228" y="3562050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0" name="Oval 19"/>
          <p:cNvSpPr/>
          <p:nvPr/>
        </p:nvSpPr>
        <p:spPr>
          <a:xfrm>
            <a:off x="4883945" y="3270777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1" name="Oval 20"/>
          <p:cNvSpPr/>
          <p:nvPr/>
        </p:nvSpPr>
        <p:spPr>
          <a:xfrm>
            <a:off x="6191142" y="2002945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2" name="Oval 21"/>
          <p:cNvSpPr/>
          <p:nvPr/>
        </p:nvSpPr>
        <p:spPr>
          <a:xfrm>
            <a:off x="6693826" y="2404410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3" name="Oval 22"/>
          <p:cNvSpPr/>
          <p:nvPr/>
        </p:nvSpPr>
        <p:spPr>
          <a:xfrm>
            <a:off x="6221889" y="2473760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4" name="Oval 23"/>
          <p:cNvSpPr/>
          <p:nvPr/>
        </p:nvSpPr>
        <p:spPr>
          <a:xfrm>
            <a:off x="5728027" y="2280092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5" name="Oval 24"/>
          <p:cNvSpPr/>
          <p:nvPr/>
        </p:nvSpPr>
        <p:spPr>
          <a:xfrm>
            <a:off x="6376722" y="3132076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6" name="Donut 25"/>
          <p:cNvSpPr/>
          <p:nvPr/>
        </p:nvSpPr>
        <p:spPr>
          <a:xfrm rot="1218248">
            <a:off x="2049462" y="1733119"/>
            <a:ext cx="1410854" cy="2466329"/>
          </a:xfrm>
          <a:prstGeom prst="donut">
            <a:avLst>
              <a:gd name="adj" fmla="val 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tx1"/>
              </a:solidFill>
            </a:endParaRPr>
          </a:p>
        </p:txBody>
      </p:sp>
      <p:sp>
        <p:nvSpPr>
          <p:cNvPr id="28" name="Donut 27"/>
          <p:cNvSpPr/>
          <p:nvPr/>
        </p:nvSpPr>
        <p:spPr>
          <a:xfrm rot="19167992">
            <a:off x="5661354" y="1863655"/>
            <a:ext cx="1338814" cy="1500862"/>
          </a:xfrm>
          <a:prstGeom prst="donut">
            <a:avLst>
              <a:gd name="adj" fmla="val 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tx1"/>
              </a:solidFill>
            </a:endParaRPr>
          </a:p>
        </p:txBody>
      </p:sp>
      <p:sp>
        <p:nvSpPr>
          <p:cNvPr id="29" name="Oval 28"/>
          <p:cNvSpPr/>
          <p:nvPr/>
        </p:nvSpPr>
        <p:spPr>
          <a:xfrm>
            <a:off x="2772990" y="2795855"/>
            <a:ext cx="138709" cy="138701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0" name="Oval 29"/>
          <p:cNvSpPr/>
          <p:nvPr/>
        </p:nvSpPr>
        <p:spPr>
          <a:xfrm>
            <a:off x="4334142" y="3033697"/>
            <a:ext cx="138709" cy="138701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2" name="Oval 31"/>
          <p:cNvSpPr/>
          <p:nvPr/>
        </p:nvSpPr>
        <p:spPr>
          <a:xfrm>
            <a:off x="6014703" y="2470420"/>
            <a:ext cx="138709" cy="138701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1" name="Donut 30"/>
          <p:cNvSpPr/>
          <p:nvPr/>
        </p:nvSpPr>
        <p:spPr>
          <a:xfrm rot="2007376">
            <a:off x="3616039" y="2001434"/>
            <a:ext cx="1604391" cy="2053057"/>
          </a:xfrm>
          <a:prstGeom prst="donut">
            <a:avLst>
              <a:gd name="adj" fmla="val 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8374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Picture 69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6FC8744D-02EA-F244-8483-1EC059ACE2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8472" y="1962150"/>
            <a:ext cx="4507055" cy="2979595"/>
          </a:xfrm>
          <a:prstGeom prst="rect">
            <a:avLst/>
          </a:prstGeom>
        </p:spPr>
      </p:pic>
      <p:sp>
        <p:nvSpPr>
          <p:cNvPr id="71" name="TextShape 1">
            <a:extLst>
              <a:ext uri="{FF2B5EF4-FFF2-40B4-BE49-F238E27FC236}">
                <a16:creationId xmlns:a16="http://schemas.microsoft.com/office/drawing/2014/main" id="{ED62BCF0-A420-494B-ABF9-083F94DF4F18}"/>
              </a:ext>
            </a:extLst>
          </p:cNvPr>
          <p:cNvSpPr txBox="1"/>
          <p:nvPr/>
        </p:nvSpPr>
        <p:spPr>
          <a:xfrm>
            <a:off x="152399" y="133350"/>
            <a:ext cx="8804275" cy="85875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2994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Reminder: Unsupervised Learning</a:t>
            </a:r>
          </a:p>
        </p:txBody>
      </p:sp>
      <p:sp>
        <p:nvSpPr>
          <p:cNvPr id="72" name="TextShape 2">
            <a:extLst>
              <a:ext uri="{FF2B5EF4-FFF2-40B4-BE49-F238E27FC236}">
                <a16:creationId xmlns:a16="http://schemas.microsoft.com/office/drawing/2014/main" id="{7F5EE767-F7F5-8148-A801-1F26CECC498D}"/>
              </a:ext>
            </a:extLst>
          </p:cNvPr>
          <p:cNvSpPr txBox="1"/>
          <p:nvPr/>
        </p:nvSpPr>
        <p:spPr>
          <a:xfrm>
            <a:off x="263524" y="1047750"/>
            <a:ext cx="8582023" cy="6677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122450" indent="-342900">
              <a:spcAft>
                <a:spcPts val="10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905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There are no labels for the training phase</a:t>
            </a:r>
          </a:p>
          <a:p>
            <a:pPr marL="122450" indent="-342900">
              <a:spcAft>
                <a:spcPts val="10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905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Our goal is to discover structure in data</a:t>
            </a:r>
          </a:p>
          <a:p>
            <a:pPr marL="3240000" indent="-220450">
              <a:spcAft>
                <a:spcPts val="10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1905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240000" indent="-220450">
              <a:spcAft>
                <a:spcPts val="10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1905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240000" indent="-220450">
              <a:spcAft>
                <a:spcPts val="10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1905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>
          <a:xfrm>
            <a:off x="1485900" y="0"/>
            <a:ext cx="6172200" cy="85725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K-means clustering – 2.b.</a:t>
            </a:r>
          </a:p>
        </p:txBody>
      </p:sp>
      <p:sp>
        <p:nvSpPr>
          <p:cNvPr id="3" name="Oval 2"/>
          <p:cNvSpPr/>
          <p:nvPr/>
        </p:nvSpPr>
        <p:spPr>
          <a:xfrm>
            <a:off x="2405256" y="2265709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" name="Oval 6"/>
          <p:cNvSpPr/>
          <p:nvPr/>
        </p:nvSpPr>
        <p:spPr>
          <a:xfrm>
            <a:off x="2211063" y="2803303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" name="Oval 7"/>
          <p:cNvSpPr/>
          <p:nvPr/>
        </p:nvSpPr>
        <p:spPr>
          <a:xfrm>
            <a:off x="3188151" y="2307576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Oval 8"/>
          <p:cNvSpPr/>
          <p:nvPr/>
        </p:nvSpPr>
        <p:spPr>
          <a:xfrm>
            <a:off x="2244179" y="3400489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" name="Oval 9"/>
          <p:cNvSpPr/>
          <p:nvPr/>
        </p:nvSpPr>
        <p:spPr>
          <a:xfrm>
            <a:off x="3225141" y="2913237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1" name="Oval 10"/>
          <p:cNvSpPr/>
          <p:nvPr/>
        </p:nvSpPr>
        <p:spPr>
          <a:xfrm>
            <a:off x="2897826" y="1884794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2" name="Oval 11"/>
          <p:cNvSpPr/>
          <p:nvPr/>
        </p:nvSpPr>
        <p:spPr>
          <a:xfrm>
            <a:off x="2865461" y="3722841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3" name="Oval 12"/>
          <p:cNvSpPr/>
          <p:nvPr/>
        </p:nvSpPr>
        <p:spPr>
          <a:xfrm>
            <a:off x="4176318" y="2265709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4" name="Oval 13"/>
          <p:cNvSpPr/>
          <p:nvPr/>
        </p:nvSpPr>
        <p:spPr>
          <a:xfrm>
            <a:off x="2734284" y="3014951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5" name="Oval 14"/>
          <p:cNvSpPr/>
          <p:nvPr/>
        </p:nvSpPr>
        <p:spPr>
          <a:xfrm>
            <a:off x="4922765" y="2265709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" name="Oval 15"/>
          <p:cNvSpPr/>
          <p:nvPr/>
        </p:nvSpPr>
        <p:spPr>
          <a:xfrm>
            <a:off x="4426745" y="2813577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7" name="Oval 16"/>
          <p:cNvSpPr/>
          <p:nvPr/>
        </p:nvSpPr>
        <p:spPr>
          <a:xfrm>
            <a:off x="3718776" y="3581056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8" name="Oval 17"/>
          <p:cNvSpPr/>
          <p:nvPr/>
        </p:nvSpPr>
        <p:spPr>
          <a:xfrm>
            <a:off x="4853410" y="2803303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Oval 18"/>
          <p:cNvSpPr/>
          <p:nvPr/>
        </p:nvSpPr>
        <p:spPr>
          <a:xfrm>
            <a:off x="4372228" y="3562050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0" name="Oval 19"/>
          <p:cNvSpPr/>
          <p:nvPr/>
        </p:nvSpPr>
        <p:spPr>
          <a:xfrm>
            <a:off x="4883945" y="3270777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1" name="Oval 20"/>
          <p:cNvSpPr/>
          <p:nvPr/>
        </p:nvSpPr>
        <p:spPr>
          <a:xfrm>
            <a:off x="6191142" y="2002945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2" name="Oval 21"/>
          <p:cNvSpPr/>
          <p:nvPr/>
        </p:nvSpPr>
        <p:spPr>
          <a:xfrm>
            <a:off x="6693826" y="2404410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3" name="Oval 22"/>
          <p:cNvSpPr/>
          <p:nvPr/>
        </p:nvSpPr>
        <p:spPr>
          <a:xfrm>
            <a:off x="6221889" y="2473760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4" name="Oval 23"/>
          <p:cNvSpPr/>
          <p:nvPr/>
        </p:nvSpPr>
        <p:spPr>
          <a:xfrm>
            <a:off x="5728027" y="2280092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5" name="Oval 24"/>
          <p:cNvSpPr/>
          <p:nvPr/>
        </p:nvSpPr>
        <p:spPr>
          <a:xfrm>
            <a:off x="6376722" y="3132076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6" name="Donut 25"/>
          <p:cNvSpPr/>
          <p:nvPr/>
        </p:nvSpPr>
        <p:spPr>
          <a:xfrm rot="1218248">
            <a:off x="2049462" y="1733119"/>
            <a:ext cx="1410854" cy="2466329"/>
          </a:xfrm>
          <a:prstGeom prst="donut">
            <a:avLst>
              <a:gd name="adj" fmla="val 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tx1"/>
              </a:solidFill>
            </a:endParaRPr>
          </a:p>
        </p:txBody>
      </p:sp>
      <p:sp>
        <p:nvSpPr>
          <p:cNvPr id="28" name="Donut 27"/>
          <p:cNvSpPr/>
          <p:nvPr/>
        </p:nvSpPr>
        <p:spPr>
          <a:xfrm rot="19167992">
            <a:off x="5661354" y="1863655"/>
            <a:ext cx="1338814" cy="1500862"/>
          </a:xfrm>
          <a:prstGeom prst="donut">
            <a:avLst>
              <a:gd name="adj" fmla="val 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tx1"/>
              </a:solidFill>
            </a:endParaRPr>
          </a:p>
        </p:txBody>
      </p:sp>
      <p:sp>
        <p:nvSpPr>
          <p:cNvPr id="29" name="Oval 28"/>
          <p:cNvSpPr/>
          <p:nvPr/>
        </p:nvSpPr>
        <p:spPr>
          <a:xfrm>
            <a:off x="2772990" y="2795855"/>
            <a:ext cx="138709" cy="138701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0" name="Oval 29"/>
          <p:cNvSpPr/>
          <p:nvPr/>
        </p:nvSpPr>
        <p:spPr>
          <a:xfrm>
            <a:off x="4389627" y="2950476"/>
            <a:ext cx="138709" cy="138701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2" name="Oval 31"/>
          <p:cNvSpPr/>
          <p:nvPr/>
        </p:nvSpPr>
        <p:spPr>
          <a:xfrm>
            <a:off x="6273633" y="2562888"/>
            <a:ext cx="138709" cy="138701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1" name="Donut 30"/>
          <p:cNvSpPr/>
          <p:nvPr/>
        </p:nvSpPr>
        <p:spPr>
          <a:xfrm rot="2007376">
            <a:off x="3616039" y="2001434"/>
            <a:ext cx="1604391" cy="2053057"/>
          </a:xfrm>
          <a:prstGeom prst="donut">
            <a:avLst>
              <a:gd name="adj" fmla="val 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13571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>
          <a:xfrm>
            <a:off x="1485900" y="0"/>
            <a:ext cx="6172200" cy="85725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K-means clustering – 2.b.</a:t>
            </a:r>
          </a:p>
        </p:txBody>
      </p:sp>
      <p:sp>
        <p:nvSpPr>
          <p:cNvPr id="3" name="Oval 2"/>
          <p:cNvSpPr/>
          <p:nvPr/>
        </p:nvSpPr>
        <p:spPr>
          <a:xfrm>
            <a:off x="2405256" y="2265709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" name="Oval 6"/>
          <p:cNvSpPr/>
          <p:nvPr/>
        </p:nvSpPr>
        <p:spPr>
          <a:xfrm>
            <a:off x="2211063" y="2803303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" name="Oval 7"/>
          <p:cNvSpPr/>
          <p:nvPr/>
        </p:nvSpPr>
        <p:spPr>
          <a:xfrm>
            <a:off x="3188151" y="2307576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Oval 8"/>
          <p:cNvSpPr/>
          <p:nvPr/>
        </p:nvSpPr>
        <p:spPr>
          <a:xfrm>
            <a:off x="2244179" y="3400489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" name="Oval 9"/>
          <p:cNvSpPr/>
          <p:nvPr/>
        </p:nvSpPr>
        <p:spPr>
          <a:xfrm>
            <a:off x="3225141" y="2913237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1" name="Oval 10"/>
          <p:cNvSpPr/>
          <p:nvPr/>
        </p:nvSpPr>
        <p:spPr>
          <a:xfrm>
            <a:off x="2897826" y="1884794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2" name="Oval 11"/>
          <p:cNvSpPr/>
          <p:nvPr/>
        </p:nvSpPr>
        <p:spPr>
          <a:xfrm>
            <a:off x="2865461" y="3722841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3" name="Oval 12"/>
          <p:cNvSpPr/>
          <p:nvPr/>
        </p:nvSpPr>
        <p:spPr>
          <a:xfrm>
            <a:off x="4176318" y="2265709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4" name="Oval 13"/>
          <p:cNvSpPr/>
          <p:nvPr/>
        </p:nvSpPr>
        <p:spPr>
          <a:xfrm>
            <a:off x="2734284" y="3014951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5" name="Oval 14"/>
          <p:cNvSpPr/>
          <p:nvPr/>
        </p:nvSpPr>
        <p:spPr>
          <a:xfrm>
            <a:off x="4922765" y="2265709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" name="Oval 15"/>
          <p:cNvSpPr/>
          <p:nvPr/>
        </p:nvSpPr>
        <p:spPr>
          <a:xfrm>
            <a:off x="4426745" y="2813577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7" name="Oval 16"/>
          <p:cNvSpPr/>
          <p:nvPr/>
        </p:nvSpPr>
        <p:spPr>
          <a:xfrm>
            <a:off x="3718776" y="3581056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8" name="Oval 17"/>
          <p:cNvSpPr/>
          <p:nvPr/>
        </p:nvSpPr>
        <p:spPr>
          <a:xfrm>
            <a:off x="4853410" y="2803303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Oval 18"/>
          <p:cNvSpPr/>
          <p:nvPr/>
        </p:nvSpPr>
        <p:spPr>
          <a:xfrm>
            <a:off x="4372228" y="3562050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0" name="Oval 19"/>
          <p:cNvSpPr/>
          <p:nvPr/>
        </p:nvSpPr>
        <p:spPr>
          <a:xfrm>
            <a:off x="4883945" y="3270777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1" name="Oval 20"/>
          <p:cNvSpPr/>
          <p:nvPr/>
        </p:nvSpPr>
        <p:spPr>
          <a:xfrm>
            <a:off x="6191142" y="2002945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2" name="Oval 21"/>
          <p:cNvSpPr/>
          <p:nvPr/>
        </p:nvSpPr>
        <p:spPr>
          <a:xfrm>
            <a:off x="6693826" y="2404410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3" name="Oval 22"/>
          <p:cNvSpPr/>
          <p:nvPr/>
        </p:nvSpPr>
        <p:spPr>
          <a:xfrm>
            <a:off x="6221889" y="2473760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4" name="Oval 23"/>
          <p:cNvSpPr/>
          <p:nvPr/>
        </p:nvSpPr>
        <p:spPr>
          <a:xfrm>
            <a:off x="5728027" y="2280092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5" name="Oval 24"/>
          <p:cNvSpPr/>
          <p:nvPr/>
        </p:nvSpPr>
        <p:spPr>
          <a:xfrm>
            <a:off x="6376722" y="3132076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9" name="Oval 28"/>
          <p:cNvSpPr/>
          <p:nvPr/>
        </p:nvSpPr>
        <p:spPr>
          <a:xfrm>
            <a:off x="2772990" y="2795855"/>
            <a:ext cx="138709" cy="138701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0" name="Oval 29"/>
          <p:cNvSpPr/>
          <p:nvPr/>
        </p:nvSpPr>
        <p:spPr>
          <a:xfrm>
            <a:off x="4389627" y="2950476"/>
            <a:ext cx="138709" cy="138701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2" name="Oval 31"/>
          <p:cNvSpPr/>
          <p:nvPr/>
        </p:nvSpPr>
        <p:spPr>
          <a:xfrm>
            <a:off x="6273633" y="2562888"/>
            <a:ext cx="138709" cy="138701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37363131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>
          <a:xfrm>
            <a:off x="1485900" y="0"/>
            <a:ext cx="6172200" cy="85725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K-means clustering – 2.a.</a:t>
            </a:r>
          </a:p>
        </p:txBody>
      </p:sp>
      <p:sp>
        <p:nvSpPr>
          <p:cNvPr id="3" name="Oval 2"/>
          <p:cNvSpPr/>
          <p:nvPr/>
        </p:nvSpPr>
        <p:spPr>
          <a:xfrm>
            <a:off x="2405256" y="2265709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" name="Oval 6"/>
          <p:cNvSpPr/>
          <p:nvPr/>
        </p:nvSpPr>
        <p:spPr>
          <a:xfrm>
            <a:off x="2211063" y="2803303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" name="Oval 7"/>
          <p:cNvSpPr/>
          <p:nvPr/>
        </p:nvSpPr>
        <p:spPr>
          <a:xfrm>
            <a:off x="3188151" y="2307576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Oval 8"/>
          <p:cNvSpPr/>
          <p:nvPr/>
        </p:nvSpPr>
        <p:spPr>
          <a:xfrm>
            <a:off x="2244179" y="3400489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" name="Oval 9"/>
          <p:cNvSpPr/>
          <p:nvPr/>
        </p:nvSpPr>
        <p:spPr>
          <a:xfrm>
            <a:off x="3225141" y="2913237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1" name="Oval 10"/>
          <p:cNvSpPr/>
          <p:nvPr/>
        </p:nvSpPr>
        <p:spPr>
          <a:xfrm>
            <a:off x="2897826" y="1884794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2" name="Oval 11"/>
          <p:cNvSpPr/>
          <p:nvPr/>
        </p:nvSpPr>
        <p:spPr>
          <a:xfrm>
            <a:off x="2865461" y="3722841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3" name="Oval 12"/>
          <p:cNvSpPr/>
          <p:nvPr/>
        </p:nvSpPr>
        <p:spPr>
          <a:xfrm>
            <a:off x="4176318" y="2265709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4" name="Oval 13"/>
          <p:cNvSpPr/>
          <p:nvPr/>
        </p:nvSpPr>
        <p:spPr>
          <a:xfrm>
            <a:off x="2734284" y="3014951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5" name="Oval 14"/>
          <p:cNvSpPr/>
          <p:nvPr/>
        </p:nvSpPr>
        <p:spPr>
          <a:xfrm>
            <a:off x="4922765" y="2265709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" name="Oval 15"/>
          <p:cNvSpPr/>
          <p:nvPr/>
        </p:nvSpPr>
        <p:spPr>
          <a:xfrm>
            <a:off x="4426745" y="2813577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7" name="Oval 16"/>
          <p:cNvSpPr/>
          <p:nvPr/>
        </p:nvSpPr>
        <p:spPr>
          <a:xfrm>
            <a:off x="3718776" y="3581056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8" name="Oval 17"/>
          <p:cNvSpPr/>
          <p:nvPr/>
        </p:nvSpPr>
        <p:spPr>
          <a:xfrm>
            <a:off x="4853410" y="2803303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Oval 18"/>
          <p:cNvSpPr/>
          <p:nvPr/>
        </p:nvSpPr>
        <p:spPr>
          <a:xfrm>
            <a:off x="4372228" y="3562050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0" name="Oval 19"/>
          <p:cNvSpPr/>
          <p:nvPr/>
        </p:nvSpPr>
        <p:spPr>
          <a:xfrm>
            <a:off x="4883945" y="3270777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1" name="Oval 20"/>
          <p:cNvSpPr/>
          <p:nvPr/>
        </p:nvSpPr>
        <p:spPr>
          <a:xfrm>
            <a:off x="6191142" y="2002945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2" name="Oval 21"/>
          <p:cNvSpPr/>
          <p:nvPr/>
        </p:nvSpPr>
        <p:spPr>
          <a:xfrm>
            <a:off x="6693826" y="2404410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3" name="Oval 22"/>
          <p:cNvSpPr/>
          <p:nvPr/>
        </p:nvSpPr>
        <p:spPr>
          <a:xfrm>
            <a:off x="6221889" y="2473760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4" name="Oval 23"/>
          <p:cNvSpPr/>
          <p:nvPr/>
        </p:nvSpPr>
        <p:spPr>
          <a:xfrm>
            <a:off x="5728027" y="2280092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5" name="Oval 24"/>
          <p:cNvSpPr/>
          <p:nvPr/>
        </p:nvSpPr>
        <p:spPr>
          <a:xfrm>
            <a:off x="6376722" y="3132076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6" name="Donut 25"/>
          <p:cNvSpPr/>
          <p:nvPr/>
        </p:nvSpPr>
        <p:spPr>
          <a:xfrm rot="1218248">
            <a:off x="2049462" y="1733119"/>
            <a:ext cx="1410854" cy="2466329"/>
          </a:xfrm>
          <a:prstGeom prst="donut">
            <a:avLst>
              <a:gd name="adj" fmla="val 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tx1"/>
              </a:solidFill>
            </a:endParaRPr>
          </a:p>
        </p:txBody>
      </p:sp>
      <p:sp>
        <p:nvSpPr>
          <p:cNvPr id="28" name="Donut 27"/>
          <p:cNvSpPr/>
          <p:nvPr/>
        </p:nvSpPr>
        <p:spPr>
          <a:xfrm rot="19167992">
            <a:off x="5661354" y="1863655"/>
            <a:ext cx="1338814" cy="1500862"/>
          </a:xfrm>
          <a:prstGeom prst="donut">
            <a:avLst>
              <a:gd name="adj" fmla="val 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tx1"/>
              </a:solidFill>
            </a:endParaRPr>
          </a:p>
        </p:txBody>
      </p:sp>
      <p:sp>
        <p:nvSpPr>
          <p:cNvPr id="29" name="Oval 28"/>
          <p:cNvSpPr/>
          <p:nvPr/>
        </p:nvSpPr>
        <p:spPr>
          <a:xfrm>
            <a:off x="2772990" y="2795855"/>
            <a:ext cx="138709" cy="138701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0" name="Oval 29"/>
          <p:cNvSpPr/>
          <p:nvPr/>
        </p:nvSpPr>
        <p:spPr>
          <a:xfrm>
            <a:off x="4389627" y="2950476"/>
            <a:ext cx="138709" cy="138701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2" name="Oval 31"/>
          <p:cNvSpPr/>
          <p:nvPr/>
        </p:nvSpPr>
        <p:spPr>
          <a:xfrm>
            <a:off x="6273633" y="2562888"/>
            <a:ext cx="138709" cy="138701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1" name="Donut 30"/>
          <p:cNvSpPr/>
          <p:nvPr/>
        </p:nvSpPr>
        <p:spPr>
          <a:xfrm rot="2007376">
            <a:off x="3616039" y="2001434"/>
            <a:ext cx="1604391" cy="2053057"/>
          </a:xfrm>
          <a:prstGeom prst="donut">
            <a:avLst>
              <a:gd name="adj" fmla="val 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55615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>
          <a:xfrm>
            <a:off x="1485900" y="0"/>
            <a:ext cx="6172200" cy="85725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K-means clustering - Output</a:t>
            </a:r>
          </a:p>
        </p:txBody>
      </p:sp>
      <p:sp>
        <p:nvSpPr>
          <p:cNvPr id="3" name="Oval 2"/>
          <p:cNvSpPr/>
          <p:nvPr/>
        </p:nvSpPr>
        <p:spPr>
          <a:xfrm>
            <a:off x="2405256" y="2265709"/>
            <a:ext cx="138709" cy="138701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" name="Oval 6"/>
          <p:cNvSpPr/>
          <p:nvPr/>
        </p:nvSpPr>
        <p:spPr>
          <a:xfrm>
            <a:off x="2211063" y="2803303"/>
            <a:ext cx="138709" cy="138701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" name="Oval 7"/>
          <p:cNvSpPr/>
          <p:nvPr/>
        </p:nvSpPr>
        <p:spPr>
          <a:xfrm>
            <a:off x="3188151" y="2307576"/>
            <a:ext cx="138709" cy="138701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Oval 8"/>
          <p:cNvSpPr/>
          <p:nvPr/>
        </p:nvSpPr>
        <p:spPr>
          <a:xfrm>
            <a:off x="2244179" y="3400489"/>
            <a:ext cx="138709" cy="138701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" name="Oval 9"/>
          <p:cNvSpPr/>
          <p:nvPr/>
        </p:nvSpPr>
        <p:spPr>
          <a:xfrm>
            <a:off x="3225141" y="2913237"/>
            <a:ext cx="138709" cy="138701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1" name="Oval 10"/>
          <p:cNvSpPr/>
          <p:nvPr/>
        </p:nvSpPr>
        <p:spPr>
          <a:xfrm>
            <a:off x="2897826" y="1884794"/>
            <a:ext cx="138709" cy="138701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2" name="Oval 11"/>
          <p:cNvSpPr/>
          <p:nvPr/>
        </p:nvSpPr>
        <p:spPr>
          <a:xfrm>
            <a:off x="2865461" y="3722841"/>
            <a:ext cx="138709" cy="138701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3" name="Oval 12"/>
          <p:cNvSpPr/>
          <p:nvPr/>
        </p:nvSpPr>
        <p:spPr>
          <a:xfrm>
            <a:off x="4176318" y="2265709"/>
            <a:ext cx="138709" cy="138701"/>
          </a:xfrm>
          <a:prstGeom prst="ellipse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4" name="Oval 13"/>
          <p:cNvSpPr/>
          <p:nvPr/>
        </p:nvSpPr>
        <p:spPr>
          <a:xfrm>
            <a:off x="2734284" y="3014951"/>
            <a:ext cx="138709" cy="138701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5" name="Oval 14"/>
          <p:cNvSpPr/>
          <p:nvPr/>
        </p:nvSpPr>
        <p:spPr>
          <a:xfrm>
            <a:off x="4922765" y="2265709"/>
            <a:ext cx="138709" cy="138701"/>
          </a:xfrm>
          <a:prstGeom prst="ellipse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" name="Oval 15"/>
          <p:cNvSpPr/>
          <p:nvPr/>
        </p:nvSpPr>
        <p:spPr>
          <a:xfrm>
            <a:off x="4426745" y="2813577"/>
            <a:ext cx="138709" cy="138701"/>
          </a:xfrm>
          <a:prstGeom prst="ellipse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7" name="Oval 16"/>
          <p:cNvSpPr/>
          <p:nvPr/>
        </p:nvSpPr>
        <p:spPr>
          <a:xfrm>
            <a:off x="3718776" y="3581056"/>
            <a:ext cx="138709" cy="138701"/>
          </a:xfrm>
          <a:prstGeom prst="ellipse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8" name="Oval 17"/>
          <p:cNvSpPr/>
          <p:nvPr/>
        </p:nvSpPr>
        <p:spPr>
          <a:xfrm>
            <a:off x="4853410" y="2803303"/>
            <a:ext cx="138709" cy="138701"/>
          </a:xfrm>
          <a:prstGeom prst="ellipse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Oval 18"/>
          <p:cNvSpPr/>
          <p:nvPr/>
        </p:nvSpPr>
        <p:spPr>
          <a:xfrm>
            <a:off x="4372228" y="3562050"/>
            <a:ext cx="138709" cy="138701"/>
          </a:xfrm>
          <a:prstGeom prst="ellipse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0" name="Oval 19"/>
          <p:cNvSpPr/>
          <p:nvPr/>
        </p:nvSpPr>
        <p:spPr>
          <a:xfrm>
            <a:off x="4883945" y="3270777"/>
            <a:ext cx="138709" cy="138701"/>
          </a:xfrm>
          <a:prstGeom prst="ellipse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1" name="Oval 20"/>
          <p:cNvSpPr/>
          <p:nvPr/>
        </p:nvSpPr>
        <p:spPr>
          <a:xfrm>
            <a:off x="6191142" y="2002945"/>
            <a:ext cx="138709" cy="138701"/>
          </a:xfrm>
          <a:prstGeom prst="ellipse">
            <a:avLst/>
          </a:prstGeom>
          <a:solidFill>
            <a:srgbClr val="008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2" name="Oval 21"/>
          <p:cNvSpPr/>
          <p:nvPr/>
        </p:nvSpPr>
        <p:spPr>
          <a:xfrm>
            <a:off x="6693826" y="2404410"/>
            <a:ext cx="138709" cy="138701"/>
          </a:xfrm>
          <a:prstGeom prst="ellipse">
            <a:avLst/>
          </a:prstGeom>
          <a:solidFill>
            <a:srgbClr val="008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3" name="Oval 22"/>
          <p:cNvSpPr/>
          <p:nvPr/>
        </p:nvSpPr>
        <p:spPr>
          <a:xfrm>
            <a:off x="6221889" y="2473760"/>
            <a:ext cx="138709" cy="138701"/>
          </a:xfrm>
          <a:prstGeom prst="ellipse">
            <a:avLst/>
          </a:prstGeom>
          <a:solidFill>
            <a:srgbClr val="008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4" name="Oval 23"/>
          <p:cNvSpPr/>
          <p:nvPr/>
        </p:nvSpPr>
        <p:spPr>
          <a:xfrm>
            <a:off x="5728027" y="2280092"/>
            <a:ext cx="138709" cy="138701"/>
          </a:xfrm>
          <a:prstGeom prst="ellipse">
            <a:avLst/>
          </a:prstGeom>
          <a:solidFill>
            <a:srgbClr val="008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5" name="Oval 24"/>
          <p:cNvSpPr/>
          <p:nvPr/>
        </p:nvSpPr>
        <p:spPr>
          <a:xfrm>
            <a:off x="6376722" y="3132076"/>
            <a:ext cx="138709" cy="138701"/>
          </a:xfrm>
          <a:prstGeom prst="ellipse">
            <a:avLst/>
          </a:prstGeom>
          <a:solidFill>
            <a:srgbClr val="008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6" name="Donut 25"/>
          <p:cNvSpPr/>
          <p:nvPr/>
        </p:nvSpPr>
        <p:spPr>
          <a:xfrm rot="1218248">
            <a:off x="2049462" y="1733119"/>
            <a:ext cx="1410854" cy="2466329"/>
          </a:xfrm>
          <a:prstGeom prst="donut">
            <a:avLst>
              <a:gd name="adj" fmla="val 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tx1"/>
              </a:solidFill>
            </a:endParaRPr>
          </a:p>
        </p:txBody>
      </p:sp>
      <p:sp>
        <p:nvSpPr>
          <p:cNvPr id="28" name="Donut 27"/>
          <p:cNvSpPr/>
          <p:nvPr/>
        </p:nvSpPr>
        <p:spPr>
          <a:xfrm rot="19167992">
            <a:off x="5661354" y="1863655"/>
            <a:ext cx="1338814" cy="1500862"/>
          </a:xfrm>
          <a:prstGeom prst="donut">
            <a:avLst>
              <a:gd name="adj" fmla="val 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tx1"/>
              </a:solidFill>
            </a:endParaRPr>
          </a:p>
        </p:txBody>
      </p:sp>
      <p:sp>
        <p:nvSpPr>
          <p:cNvPr id="29" name="Oval 28"/>
          <p:cNvSpPr/>
          <p:nvPr/>
        </p:nvSpPr>
        <p:spPr>
          <a:xfrm>
            <a:off x="2772990" y="2795855"/>
            <a:ext cx="138709" cy="138701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0" name="Oval 29"/>
          <p:cNvSpPr/>
          <p:nvPr/>
        </p:nvSpPr>
        <p:spPr>
          <a:xfrm>
            <a:off x="4389627" y="2950476"/>
            <a:ext cx="138709" cy="138701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2" name="Oval 31"/>
          <p:cNvSpPr/>
          <p:nvPr/>
        </p:nvSpPr>
        <p:spPr>
          <a:xfrm>
            <a:off x="6273633" y="2562888"/>
            <a:ext cx="138709" cy="138701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1" name="Donut 30"/>
          <p:cNvSpPr/>
          <p:nvPr/>
        </p:nvSpPr>
        <p:spPr>
          <a:xfrm rot="2007376">
            <a:off x="3616039" y="2001434"/>
            <a:ext cx="1604391" cy="2053057"/>
          </a:xfrm>
          <a:prstGeom prst="donut">
            <a:avLst>
              <a:gd name="adj" fmla="val 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97129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C2734ADB-4C0C-7A40-939F-BAA046652CD0}"/>
              </a:ext>
            </a:extLst>
          </p:cNvPr>
          <p:cNvSpPr txBox="1">
            <a:spLocks noChangeArrowheads="1"/>
          </p:cNvSpPr>
          <p:nvPr/>
        </p:nvSpPr>
        <p:spPr>
          <a:xfrm>
            <a:off x="1485900" y="0"/>
            <a:ext cx="6172200" cy="85725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K-means clustering – Output?</a:t>
            </a:r>
          </a:p>
        </p:txBody>
      </p:sp>
      <p:sp>
        <p:nvSpPr>
          <p:cNvPr id="3" name="TextShape 2">
            <a:extLst>
              <a:ext uri="{FF2B5EF4-FFF2-40B4-BE49-F238E27FC236}">
                <a16:creationId xmlns:a16="http://schemas.microsoft.com/office/drawing/2014/main" id="{C8B6FC07-5F49-4145-9C30-28C219C4204E}"/>
              </a:ext>
            </a:extLst>
          </p:cNvPr>
          <p:cNvSpPr txBox="1"/>
          <p:nvPr/>
        </p:nvSpPr>
        <p:spPr>
          <a:xfrm>
            <a:off x="263524" y="590550"/>
            <a:ext cx="8582023" cy="381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122450" indent="-342900">
              <a:spcAft>
                <a:spcPts val="10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905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 Voronoi tessellation!</a:t>
            </a:r>
          </a:p>
          <a:p>
            <a:pPr marL="3240000" indent="-220450">
              <a:spcAft>
                <a:spcPts val="10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1905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240000" indent="-220450">
              <a:spcAft>
                <a:spcPts val="10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1905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240000" indent="-220450">
              <a:spcAft>
                <a:spcPts val="10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1905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BBAE6D-2FB9-D149-9C07-10E61AA535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7197" y="971550"/>
            <a:ext cx="5609605" cy="4061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876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>
          <a:xfrm>
            <a:off x="1485900" y="0"/>
            <a:ext cx="6172200" cy="85725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Mathematical formulation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94979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304800" y="774555"/>
                <a:ext cx="8534400" cy="4199666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dirty="0"/>
                  <a:t>For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={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baseline="-25000" dirty="0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baseline="-25000" dirty="0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,…, </m:t>
                    </m:r>
                    <m:r>
                      <a:rPr lang="en-US" b="0" i="1" dirty="0" err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baseline="-25000" dirty="0" err="1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}</m:t>
                    </m:r>
                    <m:r>
                      <a:rPr 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⊂</m:t>
                    </m:r>
                    <m:sSup>
                      <m:sSupPr>
                        <m:ctrlPr>
                          <a:rPr lang="en-US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dirty="0"/>
                  <a:t>,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ℕ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</m:sup>
                    </m:sSup>
                  </m:oMath>
                </a14:m>
                <a:r>
                  <a:rPr lang="en-US" dirty="0"/>
                  <a:t>and M={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a:rPr lang="en-US" b="0" i="1" baseline="-25000" dirty="0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a:rPr lang="en-US" b="0" i="1" baseline="-25000" dirty="0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,…, </m:t>
                    </m:r>
                    <m:r>
                      <a:rPr 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a:rPr lang="en-US" b="0" i="1" baseline="-25000" dirty="0" smtClean="0">
                        <a:latin typeface="Cambria Math" panose="02040503050406030204" pitchFamily="18" charset="0"/>
                      </a:rPr>
                      <m:t>𝐾</m:t>
                    </m:r>
                  </m:oMath>
                </a14:m>
                <a:r>
                  <a:rPr lang="en-US" dirty="0"/>
                  <a:t>}</a:t>
                </a:r>
                <a:r>
                  <a:rPr lang="en-US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⊂</m:t>
                    </m:r>
                    <m:sSup>
                      <m:sSupPr>
                        <m:ctrlPr>
                          <a:rPr lang="en-US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dirty="0"/>
                  <a:t>, we define the distortion measure:</a:t>
                </a:r>
              </a:p>
              <a:p>
                <a:pPr marL="0" indent="0">
                  <a:buNone/>
                </a:pPr>
                <a:endParaRPr lang="en-US" sz="12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sup>
                        <m:e>
                          <m:nary>
                            <m:naryPr>
                              <m:chr m:val="∑"/>
                              <m:supHide m:val="on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sSub>
                                    <m:sSubPr>
                                      <m:ctrlPr>
                                        <a:rPr lang="en-US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∈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𝐶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</m:sub>
                            <m:sup/>
                            <m:e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begChr m:val="‖"/>
                                      <m:endChr m:val="‖"/>
                                      <m:ctrlPr>
                                        <a:rPr lang="en-US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𝜇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𝑘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e>
                      </m:nary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nary>
                            <m:naryPr>
                              <m:chr m:val="∑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sSub>
                                    <m:sSubPr>
                                      <m:ctrlPr>
                                        <a:rPr lang="en-US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𝑧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𝑖𝑘</m:t>
                                      </m:r>
                                    </m:sub>
                                  </m:sSub>
                                  <m:d>
                                    <m:dPr>
                                      <m:begChr m:val="‖"/>
                                      <m:endChr m:val="‖"/>
                                      <m:ctrlPr>
                                        <a:rPr lang="en-US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𝜇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𝑘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e>
                      </m:nary>
                    </m:oMath>
                  </m:oMathPara>
                </a14:m>
                <a:br>
                  <a:rPr lang="en-US" dirty="0"/>
                </a:br>
                <a:endParaRPr lang="en-US" dirty="0"/>
              </a:p>
              <a:p>
                <a:pPr marL="400050" indent="-400050"/>
                <a:endParaRPr lang="en-US" sz="1200" dirty="0"/>
              </a:p>
              <a:p>
                <a:pPr marL="0" indent="0">
                  <a:buNone/>
                </a:pPr>
                <a:r>
                  <a:rPr lang="en-US" dirty="0"/>
                  <a:t>where: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𝑖𝑘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𝑖𝑓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sSub>
                                    <m:sSubPr>
                                      <m:ctrlPr>
                                        <a:rPr lang="en-US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∈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𝐶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</m:e>
                          </m:mr>
                          <m:m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0, 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𝑜𝑡h𝑒𝑟𝑤𝑖𝑠𝑒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en-US" dirty="0"/>
                  <a:t>  					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sup>
                      <m:e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𝑖𝑘</m:t>
                            </m:r>
                          </m:sub>
                        </m:sSub>
                      </m:e>
                    </m:nary>
                    <m:r>
                      <a:rPr lang="en-US" b="0" i="1" smtClean="0">
                        <a:latin typeface="Cambria Math" panose="02040503050406030204" pitchFamily="18" charset="0"/>
                      </a:rPr>
                      <m:t>=1,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∀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</m:t>
                    </m:r>
                  </m:oMath>
                </a14:m>
                <a:endParaRPr lang="en-US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dirty="0"/>
                  <a:t> is the centroid of cluster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i="1" baseline="-25000" dirty="0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endParaRPr lang="en-US" baseline="-25000" dirty="0"/>
              </a:p>
              <a:p>
                <a:pPr marL="0" indent="0">
                  <a:buNone/>
                </a:pPr>
                <a:endParaRPr lang="en-US" baseline="-25000" dirty="0"/>
              </a:p>
              <a:p>
                <a:r>
                  <a:rPr lang="en-US" dirty="0"/>
                  <a:t>Goal:  minimize L with respect to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𝑖𝑘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894979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304800" y="774555"/>
                <a:ext cx="8534400" cy="4199666"/>
              </a:xfrm>
              <a:blipFill>
                <a:blip r:embed="rId3"/>
                <a:stretch>
                  <a:fillRect l="-6845" t="-7229" b="-265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Rectangle 1">
            <a:extLst>
              <a:ext uri="{FF2B5EF4-FFF2-40B4-BE49-F238E27FC236}">
                <a16:creationId xmlns:a16="http://schemas.microsoft.com/office/drawing/2014/main" id="{31E0F7EE-CCD1-7F4E-B5C3-05AB6848F6BC}"/>
              </a:ext>
            </a:extLst>
          </p:cNvPr>
          <p:cNvSpPr/>
          <p:nvPr/>
        </p:nvSpPr>
        <p:spPr>
          <a:xfrm>
            <a:off x="5734050" y="3105150"/>
            <a:ext cx="2057400" cy="6096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2120376-A851-6542-9C0E-6D8A4AF72FE8}"/>
              </a:ext>
            </a:extLst>
          </p:cNvPr>
          <p:cNvSpPr txBox="1"/>
          <p:nvPr/>
        </p:nvSpPr>
        <p:spPr>
          <a:xfrm>
            <a:off x="5448300" y="3714750"/>
            <a:ext cx="2628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Hard-clustering (partition)</a:t>
            </a:r>
          </a:p>
        </p:txBody>
      </p:sp>
    </p:spTree>
    <p:extLst>
      <p:ext uri="{BB962C8B-B14F-4D97-AF65-F5344CB8AC3E}">
        <p14:creationId xmlns:p14="http://schemas.microsoft.com/office/powerpoint/2010/main" val="4087730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>
          <a:xfrm>
            <a:off x="1485900" y="0"/>
            <a:ext cx="6172200" cy="85725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K-means algorithm: in depth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94979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304800" y="857249"/>
                <a:ext cx="8534400" cy="4116971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Algorithm (Expectation-Maximization):</a:t>
                </a:r>
              </a:p>
              <a:p>
                <a:pPr marL="0" indent="0">
                  <a:buNone/>
                </a:pPr>
                <a:endParaRPr lang="en-US" sz="1200" dirty="0"/>
              </a:p>
              <a:p>
                <a:pPr marL="0" indent="0">
                  <a:buNone/>
                </a:pPr>
                <a:r>
                  <a:rPr lang="en-US" dirty="0"/>
                  <a:t>1. Initialization:</a:t>
                </a:r>
              </a:p>
              <a:p>
                <a:pPr>
                  <a:buFont typeface="Wingdings" pitchFamily="2" charset="2"/>
                  <a:buChar char="Ø"/>
                </a:pPr>
                <a:r>
                  <a:rPr lang="en-US" dirty="0"/>
                  <a:t> choose random values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dirty="0"/>
                  <a:t>,  for all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{1,2,…,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en-US" dirty="0"/>
              </a:p>
              <a:p>
                <a:pPr marL="0" indent="0">
                  <a:buNone/>
                </a:pPr>
                <a:endParaRPr lang="en-US" sz="1200" dirty="0"/>
              </a:p>
              <a:p>
                <a:pPr marL="0" indent="0">
                  <a:buNone/>
                </a:pPr>
                <a:r>
                  <a:rPr lang="en-US" dirty="0"/>
                  <a:t>2. Iterate until clusters converge:</a:t>
                </a:r>
              </a:p>
              <a:p>
                <a:pPr lvl="1"/>
                <a:r>
                  <a:rPr lang="en-US" b="1" dirty="0"/>
                  <a:t>Expectation</a:t>
                </a:r>
                <a:r>
                  <a:rPr lang="en-US" dirty="0"/>
                  <a:t> step:</a:t>
                </a:r>
              </a:p>
              <a:p>
                <a:pPr lvl="1">
                  <a:buFont typeface="Wingdings" pitchFamily="2" charset="2"/>
                  <a:buChar char="Ø"/>
                </a:pPr>
                <a:r>
                  <a:rPr lang="en-US" dirty="0"/>
                  <a:t> minimize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US" dirty="0"/>
                  <a:t> with respect to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𝑖𝑘</m:t>
                        </m:r>
                      </m:sub>
                    </m:sSub>
                  </m:oMath>
                </a14:m>
                <a:r>
                  <a:rPr lang="en-US" dirty="0"/>
                  <a:t>, keeping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fixed</a:t>
                </a:r>
              </a:p>
              <a:p>
                <a:pPr marL="628650" lvl="1" indent="-285750"/>
                <a:endParaRPr lang="en-US" sz="1200" b="1" dirty="0"/>
              </a:p>
              <a:p>
                <a:pPr lvl="1"/>
                <a:r>
                  <a:rPr lang="en-US" b="1" dirty="0"/>
                  <a:t>Maximization</a:t>
                </a:r>
                <a:r>
                  <a:rPr lang="en-US" dirty="0"/>
                  <a:t> step:</a:t>
                </a:r>
              </a:p>
              <a:p>
                <a:pPr lvl="1">
                  <a:buFont typeface="Wingdings" pitchFamily="2" charset="2"/>
                  <a:buChar char="Ø"/>
                </a:pPr>
                <a:r>
                  <a:rPr lang="en-US" dirty="0"/>
                  <a:t> minimize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US" dirty="0"/>
                  <a:t> with respect to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dirty="0"/>
                  <a:t>, keeping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𝑖𝑘</m:t>
                        </m:r>
                      </m:sub>
                    </m:sSub>
                  </m:oMath>
                </a14:m>
                <a:r>
                  <a:rPr lang="en-US" dirty="0"/>
                  <a:t> fixed</a:t>
                </a:r>
              </a:p>
            </p:txBody>
          </p:sp>
        </mc:Choice>
        <mc:Fallback xmlns="">
          <p:sp>
            <p:nvSpPr>
              <p:cNvPr id="894979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304800" y="857249"/>
                <a:ext cx="8534400" cy="4116971"/>
              </a:xfrm>
              <a:blipFill>
                <a:blip r:embed="rId3"/>
                <a:stretch>
                  <a:fillRect l="-893" t="-153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8447421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>
          <a:xfrm>
            <a:off x="1485900" y="0"/>
            <a:ext cx="6172200" cy="85725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K-means algorithm: in depth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94979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304800" y="857249"/>
                <a:ext cx="8534400" cy="4116971"/>
              </a:xfrm>
            </p:spPr>
            <p:txBody>
              <a:bodyPr>
                <a:normAutofit fontScale="92500"/>
              </a:bodyPr>
              <a:lstStyle/>
              <a:p>
                <a:r>
                  <a:rPr lang="en-US" b="1" dirty="0"/>
                  <a:t>Expectation</a:t>
                </a:r>
                <a:r>
                  <a:rPr lang="en-US" dirty="0"/>
                  <a:t> step:</a:t>
                </a:r>
              </a:p>
              <a:p>
                <a:pPr marL="0" indent="0">
                  <a:buNone/>
                </a:pPr>
                <a:r>
                  <a:rPr lang="en-US" dirty="0"/>
                  <a:t>	Minimize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nary>
                            <m:naryPr>
                              <m:chr m:val="∑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sSub>
                                    <m:sSubPr>
                                      <m:ctrlPr>
                                        <a:rPr lang="en-US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𝑧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𝑖𝑘</m:t>
                                      </m:r>
                                    </m:sub>
                                  </m:sSub>
                                  <m:d>
                                    <m:dPr>
                                      <m:begChr m:val="‖"/>
                                      <m:endChr m:val="‖"/>
                                      <m:ctrlPr>
                                        <a:rPr lang="en-US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𝜇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𝑘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e>
                      </m:nary>
                    </m:oMath>
                  </m:oMathPara>
                </a14:m>
                <a:endParaRPr lang="en-US" dirty="0"/>
              </a:p>
              <a:p>
                <a:pPr marL="0" indent="0" algn="ctr">
                  <a:buNone/>
                </a:pPr>
                <a:r>
                  <a:rPr lang="en-US" dirty="0" err="1"/>
                  <a:t>w.r.t.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𝑖𝑘</m:t>
                        </m:r>
                      </m:sub>
                    </m:sSub>
                  </m:oMath>
                </a14:m>
                <a:r>
                  <a:rPr lang="en-US" dirty="0"/>
                  <a:t>, keeping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fixed</a:t>
                </a:r>
              </a:p>
              <a:p>
                <a:r>
                  <a:rPr lang="en-US" dirty="0"/>
                  <a:t>There must be only one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𝑖𝑘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=1,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∀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/>
                  <a:t>, (i.e.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will be assigned to a single cluster):</a:t>
                </a:r>
              </a:p>
              <a:p>
                <a:pPr lvl="1">
                  <a:buFont typeface="Wingdings" pitchFamily="2" charset="2"/>
                  <a:buChar char="Ø"/>
                </a:pPr>
                <a:r>
                  <a:rPr lang="en-US" dirty="0"/>
                  <a:t> To minimize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US" dirty="0"/>
                  <a:t>, we must set:</a:t>
                </a:r>
              </a:p>
              <a:p>
                <a:pPr marL="342900" lvl="1" indent="0">
                  <a:buNone/>
                </a:pPr>
                <a:endParaRPr lang="en-US" sz="800" dirty="0"/>
              </a:p>
              <a:p>
                <a:pPr marL="3429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, 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𝑖𝑓</m:t>
                                </m:r>
                                <m:sSup>
                                  <m:sSup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e>
                                  <m:sup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∗</m:t>
                                    </m:r>
                                  </m:sup>
                                </m:s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func>
                                  <m:func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limLow>
                                      <m:limLow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limLow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lang="en-US" b="0" i="0" smtClean="0">
                                            <a:latin typeface="Cambria Math" panose="02040503050406030204" pitchFamily="18" charset="0"/>
                                          </a:rPr>
                                          <m:t>argmin</m:t>
                                        </m:r>
                                      </m:e>
                                      <m:lim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𝑘</m:t>
                                        </m:r>
                                      </m:lim>
                                    </m:limLow>
                                  </m:fName>
                                  <m:e>
                                    <m:d>
                                      <m:dPr>
                                        <m:begChr m:val="‖"/>
                                        <m:endChr m:val="‖"/>
                                        <m:ctrlPr>
                                          <a:rPr lang="en-US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US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  <m:t>𝑥</m:t>
                                            </m:r>
                                          </m:e>
                                          <m:sub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  <m:t>𝑖</m:t>
                                            </m:r>
                                          </m:sub>
                                        </m:s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sSub>
                                          <m:sSubPr>
                                            <m:ctrlP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𝜇</m:t>
                                            </m:r>
                                          </m:e>
                                          <m:sub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  <m:t>𝑘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</m:e>
                                </m:func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0, 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𝑜𝑡h𝑒𝑟𝑤𝑖𝑠𝑒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                             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/>
              </a:p>
              <a:p>
                <a:pPr marL="342900" lvl="1" indent="0">
                  <a:buNone/>
                </a:pPr>
                <a:endParaRPr lang="en-US" sz="900" dirty="0"/>
              </a:p>
              <a:p>
                <a:pPr lvl="1">
                  <a:buFont typeface="Wingdings" pitchFamily="2" charset="2"/>
                  <a:buChar char="Ø"/>
                </a:pPr>
                <a:r>
                  <a:rPr lang="en-US" dirty="0"/>
                  <a:t> In order words, we assign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to the cluster with the nearest centroid</a:t>
                </a:r>
              </a:p>
            </p:txBody>
          </p:sp>
        </mc:Choice>
        <mc:Fallback xmlns="">
          <p:sp>
            <p:nvSpPr>
              <p:cNvPr id="894979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304800" y="857249"/>
                <a:ext cx="8534400" cy="4116971"/>
              </a:xfrm>
              <a:blipFill>
                <a:blip r:embed="rId3"/>
                <a:stretch>
                  <a:fillRect l="-595" t="-7975" b="-4846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83677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49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49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497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497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>
          <a:xfrm>
            <a:off x="1485900" y="0"/>
            <a:ext cx="6172200" cy="85725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K-means algorithm: in depth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94979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304800" y="857249"/>
                <a:ext cx="8534400" cy="4116971"/>
              </a:xfrm>
            </p:spPr>
            <p:txBody>
              <a:bodyPr>
                <a:normAutofit fontScale="92500" lnSpcReduction="20000"/>
              </a:bodyPr>
              <a:lstStyle/>
              <a:p>
                <a:r>
                  <a:rPr lang="en-US" b="1" dirty="0"/>
                  <a:t>Maximization</a:t>
                </a:r>
                <a:r>
                  <a:rPr lang="en-US" dirty="0"/>
                  <a:t> step:</a:t>
                </a:r>
              </a:p>
              <a:p>
                <a:pPr marL="0" indent="0">
                  <a:buNone/>
                </a:pPr>
                <a:r>
                  <a:rPr lang="en-US" dirty="0"/>
                  <a:t>	Minimize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nary>
                            <m:naryPr>
                              <m:chr m:val="∑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sSub>
                                    <m:sSubPr>
                                      <m:ctrlPr>
                                        <a:rPr lang="en-US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𝑧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𝑖𝑘</m:t>
                                      </m:r>
                                    </m:sub>
                                  </m:sSub>
                                  <m:d>
                                    <m:dPr>
                                      <m:begChr m:val="‖"/>
                                      <m:endChr m:val="‖"/>
                                      <m:ctrlPr>
                                        <a:rPr lang="en-US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𝜇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𝑘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e>
                      </m:nary>
                    </m:oMath>
                  </m:oMathPara>
                </a14:m>
                <a:endParaRPr lang="en-US" dirty="0"/>
              </a:p>
              <a:p>
                <a:pPr marL="0" indent="0" algn="ctr">
                  <a:buNone/>
                </a:pPr>
                <a:r>
                  <a:rPr lang="en-US" dirty="0" err="1"/>
                  <a:t>w.r.t.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dirty="0"/>
                  <a:t>, keeping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𝑖𝑘</m:t>
                        </m:r>
                      </m:sub>
                    </m:sSub>
                  </m:oMath>
                </a14:m>
                <a:r>
                  <a:rPr lang="en-US" dirty="0"/>
                  <a:t> fixed</a:t>
                </a:r>
              </a:p>
              <a:p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is a quadratic function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⟹</m:t>
                    </m:r>
                  </m:oMath>
                </a14:m>
                <a:r>
                  <a:rPr lang="en-US" dirty="0"/>
                  <a:t> minimize by setting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𝐿</m:t>
                        </m:r>
                      </m:num>
                      <m:den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𝜇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US" dirty="0"/>
              </a:p>
              <a:p>
                <a:pPr marL="0" indent="0">
                  <a:buNone/>
                </a:pPr>
                <a:endParaRPr lang="en-US" sz="900" dirty="0"/>
              </a:p>
              <a:p>
                <a:pPr marL="3429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</m:num>
                        <m:den>
                          <m: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=2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𝑖𝑘</m:t>
                              </m:r>
                            </m:sub>
                          </m:sSub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=2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𝑖𝑘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−2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𝑖𝑘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e>
                      </m:nary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=0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⟹</m:t>
                      </m:r>
                    </m:oMath>
                  </m:oMathPara>
                </a14:m>
                <a:endParaRPr lang="en-US" dirty="0"/>
              </a:p>
              <a:p>
                <a:pPr marL="342900" lvl="1" indent="0">
                  <a:buNone/>
                </a:pPr>
                <a:endParaRPr lang="en-US" dirty="0"/>
              </a:p>
              <a:p>
                <a:pPr marL="3429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limLoc m:val="subSup"/>
                              <m:supHide m:val="on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9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/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𝑖𝑘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nary>
                        </m:num>
                        <m:den>
                          <m:nary>
                            <m:naryPr>
                              <m:chr m:val="∑"/>
                              <m:limLoc m:val="subSup"/>
                              <m:supHide m:val="on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9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/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𝑖𝑘</m:t>
                                  </m:r>
                                </m:sub>
                              </m:sSub>
                            </m:e>
                          </m:nary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d>
                            <m:dPr>
                              <m:begChr m:val="|"/>
                              <m:endChr m:val="|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𝐶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</m:e>
                          </m:d>
                        </m:den>
                      </m:f>
                      <m:nary>
                        <m:naryPr>
                          <m:chr m:val="∑"/>
                          <m:supHide m:val="on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𝐶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sub>
                        <m:sup/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nary>
                    </m:oMath>
                  </m:oMathPara>
                </a14:m>
                <a:endParaRPr lang="en-US" dirty="0"/>
              </a:p>
              <a:p>
                <a:pPr marL="342900" lvl="1" indent="0">
                  <a:buNone/>
                </a:pPr>
                <a:endParaRPr lang="en-US" sz="900" dirty="0"/>
              </a:p>
              <a:p>
                <a:pPr lvl="1">
                  <a:buFont typeface="Wingdings" pitchFamily="2" charset="2"/>
                  <a:buChar char="Ø"/>
                </a:pPr>
                <a:r>
                  <a:rPr lang="en-US" dirty="0"/>
                  <a:t> In order words, we set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dirty="0"/>
                  <a:t> to the mean of all points in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894979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304800" y="857249"/>
                <a:ext cx="8534400" cy="4116971"/>
              </a:xfrm>
              <a:blipFill>
                <a:blip r:embed="rId3"/>
                <a:stretch>
                  <a:fillRect l="-595" t="-10736" b="-1809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11504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49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49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497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497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71616" y="2237043"/>
            <a:ext cx="5600767" cy="6694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750" dirty="0"/>
              <a:t>Parameters and Evaluation</a:t>
            </a:r>
          </a:p>
        </p:txBody>
      </p:sp>
    </p:spTree>
    <p:extLst>
      <p:ext uri="{BB962C8B-B14F-4D97-AF65-F5344CB8AC3E}">
        <p14:creationId xmlns:p14="http://schemas.microsoft.com/office/powerpoint/2010/main" val="28593490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extShape 1"/>
          <p:cNvSpPr txBox="1"/>
          <p:nvPr/>
        </p:nvSpPr>
        <p:spPr>
          <a:xfrm>
            <a:off x="152400" y="133350"/>
            <a:ext cx="8839200" cy="85875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2994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Canonical forms of unsupervised learning problems</a:t>
            </a:r>
          </a:p>
        </p:txBody>
      </p:sp>
      <p:sp>
        <p:nvSpPr>
          <p:cNvPr id="109" name="TextShape 2"/>
          <p:cNvSpPr txBox="1"/>
          <p:nvPr/>
        </p:nvSpPr>
        <p:spPr>
          <a:xfrm>
            <a:off x="228600" y="1203631"/>
            <a:ext cx="6172220" cy="298311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16383" indent="-342900">
              <a:spcAft>
                <a:spcPts val="962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905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Clustering</a:t>
            </a:r>
          </a:p>
          <a:p>
            <a:pPr marL="416383" indent="-342900">
              <a:spcAft>
                <a:spcPts val="962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1905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16383" indent="-342900">
              <a:spcAft>
                <a:spcPts val="962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1905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16383" indent="-342900">
              <a:spcAft>
                <a:spcPts val="962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1905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16383" indent="-342900">
              <a:spcAft>
                <a:spcPts val="962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1905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16383" indent="-342900">
              <a:spcAft>
                <a:spcPts val="962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905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Dimensionality Reduction</a:t>
            </a:r>
          </a:p>
        </p:txBody>
      </p:sp>
      <p:pic>
        <p:nvPicPr>
          <p:cNvPr id="110" name="Picture 109"/>
          <p:cNvPicPr/>
          <p:nvPr/>
        </p:nvPicPr>
        <p:blipFill>
          <a:blip r:embed="rId2"/>
          <a:stretch/>
        </p:blipFill>
        <p:spPr>
          <a:xfrm>
            <a:off x="639973" y="1657350"/>
            <a:ext cx="4226424" cy="1454938"/>
          </a:xfrm>
          <a:prstGeom prst="rect">
            <a:avLst/>
          </a:prstGeom>
          <a:ln>
            <a:noFill/>
          </a:ln>
        </p:spPr>
      </p:pic>
      <p:pic>
        <p:nvPicPr>
          <p:cNvPr id="111" name="Picture 110"/>
          <p:cNvPicPr/>
          <p:nvPr/>
        </p:nvPicPr>
        <p:blipFill>
          <a:blip r:embed="rId3"/>
          <a:stretch/>
        </p:blipFill>
        <p:spPr>
          <a:xfrm>
            <a:off x="609600" y="3623906"/>
            <a:ext cx="4275412" cy="1422606"/>
          </a:xfrm>
          <a:prstGeom prst="rect">
            <a:avLst/>
          </a:prstGeom>
          <a:ln>
            <a:noFill/>
          </a:ln>
        </p:spPr>
      </p:pic>
      <p:sp>
        <p:nvSpPr>
          <p:cNvPr id="6" name="TextShape 2">
            <a:extLst>
              <a:ext uri="{FF2B5EF4-FFF2-40B4-BE49-F238E27FC236}">
                <a16:creationId xmlns:a16="http://schemas.microsoft.com/office/drawing/2014/main" id="{276B0D7D-33C5-6C47-8CD6-5624A2F5C92B}"/>
              </a:ext>
            </a:extLst>
          </p:cNvPr>
          <p:cNvSpPr txBox="1"/>
          <p:nvPr/>
        </p:nvSpPr>
        <p:spPr>
          <a:xfrm>
            <a:off x="5181600" y="1352550"/>
            <a:ext cx="3810000" cy="356677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spcAft>
                <a:spcPts val="100"/>
              </a:spcAft>
              <a:buClr>
                <a:srgbClr val="000000"/>
              </a:buClr>
              <a:buSzPct val="45000"/>
            </a:pPr>
            <a:endParaRPr lang="en-US" sz="1905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2450" indent="-342900">
              <a:spcAft>
                <a:spcPts val="10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905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K-means</a:t>
            </a:r>
          </a:p>
          <a:p>
            <a:pPr marL="122450" indent="-342900">
              <a:spcAft>
                <a:spcPts val="10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905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DBSCAN</a:t>
            </a:r>
          </a:p>
          <a:p>
            <a:pPr marL="122450" indent="-342900">
              <a:spcAft>
                <a:spcPts val="10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905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Hierarchical Clustering</a:t>
            </a:r>
          </a:p>
          <a:p>
            <a:pPr marL="122450" indent="-342900">
              <a:spcAft>
                <a:spcPts val="10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905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…</a:t>
            </a:r>
          </a:p>
          <a:p>
            <a:pPr marL="342900" indent="-342900">
              <a:spcAft>
                <a:spcPts val="10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1905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2900" indent="-342900">
              <a:spcAft>
                <a:spcPts val="10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1905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2900" indent="-342900">
              <a:spcAft>
                <a:spcPts val="10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1905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2450" indent="-342900">
              <a:spcAft>
                <a:spcPts val="10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905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Principal Component Analysis</a:t>
            </a:r>
          </a:p>
          <a:p>
            <a:pPr marL="122450" indent="-342900">
              <a:spcAft>
                <a:spcPts val="10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905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</a:t>
            </a:r>
            <a:r>
              <a:rPr lang="en-US" sz="1905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-SNE</a:t>
            </a:r>
            <a:endParaRPr lang="en-US" sz="1905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2450" indent="-342900">
              <a:spcAft>
                <a:spcPts val="10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905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…</a:t>
            </a:r>
          </a:p>
          <a:p>
            <a:pPr marL="122450" indent="-342900">
              <a:spcAft>
                <a:spcPts val="10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1905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240000" indent="-220450">
              <a:spcAft>
                <a:spcPts val="10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1905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240000" indent="-220450">
              <a:spcAft>
                <a:spcPts val="10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1905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240000" indent="-220450">
              <a:spcAft>
                <a:spcPts val="10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1905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12354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Shape 1">
            <a:extLst>
              <a:ext uri="{FF2B5EF4-FFF2-40B4-BE49-F238E27FC236}">
                <a16:creationId xmlns:a16="http://schemas.microsoft.com/office/drawing/2014/main" id="{B4D12D64-C633-B94C-9EF0-8DE33F33849F}"/>
              </a:ext>
            </a:extLst>
          </p:cNvPr>
          <p:cNvSpPr txBox="1"/>
          <p:nvPr/>
        </p:nvSpPr>
        <p:spPr>
          <a:xfrm>
            <a:off x="152399" y="133350"/>
            <a:ext cx="8804275" cy="85875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2994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How to choose k?</a:t>
            </a:r>
          </a:p>
        </p:txBody>
      </p:sp>
      <p:sp>
        <p:nvSpPr>
          <p:cNvPr id="26" name="TextShape 2">
            <a:extLst>
              <a:ext uri="{FF2B5EF4-FFF2-40B4-BE49-F238E27FC236}">
                <a16:creationId xmlns:a16="http://schemas.microsoft.com/office/drawing/2014/main" id="{C8F7F93E-0DAA-1F4D-8A4F-5625CE66DF3B}"/>
              </a:ext>
            </a:extLst>
          </p:cNvPr>
          <p:cNvSpPr txBox="1"/>
          <p:nvPr/>
        </p:nvSpPr>
        <p:spPr>
          <a:xfrm>
            <a:off x="263524" y="1047749"/>
            <a:ext cx="8582023" cy="396240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122450" indent="-342900">
              <a:spcAft>
                <a:spcPts val="10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905" spc="-1" dirty="0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number of clusters k is a hyperparameter. How do we find a good k?</a:t>
            </a:r>
          </a:p>
          <a:p>
            <a:pPr>
              <a:spcAft>
                <a:spcPts val="100"/>
              </a:spcAft>
              <a:buClr>
                <a:srgbClr val="000000"/>
              </a:buClr>
              <a:buSzPct val="45000"/>
            </a:pPr>
            <a:endParaRPr lang="en-US" sz="1905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spcAft>
                <a:spcPts val="100"/>
              </a:spcAft>
              <a:buClr>
                <a:srgbClr val="000000"/>
              </a:buClr>
              <a:buSzPct val="45000"/>
            </a:pPr>
            <a:r>
              <a:rPr lang="en-US" sz="1905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1. Elbow method:</a:t>
            </a:r>
          </a:p>
          <a:p>
            <a:pPr marL="594900" indent="-342900">
              <a:spcAft>
                <a:spcPts val="100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z="1905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Start with a small k value and increase it until adding another cluster does not result in a much lower distortion value</a:t>
            </a:r>
          </a:p>
          <a:p>
            <a:pPr marL="594900" indent="-342900">
              <a:spcAft>
                <a:spcPts val="100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z="1905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 other words, the new cluster does not explain so much the variance in data</a:t>
            </a:r>
          </a:p>
          <a:p>
            <a:pPr>
              <a:spcAft>
                <a:spcPts val="100"/>
              </a:spcAft>
              <a:buClr>
                <a:srgbClr val="000000"/>
              </a:buClr>
              <a:buSzPct val="45000"/>
            </a:pPr>
            <a:endParaRPr lang="en-US" sz="1905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spcAft>
                <a:spcPts val="100"/>
              </a:spcAft>
              <a:buClr>
                <a:srgbClr val="000000"/>
              </a:buClr>
              <a:buSzPct val="45000"/>
            </a:pPr>
            <a:r>
              <a:rPr lang="en-US" sz="1905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2. Silhouette Coefficient:</a:t>
            </a:r>
          </a:p>
          <a:p>
            <a:pPr marL="594900" indent="-342900">
              <a:spcAft>
                <a:spcPts val="100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z="1905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 measure of how tight each cluster is and how far apart clusters are from each other</a:t>
            </a:r>
          </a:p>
          <a:p>
            <a:pPr marL="594900" indent="-342900">
              <a:spcAft>
                <a:spcPts val="100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z="1905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Choose a value of k that results in clustering with a large silhouette coefficient</a:t>
            </a:r>
          </a:p>
          <a:p>
            <a:pPr>
              <a:spcAft>
                <a:spcPts val="100"/>
              </a:spcAft>
              <a:buClr>
                <a:srgbClr val="000000"/>
              </a:buClr>
              <a:buSzPct val="45000"/>
            </a:pPr>
            <a:endParaRPr lang="en-US" sz="1905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9"/>
          <p:cNvSpPr/>
          <p:nvPr/>
        </p:nvSpPr>
        <p:spPr>
          <a:xfrm>
            <a:off x="1401635" y="1877168"/>
            <a:ext cx="0" cy="1807845"/>
          </a:xfrm>
          <a:custGeom>
            <a:avLst/>
            <a:gdLst/>
            <a:ahLst/>
            <a:cxnLst/>
            <a:rect l="l" t="t" r="r" b="b"/>
            <a:pathLst>
              <a:path h="1807845">
                <a:moveTo>
                  <a:pt x="0" y="1807405"/>
                </a:moveTo>
                <a:lnTo>
                  <a:pt x="0" y="0"/>
                </a:lnTo>
              </a:path>
            </a:pathLst>
          </a:custGeom>
          <a:ln w="9311">
            <a:solidFill>
              <a:srgbClr val="AFAFA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2349365" y="1877168"/>
            <a:ext cx="0" cy="1807845"/>
          </a:xfrm>
          <a:custGeom>
            <a:avLst/>
            <a:gdLst/>
            <a:ahLst/>
            <a:cxnLst/>
            <a:rect l="l" t="t" r="r" b="b"/>
            <a:pathLst>
              <a:path h="1807845">
                <a:moveTo>
                  <a:pt x="0" y="1807405"/>
                </a:moveTo>
                <a:lnTo>
                  <a:pt x="0" y="0"/>
                </a:lnTo>
              </a:path>
            </a:pathLst>
          </a:custGeom>
          <a:ln w="9311">
            <a:solidFill>
              <a:srgbClr val="AFAFA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2349365" y="3684573"/>
            <a:ext cx="0" cy="37465"/>
          </a:xfrm>
          <a:custGeom>
            <a:avLst/>
            <a:gdLst/>
            <a:ahLst/>
            <a:cxnLst/>
            <a:rect l="l" t="t" r="r" b="b"/>
            <a:pathLst>
              <a:path h="37464">
                <a:moveTo>
                  <a:pt x="0" y="0"/>
                </a:moveTo>
                <a:lnTo>
                  <a:pt x="0" y="37242"/>
                </a:lnTo>
              </a:path>
            </a:pathLst>
          </a:custGeom>
          <a:ln w="931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3297096" y="1877168"/>
            <a:ext cx="0" cy="1807845"/>
          </a:xfrm>
          <a:custGeom>
            <a:avLst/>
            <a:gdLst/>
            <a:ahLst/>
            <a:cxnLst/>
            <a:rect l="l" t="t" r="r" b="b"/>
            <a:pathLst>
              <a:path h="1807845">
                <a:moveTo>
                  <a:pt x="0" y="1807405"/>
                </a:moveTo>
                <a:lnTo>
                  <a:pt x="0" y="0"/>
                </a:lnTo>
              </a:path>
            </a:pathLst>
          </a:custGeom>
          <a:ln w="9311">
            <a:solidFill>
              <a:srgbClr val="AFAFA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3297096" y="3684573"/>
            <a:ext cx="0" cy="37465"/>
          </a:xfrm>
          <a:custGeom>
            <a:avLst/>
            <a:gdLst/>
            <a:ahLst/>
            <a:cxnLst/>
            <a:rect l="l" t="t" r="r" b="b"/>
            <a:pathLst>
              <a:path h="37464">
                <a:moveTo>
                  <a:pt x="0" y="0"/>
                </a:moveTo>
                <a:lnTo>
                  <a:pt x="0" y="37242"/>
                </a:lnTo>
              </a:path>
            </a:pathLst>
          </a:custGeom>
          <a:ln w="931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4244893" y="1877168"/>
            <a:ext cx="0" cy="1807845"/>
          </a:xfrm>
          <a:custGeom>
            <a:avLst/>
            <a:gdLst/>
            <a:ahLst/>
            <a:cxnLst/>
            <a:rect l="l" t="t" r="r" b="b"/>
            <a:pathLst>
              <a:path h="1807845">
                <a:moveTo>
                  <a:pt x="0" y="1807405"/>
                </a:moveTo>
                <a:lnTo>
                  <a:pt x="0" y="0"/>
                </a:lnTo>
              </a:path>
            </a:pathLst>
          </a:custGeom>
          <a:ln w="9311">
            <a:solidFill>
              <a:srgbClr val="AFAFA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4244893" y="3684573"/>
            <a:ext cx="0" cy="37465"/>
          </a:xfrm>
          <a:custGeom>
            <a:avLst/>
            <a:gdLst/>
            <a:ahLst/>
            <a:cxnLst/>
            <a:rect l="l" t="t" r="r" b="b"/>
            <a:pathLst>
              <a:path h="37464">
                <a:moveTo>
                  <a:pt x="0" y="0"/>
                </a:moveTo>
                <a:lnTo>
                  <a:pt x="0" y="37242"/>
                </a:lnTo>
              </a:path>
            </a:pathLst>
          </a:custGeom>
          <a:ln w="931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5192623" y="1877168"/>
            <a:ext cx="0" cy="1807845"/>
          </a:xfrm>
          <a:custGeom>
            <a:avLst/>
            <a:gdLst/>
            <a:ahLst/>
            <a:cxnLst/>
            <a:rect l="l" t="t" r="r" b="b"/>
            <a:pathLst>
              <a:path h="1807845">
                <a:moveTo>
                  <a:pt x="0" y="1807405"/>
                </a:moveTo>
                <a:lnTo>
                  <a:pt x="0" y="0"/>
                </a:lnTo>
              </a:path>
            </a:pathLst>
          </a:custGeom>
          <a:ln w="9311">
            <a:solidFill>
              <a:srgbClr val="AFAFA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5192623" y="3684573"/>
            <a:ext cx="0" cy="37465"/>
          </a:xfrm>
          <a:custGeom>
            <a:avLst/>
            <a:gdLst/>
            <a:ahLst/>
            <a:cxnLst/>
            <a:rect l="l" t="t" r="r" b="b"/>
            <a:pathLst>
              <a:path h="37464">
                <a:moveTo>
                  <a:pt x="0" y="0"/>
                </a:moveTo>
                <a:lnTo>
                  <a:pt x="0" y="37242"/>
                </a:lnTo>
              </a:path>
            </a:pathLst>
          </a:custGeom>
          <a:ln w="931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6140420" y="1877168"/>
            <a:ext cx="0" cy="1807845"/>
          </a:xfrm>
          <a:custGeom>
            <a:avLst/>
            <a:gdLst/>
            <a:ahLst/>
            <a:cxnLst/>
            <a:rect l="l" t="t" r="r" b="b"/>
            <a:pathLst>
              <a:path h="1807845">
                <a:moveTo>
                  <a:pt x="0" y="1807405"/>
                </a:moveTo>
                <a:lnTo>
                  <a:pt x="0" y="0"/>
                </a:lnTo>
              </a:path>
            </a:pathLst>
          </a:custGeom>
          <a:ln w="9311">
            <a:solidFill>
              <a:srgbClr val="AFAFA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6140420" y="3684573"/>
            <a:ext cx="0" cy="37465"/>
          </a:xfrm>
          <a:custGeom>
            <a:avLst/>
            <a:gdLst/>
            <a:ahLst/>
            <a:cxnLst/>
            <a:rect l="l" t="t" r="r" b="b"/>
            <a:pathLst>
              <a:path h="37464">
                <a:moveTo>
                  <a:pt x="0" y="0"/>
                </a:moveTo>
                <a:lnTo>
                  <a:pt x="0" y="37242"/>
                </a:lnTo>
              </a:path>
            </a:pathLst>
          </a:custGeom>
          <a:ln w="931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7088151" y="1877168"/>
            <a:ext cx="0" cy="1807845"/>
          </a:xfrm>
          <a:custGeom>
            <a:avLst/>
            <a:gdLst/>
            <a:ahLst/>
            <a:cxnLst/>
            <a:rect l="l" t="t" r="r" b="b"/>
            <a:pathLst>
              <a:path h="1807845">
                <a:moveTo>
                  <a:pt x="0" y="1807405"/>
                </a:moveTo>
                <a:lnTo>
                  <a:pt x="0" y="0"/>
                </a:lnTo>
              </a:path>
            </a:pathLst>
          </a:custGeom>
          <a:ln w="9311">
            <a:solidFill>
              <a:srgbClr val="AFAFA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7088151" y="3684573"/>
            <a:ext cx="0" cy="37465"/>
          </a:xfrm>
          <a:custGeom>
            <a:avLst/>
            <a:gdLst/>
            <a:ahLst/>
            <a:cxnLst/>
            <a:rect l="l" t="t" r="r" b="b"/>
            <a:pathLst>
              <a:path h="37464">
                <a:moveTo>
                  <a:pt x="0" y="0"/>
                </a:moveTo>
                <a:lnTo>
                  <a:pt x="0" y="37242"/>
                </a:lnTo>
              </a:path>
            </a:pathLst>
          </a:custGeom>
          <a:ln w="931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8036147" y="1877168"/>
            <a:ext cx="0" cy="1807845"/>
          </a:xfrm>
          <a:custGeom>
            <a:avLst/>
            <a:gdLst/>
            <a:ahLst/>
            <a:cxnLst/>
            <a:rect l="l" t="t" r="r" b="b"/>
            <a:pathLst>
              <a:path h="1807845">
                <a:moveTo>
                  <a:pt x="0" y="1807405"/>
                </a:moveTo>
                <a:lnTo>
                  <a:pt x="0" y="0"/>
                </a:lnTo>
              </a:path>
            </a:pathLst>
          </a:custGeom>
          <a:ln w="9311">
            <a:solidFill>
              <a:srgbClr val="AFAFA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401635" y="3665154"/>
            <a:ext cx="6635115" cy="0"/>
          </a:xfrm>
          <a:custGeom>
            <a:avLst/>
            <a:gdLst/>
            <a:ahLst/>
            <a:cxnLst/>
            <a:rect l="l" t="t" r="r" b="b"/>
            <a:pathLst>
              <a:path w="6635115">
                <a:moveTo>
                  <a:pt x="0" y="0"/>
                </a:moveTo>
                <a:lnTo>
                  <a:pt x="6634512" y="0"/>
                </a:lnTo>
              </a:path>
            </a:pathLst>
          </a:custGeom>
          <a:ln w="9310">
            <a:solidFill>
              <a:srgbClr val="AFAFA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1364390" y="3665154"/>
            <a:ext cx="37465" cy="0"/>
          </a:xfrm>
          <a:custGeom>
            <a:avLst/>
            <a:gdLst/>
            <a:ahLst/>
            <a:cxnLst/>
            <a:rect l="l" t="t" r="r" b="b"/>
            <a:pathLst>
              <a:path w="37465">
                <a:moveTo>
                  <a:pt x="37244" y="0"/>
                </a:moveTo>
                <a:lnTo>
                  <a:pt x="0" y="0"/>
                </a:lnTo>
              </a:path>
            </a:pathLst>
          </a:custGeom>
          <a:ln w="931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266571" y="3626581"/>
            <a:ext cx="53975" cy="80645"/>
          </a:xfrm>
          <a:custGeom>
            <a:avLst/>
            <a:gdLst/>
            <a:ahLst/>
            <a:cxnLst/>
            <a:rect l="l" t="t" r="r" b="b"/>
            <a:pathLst>
              <a:path w="53975" h="80645">
                <a:moveTo>
                  <a:pt x="35501" y="0"/>
                </a:moveTo>
                <a:lnTo>
                  <a:pt x="18096" y="0"/>
                </a:lnTo>
                <a:lnTo>
                  <a:pt x="11465" y="3458"/>
                </a:lnTo>
                <a:lnTo>
                  <a:pt x="0" y="40235"/>
                </a:lnTo>
                <a:lnTo>
                  <a:pt x="430" y="49466"/>
                </a:lnTo>
                <a:lnTo>
                  <a:pt x="18096" y="80471"/>
                </a:lnTo>
                <a:lnTo>
                  <a:pt x="35501" y="80471"/>
                </a:lnTo>
                <a:lnTo>
                  <a:pt x="42085" y="77012"/>
                </a:lnTo>
                <a:lnTo>
                  <a:pt x="45338" y="72157"/>
                </a:lnTo>
                <a:lnTo>
                  <a:pt x="21388" y="72157"/>
                </a:lnTo>
                <a:lnTo>
                  <a:pt x="17325" y="69497"/>
                </a:lnTo>
                <a:lnTo>
                  <a:pt x="11891" y="58856"/>
                </a:lnTo>
                <a:lnTo>
                  <a:pt x="10534" y="50876"/>
                </a:lnTo>
                <a:lnTo>
                  <a:pt x="10534" y="29594"/>
                </a:lnTo>
                <a:lnTo>
                  <a:pt x="11891" y="21614"/>
                </a:lnTo>
                <a:lnTo>
                  <a:pt x="17325" y="10973"/>
                </a:lnTo>
                <a:lnTo>
                  <a:pt x="21388" y="8313"/>
                </a:lnTo>
                <a:lnTo>
                  <a:pt x="45307" y="8313"/>
                </a:lnTo>
                <a:lnTo>
                  <a:pt x="42085" y="3458"/>
                </a:lnTo>
                <a:lnTo>
                  <a:pt x="35501" y="0"/>
                </a:lnTo>
                <a:close/>
              </a:path>
              <a:path w="53975" h="80645">
                <a:moveTo>
                  <a:pt x="45307" y="8313"/>
                </a:moveTo>
                <a:lnTo>
                  <a:pt x="32242" y="8313"/>
                </a:lnTo>
                <a:lnTo>
                  <a:pt x="36299" y="10973"/>
                </a:lnTo>
                <a:lnTo>
                  <a:pt x="41753" y="21614"/>
                </a:lnTo>
                <a:lnTo>
                  <a:pt x="43083" y="29594"/>
                </a:lnTo>
                <a:lnTo>
                  <a:pt x="43083" y="50876"/>
                </a:lnTo>
                <a:lnTo>
                  <a:pt x="41753" y="58856"/>
                </a:lnTo>
                <a:lnTo>
                  <a:pt x="36299" y="69497"/>
                </a:lnTo>
                <a:lnTo>
                  <a:pt x="32242" y="72157"/>
                </a:lnTo>
                <a:lnTo>
                  <a:pt x="45338" y="72157"/>
                </a:lnTo>
                <a:lnTo>
                  <a:pt x="53591" y="40235"/>
                </a:lnTo>
                <a:lnTo>
                  <a:pt x="53156" y="31033"/>
                </a:lnTo>
                <a:lnTo>
                  <a:pt x="51854" y="22985"/>
                </a:lnTo>
                <a:lnTo>
                  <a:pt x="49691" y="16097"/>
                </a:lnTo>
                <a:lnTo>
                  <a:pt x="46674" y="10374"/>
                </a:lnTo>
                <a:lnTo>
                  <a:pt x="45307" y="8313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1401635" y="3359763"/>
            <a:ext cx="6635115" cy="0"/>
          </a:xfrm>
          <a:custGeom>
            <a:avLst/>
            <a:gdLst/>
            <a:ahLst/>
            <a:cxnLst/>
            <a:rect l="l" t="t" r="r" b="b"/>
            <a:pathLst>
              <a:path w="6635115">
                <a:moveTo>
                  <a:pt x="0" y="0"/>
                </a:moveTo>
                <a:lnTo>
                  <a:pt x="6634512" y="0"/>
                </a:lnTo>
              </a:path>
            </a:pathLst>
          </a:custGeom>
          <a:ln w="9310">
            <a:solidFill>
              <a:srgbClr val="AFAFA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364390" y="3359763"/>
            <a:ext cx="37465" cy="0"/>
          </a:xfrm>
          <a:custGeom>
            <a:avLst/>
            <a:gdLst/>
            <a:ahLst/>
            <a:cxnLst/>
            <a:rect l="l" t="t" r="r" b="b"/>
            <a:pathLst>
              <a:path w="37465">
                <a:moveTo>
                  <a:pt x="37244" y="0"/>
                </a:moveTo>
                <a:lnTo>
                  <a:pt x="0" y="0"/>
                </a:lnTo>
              </a:path>
            </a:pathLst>
          </a:custGeom>
          <a:ln w="931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1132486" y="3321257"/>
            <a:ext cx="187677" cy="8040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1401635" y="3054439"/>
            <a:ext cx="6635115" cy="0"/>
          </a:xfrm>
          <a:custGeom>
            <a:avLst/>
            <a:gdLst/>
            <a:ahLst/>
            <a:cxnLst/>
            <a:rect l="l" t="t" r="r" b="b"/>
            <a:pathLst>
              <a:path w="6635115">
                <a:moveTo>
                  <a:pt x="0" y="0"/>
                </a:moveTo>
                <a:lnTo>
                  <a:pt x="6634512" y="0"/>
                </a:lnTo>
              </a:path>
            </a:pathLst>
          </a:custGeom>
          <a:ln w="9310">
            <a:solidFill>
              <a:srgbClr val="AFAFA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1364390" y="3054439"/>
            <a:ext cx="37465" cy="0"/>
          </a:xfrm>
          <a:custGeom>
            <a:avLst/>
            <a:gdLst/>
            <a:ahLst/>
            <a:cxnLst/>
            <a:rect l="l" t="t" r="r" b="b"/>
            <a:pathLst>
              <a:path w="37465">
                <a:moveTo>
                  <a:pt x="37244" y="0"/>
                </a:moveTo>
                <a:lnTo>
                  <a:pt x="0" y="0"/>
                </a:lnTo>
              </a:path>
            </a:pathLst>
          </a:custGeom>
          <a:ln w="931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1068313" y="3015932"/>
            <a:ext cx="251850" cy="8040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1401635" y="2749048"/>
            <a:ext cx="6635115" cy="0"/>
          </a:xfrm>
          <a:custGeom>
            <a:avLst/>
            <a:gdLst/>
            <a:ahLst/>
            <a:cxnLst/>
            <a:rect l="l" t="t" r="r" b="b"/>
            <a:pathLst>
              <a:path w="6635115">
                <a:moveTo>
                  <a:pt x="0" y="0"/>
                </a:moveTo>
                <a:lnTo>
                  <a:pt x="6634512" y="0"/>
                </a:lnTo>
              </a:path>
            </a:pathLst>
          </a:custGeom>
          <a:ln w="9310">
            <a:solidFill>
              <a:srgbClr val="AFAFA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1364390" y="2749048"/>
            <a:ext cx="37465" cy="0"/>
          </a:xfrm>
          <a:custGeom>
            <a:avLst/>
            <a:gdLst/>
            <a:ahLst/>
            <a:cxnLst/>
            <a:rect l="l" t="t" r="r" b="b"/>
            <a:pathLst>
              <a:path w="37465">
                <a:moveTo>
                  <a:pt x="37244" y="0"/>
                </a:moveTo>
                <a:lnTo>
                  <a:pt x="0" y="0"/>
                </a:lnTo>
              </a:path>
            </a:pathLst>
          </a:custGeom>
          <a:ln w="931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1068313" y="2710542"/>
            <a:ext cx="251850" cy="80404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401635" y="2443724"/>
            <a:ext cx="6635115" cy="0"/>
          </a:xfrm>
          <a:custGeom>
            <a:avLst/>
            <a:gdLst/>
            <a:ahLst/>
            <a:cxnLst/>
            <a:rect l="l" t="t" r="r" b="b"/>
            <a:pathLst>
              <a:path w="6635115">
                <a:moveTo>
                  <a:pt x="0" y="0"/>
                </a:moveTo>
                <a:lnTo>
                  <a:pt x="6634512" y="0"/>
                </a:lnTo>
              </a:path>
            </a:pathLst>
          </a:custGeom>
          <a:ln w="9310">
            <a:solidFill>
              <a:srgbClr val="AFAFA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1364390" y="2443724"/>
            <a:ext cx="37465" cy="0"/>
          </a:xfrm>
          <a:custGeom>
            <a:avLst/>
            <a:gdLst/>
            <a:ahLst/>
            <a:cxnLst/>
            <a:rect l="l" t="t" r="r" b="b"/>
            <a:pathLst>
              <a:path w="37465">
                <a:moveTo>
                  <a:pt x="37244" y="0"/>
                </a:moveTo>
                <a:lnTo>
                  <a:pt x="0" y="0"/>
                </a:lnTo>
              </a:path>
            </a:pathLst>
          </a:custGeom>
          <a:ln w="931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1064429" y="2405217"/>
            <a:ext cx="255734" cy="80404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1401635" y="2138400"/>
            <a:ext cx="6635115" cy="0"/>
          </a:xfrm>
          <a:custGeom>
            <a:avLst/>
            <a:gdLst/>
            <a:ahLst/>
            <a:cxnLst/>
            <a:rect l="l" t="t" r="r" b="b"/>
            <a:pathLst>
              <a:path w="6635115">
                <a:moveTo>
                  <a:pt x="0" y="0"/>
                </a:moveTo>
                <a:lnTo>
                  <a:pt x="6634512" y="0"/>
                </a:lnTo>
              </a:path>
            </a:pathLst>
          </a:custGeom>
          <a:ln w="9310">
            <a:solidFill>
              <a:srgbClr val="AFAFA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1364390" y="2138400"/>
            <a:ext cx="37465" cy="0"/>
          </a:xfrm>
          <a:custGeom>
            <a:avLst/>
            <a:gdLst/>
            <a:ahLst/>
            <a:cxnLst/>
            <a:rect l="l" t="t" r="r" b="b"/>
            <a:pathLst>
              <a:path w="37465">
                <a:moveTo>
                  <a:pt x="37244" y="0"/>
                </a:moveTo>
                <a:lnTo>
                  <a:pt x="0" y="0"/>
                </a:lnTo>
              </a:path>
            </a:pathLst>
          </a:custGeom>
          <a:ln w="931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1064429" y="2099827"/>
            <a:ext cx="255734" cy="80471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1401635" y="1959302"/>
            <a:ext cx="6635115" cy="1643380"/>
          </a:xfrm>
          <a:custGeom>
            <a:avLst/>
            <a:gdLst/>
            <a:ahLst/>
            <a:cxnLst/>
            <a:rect l="l" t="t" r="r" b="b"/>
            <a:pathLst>
              <a:path w="6635115" h="1643379">
                <a:moveTo>
                  <a:pt x="0" y="0"/>
                </a:moveTo>
                <a:lnTo>
                  <a:pt x="947730" y="784692"/>
                </a:lnTo>
                <a:lnTo>
                  <a:pt x="1895461" y="1198884"/>
                </a:lnTo>
                <a:lnTo>
                  <a:pt x="2843258" y="1562933"/>
                </a:lnTo>
                <a:lnTo>
                  <a:pt x="3790988" y="1596651"/>
                </a:lnTo>
                <a:lnTo>
                  <a:pt x="4738785" y="1622787"/>
                </a:lnTo>
                <a:lnTo>
                  <a:pt x="5686516" y="1633494"/>
                </a:lnTo>
                <a:lnTo>
                  <a:pt x="6634512" y="1643138"/>
                </a:lnTo>
              </a:path>
            </a:pathLst>
          </a:custGeom>
          <a:ln w="31893">
            <a:solidFill>
              <a:srgbClr val="1F77B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1401635" y="1872845"/>
            <a:ext cx="0" cy="1849120"/>
          </a:xfrm>
          <a:custGeom>
            <a:avLst/>
            <a:gdLst/>
            <a:ahLst/>
            <a:cxnLst/>
            <a:rect l="l" t="t" r="r" b="b"/>
            <a:pathLst>
              <a:path h="1849120">
                <a:moveTo>
                  <a:pt x="0" y="0"/>
                </a:moveTo>
                <a:lnTo>
                  <a:pt x="0" y="1848970"/>
                </a:lnTo>
              </a:path>
            </a:pathLst>
          </a:custGeom>
          <a:ln w="931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/>
          <p:nvPr/>
        </p:nvSpPr>
        <p:spPr>
          <a:xfrm>
            <a:off x="8036147" y="1872845"/>
            <a:ext cx="0" cy="1849120"/>
          </a:xfrm>
          <a:custGeom>
            <a:avLst/>
            <a:gdLst/>
            <a:ahLst/>
            <a:cxnLst/>
            <a:rect l="l" t="t" r="r" b="b"/>
            <a:pathLst>
              <a:path h="1849120">
                <a:moveTo>
                  <a:pt x="0" y="0"/>
                </a:moveTo>
                <a:lnTo>
                  <a:pt x="0" y="1848970"/>
                </a:lnTo>
              </a:path>
            </a:pathLst>
          </a:custGeom>
          <a:ln w="931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/>
          <p:nvPr/>
        </p:nvSpPr>
        <p:spPr>
          <a:xfrm>
            <a:off x="1397378" y="3684577"/>
            <a:ext cx="6643370" cy="0"/>
          </a:xfrm>
          <a:custGeom>
            <a:avLst/>
            <a:gdLst/>
            <a:ahLst/>
            <a:cxnLst/>
            <a:rect l="l" t="t" r="r" b="b"/>
            <a:pathLst>
              <a:path w="6643370">
                <a:moveTo>
                  <a:pt x="0" y="0"/>
                </a:moveTo>
                <a:lnTo>
                  <a:pt x="6642759" y="0"/>
                </a:lnTo>
              </a:path>
            </a:pathLst>
          </a:custGeom>
          <a:ln w="850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/>
          <p:nvPr/>
        </p:nvSpPr>
        <p:spPr>
          <a:xfrm>
            <a:off x="1397378" y="1877105"/>
            <a:ext cx="6643370" cy="0"/>
          </a:xfrm>
          <a:custGeom>
            <a:avLst/>
            <a:gdLst/>
            <a:ahLst/>
            <a:cxnLst/>
            <a:rect l="l" t="t" r="r" b="b"/>
            <a:pathLst>
              <a:path w="6643370">
                <a:moveTo>
                  <a:pt x="0" y="0"/>
                </a:moveTo>
                <a:lnTo>
                  <a:pt x="6642759" y="0"/>
                </a:lnTo>
              </a:path>
            </a:pathLst>
          </a:custGeom>
          <a:ln w="850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" name="object 65"/>
          <p:cNvSpPr/>
          <p:nvPr/>
        </p:nvSpPr>
        <p:spPr>
          <a:xfrm>
            <a:off x="935232" y="4035940"/>
            <a:ext cx="852877" cy="444579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6" name="object 66"/>
          <p:cNvSpPr/>
          <p:nvPr/>
        </p:nvSpPr>
        <p:spPr>
          <a:xfrm>
            <a:off x="981221" y="4631598"/>
            <a:ext cx="291415" cy="151525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7" name="object 67"/>
          <p:cNvSpPr/>
          <p:nvPr/>
        </p:nvSpPr>
        <p:spPr>
          <a:xfrm>
            <a:off x="1383811" y="4557638"/>
            <a:ext cx="336859" cy="245543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" name="object 68"/>
          <p:cNvSpPr/>
          <p:nvPr/>
        </p:nvSpPr>
        <p:spPr>
          <a:xfrm>
            <a:off x="922039" y="4022413"/>
            <a:ext cx="0" cy="794385"/>
          </a:xfrm>
          <a:custGeom>
            <a:avLst/>
            <a:gdLst/>
            <a:ahLst/>
            <a:cxnLst/>
            <a:rect l="l" t="t" r="r" b="b"/>
            <a:pathLst>
              <a:path h="794385">
                <a:moveTo>
                  <a:pt x="0" y="0"/>
                </a:moveTo>
                <a:lnTo>
                  <a:pt x="0" y="794335"/>
                </a:lnTo>
              </a:path>
            </a:pathLst>
          </a:custGeom>
          <a:ln w="850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" name="object 69"/>
          <p:cNvSpPr/>
          <p:nvPr/>
        </p:nvSpPr>
        <p:spPr>
          <a:xfrm>
            <a:off x="1801274" y="4022413"/>
            <a:ext cx="0" cy="794385"/>
          </a:xfrm>
          <a:custGeom>
            <a:avLst/>
            <a:gdLst/>
            <a:ahLst/>
            <a:cxnLst/>
            <a:rect l="l" t="t" r="r" b="b"/>
            <a:pathLst>
              <a:path h="794385">
                <a:moveTo>
                  <a:pt x="0" y="0"/>
                </a:moveTo>
                <a:lnTo>
                  <a:pt x="0" y="794335"/>
                </a:lnTo>
              </a:path>
            </a:pathLst>
          </a:custGeom>
          <a:ln w="850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" name="object 70"/>
          <p:cNvSpPr/>
          <p:nvPr/>
        </p:nvSpPr>
        <p:spPr>
          <a:xfrm>
            <a:off x="917787" y="4812495"/>
            <a:ext cx="888365" cy="0"/>
          </a:xfrm>
          <a:custGeom>
            <a:avLst/>
            <a:gdLst/>
            <a:ahLst/>
            <a:cxnLst/>
            <a:rect l="l" t="t" r="r" b="b"/>
            <a:pathLst>
              <a:path w="888364">
                <a:moveTo>
                  <a:pt x="0" y="0"/>
                </a:moveTo>
                <a:lnTo>
                  <a:pt x="887740" y="0"/>
                </a:lnTo>
              </a:path>
            </a:pathLst>
          </a:custGeom>
          <a:ln w="850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1" name="object 71"/>
          <p:cNvSpPr/>
          <p:nvPr/>
        </p:nvSpPr>
        <p:spPr>
          <a:xfrm>
            <a:off x="917787" y="4026633"/>
            <a:ext cx="888365" cy="0"/>
          </a:xfrm>
          <a:custGeom>
            <a:avLst/>
            <a:gdLst/>
            <a:ahLst/>
            <a:cxnLst/>
            <a:rect l="l" t="t" r="r" b="b"/>
            <a:pathLst>
              <a:path w="888364">
                <a:moveTo>
                  <a:pt x="0" y="0"/>
                </a:moveTo>
                <a:lnTo>
                  <a:pt x="887740" y="0"/>
                </a:lnTo>
              </a:path>
            </a:pathLst>
          </a:custGeom>
          <a:ln w="850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2" name="object 72"/>
          <p:cNvSpPr/>
          <p:nvPr/>
        </p:nvSpPr>
        <p:spPr>
          <a:xfrm>
            <a:off x="1334861" y="3869744"/>
            <a:ext cx="55880" cy="93345"/>
          </a:xfrm>
          <a:custGeom>
            <a:avLst/>
            <a:gdLst/>
            <a:ahLst/>
            <a:cxnLst/>
            <a:rect l="l" t="t" r="r" b="b"/>
            <a:pathLst>
              <a:path w="55880" h="93345">
                <a:moveTo>
                  <a:pt x="55334" y="82399"/>
                </a:moveTo>
                <a:lnTo>
                  <a:pt x="1795" y="82399"/>
                </a:lnTo>
                <a:lnTo>
                  <a:pt x="1795" y="92973"/>
                </a:lnTo>
                <a:lnTo>
                  <a:pt x="55334" y="92973"/>
                </a:lnTo>
                <a:lnTo>
                  <a:pt x="55334" y="82399"/>
                </a:lnTo>
                <a:close/>
              </a:path>
              <a:path w="55880" h="93345">
                <a:moveTo>
                  <a:pt x="34783" y="11438"/>
                </a:moveTo>
                <a:lnTo>
                  <a:pt x="22346" y="11438"/>
                </a:lnTo>
                <a:lnTo>
                  <a:pt x="22346" y="82399"/>
                </a:lnTo>
                <a:lnTo>
                  <a:pt x="34783" y="82399"/>
                </a:lnTo>
                <a:lnTo>
                  <a:pt x="34783" y="11438"/>
                </a:lnTo>
                <a:close/>
              </a:path>
              <a:path w="55880" h="93345">
                <a:moveTo>
                  <a:pt x="34783" y="0"/>
                </a:moveTo>
                <a:lnTo>
                  <a:pt x="22213" y="0"/>
                </a:lnTo>
                <a:lnTo>
                  <a:pt x="0" y="4455"/>
                </a:lnTo>
                <a:lnTo>
                  <a:pt x="0" y="15961"/>
                </a:lnTo>
                <a:lnTo>
                  <a:pt x="22346" y="11438"/>
                </a:lnTo>
                <a:lnTo>
                  <a:pt x="34783" y="11438"/>
                </a:lnTo>
                <a:lnTo>
                  <a:pt x="34783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3" name="object 73"/>
          <p:cNvSpPr/>
          <p:nvPr/>
        </p:nvSpPr>
        <p:spPr>
          <a:xfrm>
            <a:off x="1894388" y="4035940"/>
            <a:ext cx="852890" cy="444579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4" name="object 74"/>
          <p:cNvSpPr/>
          <p:nvPr/>
        </p:nvSpPr>
        <p:spPr>
          <a:xfrm>
            <a:off x="1940411" y="4631598"/>
            <a:ext cx="291368" cy="151525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5" name="object 75"/>
          <p:cNvSpPr/>
          <p:nvPr/>
        </p:nvSpPr>
        <p:spPr>
          <a:xfrm>
            <a:off x="2342981" y="4557638"/>
            <a:ext cx="336859" cy="245543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6" name="object 76"/>
          <p:cNvSpPr/>
          <p:nvPr/>
        </p:nvSpPr>
        <p:spPr>
          <a:xfrm>
            <a:off x="1881215" y="4022413"/>
            <a:ext cx="0" cy="794385"/>
          </a:xfrm>
          <a:custGeom>
            <a:avLst/>
            <a:gdLst/>
            <a:ahLst/>
            <a:cxnLst/>
            <a:rect l="l" t="t" r="r" b="b"/>
            <a:pathLst>
              <a:path h="794385">
                <a:moveTo>
                  <a:pt x="0" y="0"/>
                </a:moveTo>
                <a:lnTo>
                  <a:pt x="0" y="794335"/>
                </a:lnTo>
              </a:path>
            </a:pathLst>
          </a:custGeom>
          <a:ln w="850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7" name="object 77"/>
          <p:cNvSpPr/>
          <p:nvPr/>
        </p:nvSpPr>
        <p:spPr>
          <a:xfrm>
            <a:off x="2760443" y="4022413"/>
            <a:ext cx="0" cy="794385"/>
          </a:xfrm>
          <a:custGeom>
            <a:avLst/>
            <a:gdLst/>
            <a:ahLst/>
            <a:cxnLst/>
            <a:rect l="l" t="t" r="r" b="b"/>
            <a:pathLst>
              <a:path h="794385">
                <a:moveTo>
                  <a:pt x="0" y="0"/>
                </a:moveTo>
                <a:lnTo>
                  <a:pt x="0" y="794335"/>
                </a:lnTo>
              </a:path>
            </a:pathLst>
          </a:custGeom>
          <a:ln w="850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8" name="object 78"/>
          <p:cNvSpPr/>
          <p:nvPr/>
        </p:nvSpPr>
        <p:spPr>
          <a:xfrm>
            <a:off x="1876963" y="4812495"/>
            <a:ext cx="888365" cy="0"/>
          </a:xfrm>
          <a:custGeom>
            <a:avLst/>
            <a:gdLst/>
            <a:ahLst/>
            <a:cxnLst/>
            <a:rect l="l" t="t" r="r" b="b"/>
            <a:pathLst>
              <a:path w="888364">
                <a:moveTo>
                  <a:pt x="0" y="0"/>
                </a:moveTo>
                <a:lnTo>
                  <a:pt x="887740" y="0"/>
                </a:lnTo>
              </a:path>
            </a:pathLst>
          </a:custGeom>
          <a:ln w="850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9" name="object 79"/>
          <p:cNvSpPr/>
          <p:nvPr/>
        </p:nvSpPr>
        <p:spPr>
          <a:xfrm>
            <a:off x="1876963" y="4026633"/>
            <a:ext cx="888365" cy="0"/>
          </a:xfrm>
          <a:custGeom>
            <a:avLst/>
            <a:gdLst/>
            <a:ahLst/>
            <a:cxnLst/>
            <a:rect l="l" t="t" r="r" b="b"/>
            <a:pathLst>
              <a:path w="888364">
                <a:moveTo>
                  <a:pt x="0" y="0"/>
                </a:moveTo>
                <a:lnTo>
                  <a:pt x="887740" y="0"/>
                </a:lnTo>
              </a:path>
            </a:pathLst>
          </a:custGeom>
          <a:ln w="850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0" name="object 80"/>
          <p:cNvSpPr/>
          <p:nvPr/>
        </p:nvSpPr>
        <p:spPr>
          <a:xfrm>
            <a:off x="2289375" y="3867150"/>
            <a:ext cx="59055" cy="95250"/>
          </a:xfrm>
          <a:custGeom>
            <a:avLst/>
            <a:gdLst/>
            <a:ahLst/>
            <a:cxnLst/>
            <a:rect l="l" t="t" r="r" b="b"/>
            <a:pathLst>
              <a:path w="59055" h="95250">
                <a:moveTo>
                  <a:pt x="53942" y="10640"/>
                </a:moveTo>
                <a:lnTo>
                  <a:pt x="32721" y="10640"/>
                </a:lnTo>
                <a:lnTo>
                  <a:pt x="37244" y="12170"/>
                </a:lnTo>
                <a:lnTo>
                  <a:pt x="44160" y="18421"/>
                </a:lnTo>
                <a:lnTo>
                  <a:pt x="45890" y="22412"/>
                </a:lnTo>
                <a:lnTo>
                  <a:pt x="45890" y="30392"/>
                </a:lnTo>
                <a:lnTo>
                  <a:pt x="45092" y="33518"/>
                </a:lnTo>
                <a:lnTo>
                  <a:pt x="41899" y="39769"/>
                </a:lnTo>
                <a:lnTo>
                  <a:pt x="39106" y="43560"/>
                </a:lnTo>
                <a:lnTo>
                  <a:pt x="35049" y="48083"/>
                </a:lnTo>
                <a:lnTo>
                  <a:pt x="32921" y="50543"/>
                </a:lnTo>
                <a:lnTo>
                  <a:pt x="27733" y="55930"/>
                </a:lnTo>
                <a:lnTo>
                  <a:pt x="8421" y="75458"/>
                </a:lnTo>
                <a:lnTo>
                  <a:pt x="3877" y="80114"/>
                </a:lnTo>
                <a:lnTo>
                  <a:pt x="0" y="84128"/>
                </a:lnTo>
                <a:lnTo>
                  <a:pt x="0" y="94703"/>
                </a:lnTo>
                <a:lnTo>
                  <a:pt x="59058" y="94703"/>
                </a:lnTo>
                <a:lnTo>
                  <a:pt x="59058" y="84128"/>
                </a:lnTo>
                <a:lnTo>
                  <a:pt x="15097" y="84128"/>
                </a:lnTo>
                <a:lnTo>
                  <a:pt x="34064" y="64713"/>
                </a:lnTo>
                <a:lnTo>
                  <a:pt x="57794" y="33984"/>
                </a:lnTo>
                <a:lnTo>
                  <a:pt x="58526" y="30392"/>
                </a:lnTo>
                <a:lnTo>
                  <a:pt x="58496" y="18421"/>
                </a:lnTo>
                <a:lnTo>
                  <a:pt x="55666" y="12103"/>
                </a:lnTo>
                <a:lnTo>
                  <a:pt x="53942" y="10640"/>
                </a:lnTo>
                <a:close/>
              </a:path>
              <a:path w="59055" h="95250">
                <a:moveTo>
                  <a:pt x="36512" y="0"/>
                </a:moveTo>
                <a:lnTo>
                  <a:pt x="23211" y="0"/>
                </a:lnTo>
                <a:lnTo>
                  <a:pt x="19220" y="532"/>
                </a:lnTo>
                <a:lnTo>
                  <a:pt x="14764" y="1596"/>
                </a:lnTo>
                <a:lnTo>
                  <a:pt x="10375" y="2593"/>
                </a:lnTo>
                <a:lnTo>
                  <a:pt x="5653" y="4123"/>
                </a:lnTo>
                <a:lnTo>
                  <a:pt x="598" y="6184"/>
                </a:lnTo>
                <a:lnTo>
                  <a:pt x="598" y="18887"/>
                </a:lnTo>
                <a:lnTo>
                  <a:pt x="5586" y="16094"/>
                </a:lnTo>
                <a:lnTo>
                  <a:pt x="10242" y="14032"/>
                </a:lnTo>
                <a:lnTo>
                  <a:pt x="14631" y="12635"/>
                </a:lnTo>
                <a:lnTo>
                  <a:pt x="19021" y="11305"/>
                </a:lnTo>
                <a:lnTo>
                  <a:pt x="23211" y="10640"/>
                </a:lnTo>
                <a:lnTo>
                  <a:pt x="53942" y="10640"/>
                </a:lnTo>
                <a:lnTo>
                  <a:pt x="49947" y="7249"/>
                </a:lnTo>
                <a:lnTo>
                  <a:pt x="44227" y="2460"/>
                </a:lnTo>
                <a:lnTo>
                  <a:pt x="36512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1" name="object 81"/>
          <p:cNvSpPr/>
          <p:nvPr/>
        </p:nvSpPr>
        <p:spPr>
          <a:xfrm>
            <a:off x="2853558" y="4035940"/>
            <a:ext cx="852890" cy="444579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2" name="object 82"/>
          <p:cNvSpPr/>
          <p:nvPr/>
        </p:nvSpPr>
        <p:spPr>
          <a:xfrm>
            <a:off x="2899581" y="4631598"/>
            <a:ext cx="291368" cy="151525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3" name="object 83"/>
          <p:cNvSpPr/>
          <p:nvPr/>
        </p:nvSpPr>
        <p:spPr>
          <a:xfrm>
            <a:off x="3302150" y="4557638"/>
            <a:ext cx="336926" cy="245543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4" name="object 84"/>
          <p:cNvSpPr/>
          <p:nvPr/>
        </p:nvSpPr>
        <p:spPr>
          <a:xfrm>
            <a:off x="2840385" y="4022413"/>
            <a:ext cx="0" cy="794385"/>
          </a:xfrm>
          <a:custGeom>
            <a:avLst/>
            <a:gdLst/>
            <a:ahLst/>
            <a:cxnLst/>
            <a:rect l="l" t="t" r="r" b="b"/>
            <a:pathLst>
              <a:path h="794385">
                <a:moveTo>
                  <a:pt x="0" y="0"/>
                </a:moveTo>
                <a:lnTo>
                  <a:pt x="0" y="794335"/>
                </a:lnTo>
              </a:path>
            </a:pathLst>
          </a:custGeom>
          <a:ln w="850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5" name="object 85"/>
          <p:cNvSpPr/>
          <p:nvPr/>
        </p:nvSpPr>
        <p:spPr>
          <a:xfrm>
            <a:off x="3719613" y="4022413"/>
            <a:ext cx="0" cy="794385"/>
          </a:xfrm>
          <a:custGeom>
            <a:avLst/>
            <a:gdLst/>
            <a:ahLst/>
            <a:cxnLst/>
            <a:rect l="l" t="t" r="r" b="b"/>
            <a:pathLst>
              <a:path h="794385">
                <a:moveTo>
                  <a:pt x="0" y="0"/>
                </a:moveTo>
                <a:lnTo>
                  <a:pt x="0" y="794335"/>
                </a:lnTo>
              </a:path>
            </a:pathLst>
          </a:custGeom>
          <a:ln w="850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6" name="object 86"/>
          <p:cNvSpPr/>
          <p:nvPr/>
        </p:nvSpPr>
        <p:spPr>
          <a:xfrm>
            <a:off x="2836133" y="4812495"/>
            <a:ext cx="888365" cy="0"/>
          </a:xfrm>
          <a:custGeom>
            <a:avLst/>
            <a:gdLst/>
            <a:ahLst/>
            <a:cxnLst/>
            <a:rect l="l" t="t" r="r" b="b"/>
            <a:pathLst>
              <a:path w="888364">
                <a:moveTo>
                  <a:pt x="0" y="0"/>
                </a:moveTo>
                <a:lnTo>
                  <a:pt x="887740" y="0"/>
                </a:lnTo>
              </a:path>
            </a:pathLst>
          </a:custGeom>
          <a:ln w="850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7" name="object 87"/>
          <p:cNvSpPr/>
          <p:nvPr/>
        </p:nvSpPr>
        <p:spPr>
          <a:xfrm>
            <a:off x="2836133" y="4026633"/>
            <a:ext cx="888365" cy="0"/>
          </a:xfrm>
          <a:custGeom>
            <a:avLst/>
            <a:gdLst/>
            <a:ahLst/>
            <a:cxnLst/>
            <a:rect l="l" t="t" r="r" b="b"/>
            <a:pathLst>
              <a:path w="888364">
                <a:moveTo>
                  <a:pt x="0" y="0"/>
                </a:moveTo>
                <a:lnTo>
                  <a:pt x="887740" y="0"/>
                </a:lnTo>
              </a:path>
            </a:pathLst>
          </a:custGeom>
          <a:ln w="850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8" name="object 88"/>
          <p:cNvSpPr/>
          <p:nvPr/>
        </p:nvSpPr>
        <p:spPr>
          <a:xfrm>
            <a:off x="3248878" y="3867150"/>
            <a:ext cx="61594" cy="96520"/>
          </a:xfrm>
          <a:custGeom>
            <a:avLst/>
            <a:gdLst/>
            <a:ahLst/>
            <a:cxnLst/>
            <a:rect l="l" t="t" r="r" b="b"/>
            <a:pathLst>
              <a:path w="61595" h="96520">
                <a:moveTo>
                  <a:pt x="0" y="79739"/>
                </a:moveTo>
                <a:lnTo>
                  <a:pt x="20949" y="96498"/>
                </a:lnTo>
                <a:lnTo>
                  <a:pt x="24873" y="96498"/>
                </a:lnTo>
                <a:lnTo>
                  <a:pt x="55566" y="85924"/>
                </a:lnTo>
                <a:lnTo>
                  <a:pt x="19952" y="85924"/>
                </a:lnTo>
                <a:lnTo>
                  <a:pt x="15629" y="85392"/>
                </a:lnTo>
                <a:lnTo>
                  <a:pt x="11439" y="84394"/>
                </a:lnTo>
                <a:lnTo>
                  <a:pt x="7315" y="83330"/>
                </a:lnTo>
                <a:lnTo>
                  <a:pt x="3524" y="81801"/>
                </a:lnTo>
                <a:lnTo>
                  <a:pt x="0" y="79739"/>
                </a:lnTo>
                <a:close/>
              </a:path>
              <a:path w="61595" h="96520">
                <a:moveTo>
                  <a:pt x="55930" y="10640"/>
                </a:moveTo>
                <a:lnTo>
                  <a:pt x="33253" y="10640"/>
                </a:lnTo>
                <a:lnTo>
                  <a:pt x="38108" y="11904"/>
                </a:lnTo>
                <a:lnTo>
                  <a:pt x="44825" y="17025"/>
                </a:lnTo>
                <a:lnTo>
                  <a:pt x="46555" y="20683"/>
                </a:lnTo>
                <a:lnTo>
                  <a:pt x="46555" y="30060"/>
                </a:lnTo>
                <a:lnTo>
                  <a:pt x="44892" y="33651"/>
                </a:lnTo>
                <a:lnTo>
                  <a:pt x="38374" y="38572"/>
                </a:lnTo>
                <a:lnTo>
                  <a:pt x="33586" y="39836"/>
                </a:lnTo>
                <a:lnTo>
                  <a:pt x="16094" y="39836"/>
                </a:lnTo>
                <a:lnTo>
                  <a:pt x="16094" y="50211"/>
                </a:lnTo>
                <a:lnTo>
                  <a:pt x="33785" y="50211"/>
                </a:lnTo>
                <a:lnTo>
                  <a:pt x="39106" y="51740"/>
                </a:lnTo>
                <a:lnTo>
                  <a:pt x="42963" y="54800"/>
                </a:lnTo>
                <a:lnTo>
                  <a:pt x="46821" y="57925"/>
                </a:lnTo>
                <a:lnTo>
                  <a:pt x="48749" y="62182"/>
                </a:lnTo>
                <a:lnTo>
                  <a:pt x="48749" y="73620"/>
                </a:lnTo>
                <a:lnTo>
                  <a:pt x="46688" y="78143"/>
                </a:lnTo>
                <a:lnTo>
                  <a:pt x="42498" y="81269"/>
                </a:lnTo>
                <a:lnTo>
                  <a:pt x="38374" y="84394"/>
                </a:lnTo>
                <a:lnTo>
                  <a:pt x="32389" y="85924"/>
                </a:lnTo>
                <a:lnTo>
                  <a:pt x="55566" y="85924"/>
                </a:lnTo>
                <a:lnTo>
                  <a:pt x="58060" y="83929"/>
                </a:lnTo>
                <a:lnTo>
                  <a:pt x="61253" y="76879"/>
                </a:lnTo>
                <a:lnTo>
                  <a:pt x="61253" y="61716"/>
                </a:lnTo>
                <a:lnTo>
                  <a:pt x="59524" y="56662"/>
                </a:lnTo>
                <a:lnTo>
                  <a:pt x="56132" y="52605"/>
                </a:lnTo>
                <a:lnTo>
                  <a:pt x="52806" y="48548"/>
                </a:lnTo>
                <a:lnTo>
                  <a:pt x="48084" y="45821"/>
                </a:lnTo>
                <a:lnTo>
                  <a:pt x="42032" y="44558"/>
                </a:lnTo>
                <a:lnTo>
                  <a:pt x="47486" y="43161"/>
                </a:lnTo>
                <a:lnTo>
                  <a:pt x="51676" y="40701"/>
                </a:lnTo>
                <a:lnTo>
                  <a:pt x="54669" y="37176"/>
                </a:lnTo>
                <a:lnTo>
                  <a:pt x="57595" y="33651"/>
                </a:lnTo>
                <a:lnTo>
                  <a:pt x="59058" y="29262"/>
                </a:lnTo>
                <a:lnTo>
                  <a:pt x="59058" y="16759"/>
                </a:lnTo>
                <a:lnTo>
                  <a:pt x="56265" y="10906"/>
                </a:lnTo>
                <a:lnTo>
                  <a:pt x="55930" y="10640"/>
                </a:lnTo>
                <a:close/>
              </a:path>
              <a:path w="61595" h="96520">
                <a:moveTo>
                  <a:pt x="37576" y="0"/>
                </a:moveTo>
                <a:lnTo>
                  <a:pt x="24341" y="0"/>
                </a:lnTo>
                <a:lnTo>
                  <a:pt x="20417" y="332"/>
                </a:lnTo>
                <a:lnTo>
                  <a:pt x="12104" y="1662"/>
                </a:lnTo>
                <a:lnTo>
                  <a:pt x="7581" y="2660"/>
                </a:lnTo>
                <a:lnTo>
                  <a:pt x="2793" y="3990"/>
                </a:lnTo>
                <a:lnTo>
                  <a:pt x="2793" y="15229"/>
                </a:lnTo>
                <a:lnTo>
                  <a:pt x="7515" y="13633"/>
                </a:lnTo>
                <a:lnTo>
                  <a:pt x="11904" y="12502"/>
                </a:lnTo>
                <a:lnTo>
                  <a:pt x="15828" y="11771"/>
                </a:lnTo>
                <a:lnTo>
                  <a:pt x="19752" y="10973"/>
                </a:lnTo>
                <a:lnTo>
                  <a:pt x="23477" y="10640"/>
                </a:lnTo>
                <a:lnTo>
                  <a:pt x="55930" y="10640"/>
                </a:lnTo>
                <a:lnTo>
                  <a:pt x="50745" y="6517"/>
                </a:lnTo>
                <a:lnTo>
                  <a:pt x="45158" y="2194"/>
                </a:lnTo>
                <a:lnTo>
                  <a:pt x="37576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9" name="object 89"/>
          <p:cNvSpPr/>
          <p:nvPr/>
        </p:nvSpPr>
        <p:spPr>
          <a:xfrm>
            <a:off x="3812728" y="4035940"/>
            <a:ext cx="852890" cy="444579"/>
          </a:xfrm>
          <a:prstGeom prst="rect">
            <a:avLst/>
          </a:prstGeom>
          <a:blipFill>
            <a:blip r:embed="rId1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0" name="object 90"/>
          <p:cNvSpPr/>
          <p:nvPr/>
        </p:nvSpPr>
        <p:spPr>
          <a:xfrm>
            <a:off x="3858751" y="4631598"/>
            <a:ext cx="291368" cy="151525"/>
          </a:xfrm>
          <a:prstGeom prst="rect">
            <a:avLst/>
          </a:prstGeom>
          <a:blipFill>
            <a:blip r:embed="rId1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1" name="object 91"/>
          <p:cNvSpPr/>
          <p:nvPr/>
        </p:nvSpPr>
        <p:spPr>
          <a:xfrm>
            <a:off x="4261320" y="4557638"/>
            <a:ext cx="336926" cy="245543"/>
          </a:xfrm>
          <a:prstGeom prst="rect">
            <a:avLst/>
          </a:prstGeom>
          <a:blipFill>
            <a:blip r:embed="rId1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2" name="object 92"/>
          <p:cNvSpPr/>
          <p:nvPr/>
        </p:nvSpPr>
        <p:spPr>
          <a:xfrm>
            <a:off x="3799556" y="4022413"/>
            <a:ext cx="0" cy="794385"/>
          </a:xfrm>
          <a:custGeom>
            <a:avLst/>
            <a:gdLst/>
            <a:ahLst/>
            <a:cxnLst/>
            <a:rect l="l" t="t" r="r" b="b"/>
            <a:pathLst>
              <a:path h="794385">
                <a:moveTo>
                  <a:pt x="0" y="0"/>
                </a:moveTo>
                <a:lnTo>
                  <a:pt x="0" y="794335"/>
                </a:lnTo>
              </a:path>
            </a:pathLst>
          </a:custGeom>
          <a:ln w="850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3" name="object 93"/>
          <p:cNvSpPr/>
          <p:nvPr/>
        </p:nvSpPr>
        <p:spPr>
          <a:xfrm>
            <a:off x="4678783" y="4022413"/>
            <a:ext cx="0" cy="794385"/>
          </a:xfrm>
          <a:custGeom>
            <a:avLst/>
            <a:gdLst/>
            <a:ahLst/>
            <a:cxnLst/>
            <a:rect l="l" t="t" r="r" b="b"/>
            <a:pathLst>
              <a:path h="794385">
                <a:moveTo>
                  <a:pt x="0" y="0"/>
                </a:moveTo>
                <a:lnTo>
                  <a:pt x="0" y="794335"/>
                </a:lnTo>
              </a:path>
            </a:pathLst>
          </a:custGeom>
          <a:ln w="850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4" name="object 94"/>
          <p:cNvSpPr/>
          <p:nvPr/>
        </p:nvSpPr>
        <p:spPr>
          <a:xfrm>
            <a:off x="3795303" y="4812495"/>
            <a:ext cx="888365" cy="0"/>
          </a:xfrm>
          <a:custGeom>
            <a:avLst/>
            <a:gdLst/>
            <a:ahLst/>
            <a:cxnLst/>
            <a:rect l="l" t="t" r="r" b="b"/>
            <a:pathLst>
              <a:path w="888364">
                <a:moveTo>
                  <a:pt x="0" y="0"/>
                </a:moveTo>
                <a:lnTo>
                  <a:pt x="887740" y="0"/>
                </a:lnTo>
              </a:path>
            </a:pathLst>
          </a:custGeom>
          <a:ln w="850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5" name="object 95"/>
          <p:cNvSpPr/>
          <p:nvPr/>
        </p:nvSpPr>
        <p:spPr>
          <a:xfrm>
            <a:off x="3795303" y="4026633"/>
            <a:ext cx="888365" cy="0"/>
          </a:xfrm>
          <a:custGeom>
            <a:avLst/>
            <a:gdLst/>
            <a:ahLst/>
            <a:cxnLst/>
            <a:rect l="l" t="t" r="r" b="b"/>
            <a:pathLst>
              <a:path w="888364">
                <a:moveTo>
                  <a:pt x="0" y="0"/>
                </a:moveTo>
                <a:lnTo>
                  <a:pt x="887740" y="0"/>
                </a:lnTo>
              </a:path>
            </a:pathLst>
          </a:custGeom>
          <a:ln w="850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6" name="object 96"/>
          <p:cNvSpPr/>
          <p:nvPr/>
        </p:nvSpPr>
        <p:spPr>
          <a:xfrm>
            <a:off x="4204589" y="3869744"/>
            <a:ext cx="67771" cy="92973"/>
          </a:xfrm>
          <a:prstGeom prst="rect">
            <a:avLst/>
          </a:prstGeom>
          <a:blipFill>
            <a:blip r:embed="rId1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7" name="object 97"/>
          <p:cNvSpPr/>
          <p:nvPr/>
        </p:nvSpPr>
        <p:spPr>
          <a:xfrm>
            <a:off x="4771897" y="4035940"/>
            <a:ext cx="852890" cy="444579"/>
          </a:xfrm>
          <a:prstGeom prst="rect">
            <a:avLst/>
          </a:prstGeom>
          <a:blipFill>
            <a:blip r:embed="rId2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8" name="object 98"/>
          <p:cNvSpPr/>
          <p:nvPr/>
        </p:nvSpPr>
        <p:spPr>
          <a:xfrm>
            <a:off x="4817921" y="4631598"/>
            <a:ext cx="291368" cy="151525"/>
          </a:xfrm>
          <a:prstGeom prst="rect">
            <a:avLst/>
          </a:prstGeom>
          <a:blipFill>
            <a:blip r:embed="rId2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9" name="object 99"/>
          <p:cNvSpPr/>
          <p:nvPr/>
        </p:nvSpPr>
        <p:spPr>
          <a:xfrm>
            <a:off x="5220490" y="4557638"/>
            <a:ext cx="336859" cy="245543"/>
          </a:xfrm>
          <a:prstGeom prst="rect">
            <a:avLst/>
          </a:prstGeom>
          <a:blipFill>
            <a:blip r:embed="rId2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0" name="object 100"/>
          <p:cNvSpPr/>
          <p:nvPr/>
        </p:nvSpPr>
        <p:spPr>
          <a:xfrm>
            <a:off x="4758725" y="4022413"/>
            <a:ext cx="0" cy="794385"/>
          </a:xfrm>
          <a:custGeom>
            <a:avLst/>
            <a:gdLst/>
            <a:ahLst/>
            <a:cxnLst/>
            <a:rect l="l" t="t" r="r" b="b"/>
            <a:pathLst>
              <a:path h="794385">
                <a:moveTo>
                  <a:pt x="0" y="0"/>
                </a:moveTo>
                <a:lnTo>
                  <a:pt x="0" y="794335"/>
                </a:lnTo>
              </a:path>
            </a:pathLst>
          </a:custGeom>
          <a:ln w="850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1" name="object 101"/>
          <p:cNvSpPr/>
          <p:nvPr/>
        </p:nvSpPr>
        <p:spPr>
          <a:xfrm>
            <a:off x="5637953" y="4022413"/>
            <a:ext cx="0" cy="794385"/>
          </a:xfrm>
          <a:custGeom>
            <a:avLst/>
            <a:gdLst/>
            <a:ahLst/>
            <a:cxnLst/>
            <a:rect l="l" t="t" r="r" b="b"/>
            <a:pathLst>
              <a:path h="794385">
                <a:moveTo>
                  <a:pt x="0" y="0"/>
                </a:moveTo>
                <a:lnTo>
                  <a:pt x="0" y="794335"/>
                </a:lnTo>
              </a:path>
            </a:pathLst>
          </a:custGeom>
          <a:ln w="850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2" name="object 102"/>
          <p:cNvSpPr/>
          <p:nvPr/>
        </p:nvSpPr>
        <p:spPr>
          <a:xfrm>
            <a:off x="4754472" y="4812495"/>
            <a:ext cx="888365" cy="0"/>
          </a:xfrm>
          <a:custGeom>
            <a:avLst/>
            <a:gdLst/>
            <a:ahLst/>
            <a:cxnLst/>
            <a:rect l="l" t="t" r="r" b="b"/>
            <a:pathLst>
              <a:path w="888364">
                <a:moveTo>
                  <a:pt x="0" y="0"/>
                </a:moveTo>
                <a:lnTo>
                  <a:pt x="887740" y="0"/>
                </a:lnTo>
              </a:path>
            </a:pathLst>
          </a:custGeom>
          <a:ln w="850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3" name="object 103"/>
          <p:cNvSpPr/>
          <p:nvPr/>
        </p:nvSpPr>
        <p:spPr>
          <a:xfrm>
            <a:off x="4754472" y="4026633"/>
            <a:ext cx="888365" cy="0"/>
          </a:xfrm>
          <a:custGeom>
            <a:avLst/>
            <a:gdLst/>
            <a:ahLst/>
            <a:cxnLst/>
            <a:rect l="l" t="t" r="r" b="b"/>
            <a:pathLst>
              <a:path w="888364">
                <a:moveTo>
                  <a:pt x="0" y="0"/>
                </a:moveTo>
                <a:lnTo>
                  <a:pt x="887740" y="0"/>
                </a:lnTo>
              </a:path>
            </a:pathLst>
          </a:custGeom>
          <a:ln w="850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4" name="object 104"/>
          <p:cNvSpPr/>
          <p:nvPr/>
        </p:nvSpPr>
        <p:spPr>
          <a:xfrm>
            <a:off x="5167350" y="3869744"/>
            <a:ext cx="60325" cy="95250"/>
          </a:xfrm>
          <a:custGeom>
            <a:avLst/>
            <a:gdLst/>
            <a:ahLst/>
            <a:cxnLst/>
            <a:rect l="l" t="t" r="r" b="b"/>
            <a:pathLst>
              <a:path w="60325" h="95250">
                <a:moveTo>
                  <a:pt x="0" y="78143"/>
                </a:moveTo>
                <a:lnTo>
                  <a:pt x="20617" y="94836"/>
                </a:lnTo>
                <a:lnTo>
                  <a:pt x="24474" y="94836"/>
                </a:lnTo>
                <a:lnTo>
                  <a:pt x="53455" y="84195"/>
                </a:lnTo>
                <a:lnTo>
                  <a:pt x="19819" y="84195"/>
                </a:lnTo>
                <a:lnTo>
                  <a:pt x="15562" y="83729"/>
                </a:lnTo>
                <a:lnTo>
                  <a:pt x="7581" y="81734"/>
                </a:lnTo>
                <a:lnTo>
                  <a:pt x="3724" y="80204"/>
                </a:lnTo>
                <a:lnTo>
                  <a:pt x="0" y="78143"/>
                </a:lnTo>
                <a:close/>
              </a:path>
              <a:path w="60325" h="95250">
                <a:moveTo>
                  <a:pt x="53259" y="42097"/>
                </a:moveTo>
                <a:lnTo>
                  <a:pt x="31391" y="42097"/>
                </a:lnTo>
                <a:lnTo>
                  <a:pt x="37111" y="44026"/>
                </a:lnTo>
                <a:lnTo>
                  <a:pt x="41301" y="47817"/>
                </a:lnTo>
                <a:lnTo>
                  <a:pt x="45491" y="51541"/>
                </a:lnTo>
                <a:lnTo>
                  <a:pt x="47619" y="56662"/>
                </a:lnTo>
                <a:lnTo>
                  <a:pt x="47619" y="69630"/>
                </a:lnTo>
                <a:lnTo>
                  <a:pt x="45491" y="74751"/>
                </a:lnTo>
                <a:lnTo>
                  <a:pt x="37111" y="82333"/>
                </a:lnTo>
                <a:lnTo>
                  <a:pt x="31391" y="84195"/>
                </a:lnTo>
                <a:lnTo>
                  <a:pt x="53455" y="84195"/>
                </a:lnTo>
                <a:lnTo>
                  <a:pt x="57063" y="80936"/>
                </a:lnTo>
                <a:lnTo>
                  <a:pt x="60189" y="73155"/>
                </a:lnTo>
                <a:lnTo>
                  <a:pt x="60189" y="53469"/>
                </a:lnTo>
                <a:lnTo>
                  <a:pt x="57129" y="45755"/>
                </a:lnTo>
                <a:lnTo>
                  <a:pt x="53259" y="42097"/>
                </a:lnTo>
                <a:close/>
              </a:path>
              <a:path w="60325" h="95250">
                <a:moveTo>
                  <a:pt x="53338" y="0"/>
                </a:moveTo>
                <a:lnTo>
                  <a:pt x="3923" y="0"/>
                </a:lnTo>
                <a:lnTo>
                  <a:pt x="3923" y="46686"/>
                </a:lnTo>
                <a:lnTo>
                  <a:pt x="7448" y="45156"/>
                </a:lnTo>
                <a:lnTo>
                  <a:pt x="10840" y="43959"/>
                </a:lnTo>
                <a:lnTo>
                  <a:pt x="17491" y="42496"/>
                </a:lnTo>
                <a:lnTo>
                  <a:pt x="20883" y="42097"/>
                </a:lnTo>
                <a:lnTo>
                  <a:pt x="53259" y="42097"/>
                </a:lnTo>
                <a:lnTo>
                  <a:pt x="51077" y="40035"/>
                </a:lnTo>
                <a:lnTo>
                  <a:pt x="46128" y="36321"/>
                </a:lnTo>
                <a:lnTo>
                  <a:pt x="40361" y="33659"/>
                </a:lnTo>
                <a:lnTo>
                  <a:pt x="39234" y="33385"/>
                </a:lnTo>
                <a:lnTo>
                  <a:pt x="15496" y="33385"/>
                </a:lnTo>
                <a:lnTo>
                  <a:pt x="15496" y="10574"/>
                </a:lnTo>
                <a:lnTo>
                  <a:pt x="53338" y="10574"/>
                </a:lnTo>
                <a:lnTo>
                  <a:pt x="53338" y="0"/>
                </a:lnTo>
                <a:close/>
              </a:path>
              <a:path w="60325" h="95250">
                <a:moveTo>
                  <a:pt x="26403" y="31523"/>
                </a:moveTo>
                <a:lnTo>
                  <a:pt x="24607" y="31523"/>
                </a:lnTo>
                <a:lnTo>
                  <a:pt x="22745" y="31656"/>
                </a:lnTo>
                <a:lnTo>
                  <a:pt x="20949" y="31988"/>
                </a:lnTo>
                <a:lnTo>
                  <a:pt x="19087" y="32254"/>
                </a:lnTo>
                <a:lnTo>
                  <a:pt x="17291" y="32720"/>
                </a:lnTo>
                <a:lnTo>
                  <a:pt x="15496" y="33385"/>
                </a:lnTo>
                <a:lnTo>
                  <a:pt x="39234" y="33385"/>
                </a:lnTo>
                <a:lnTo>
                  <a:pt x="33784" y="32058"/>
                </a:lnTo>
                <a:lnTo>
                  <a:pt x="26403" y="31523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5" name="object 105"/>
          <p:cNvSpPr/>
          <p:nvPr/>
        </p:nvSpPr>
        <p:spPr>
          <a:xfrm>
            <a:off x="5731067" y="4035940"/>
            <a:ext cx="852890" cy="444579"/>
          </a:xfrm>
          <a:prstGeom prst="rect">
            <a:avLst/>
          </a:prstGeom>
          <a:blipFill>
            <a:blip r:embed="rId2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6" name="object 106"/>
          <p:cNvSpPr/>
          <p:nvPr/>
        </p:nvSpPr>
        <p:spPr>
          <a:xfrm>
            <a:off x="5777090" y="4631598"/>
            <a:ext cx="291368" cy="151525"/>
          </a:xfrm>
          <a:prstGeom prst="rect">
            <a:avLst/>
          </a:prstGeom>
          <a:blipFill>
            <a:blip r:embed="rId2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7" name="object 107"/>
          <p:cNvSpPr/>
          <p:nvPr/>
        </p:nvSpPr>
        <p:spPr>
          <a:xfrm>
            <a:off x="6179660" y="4557638"/>
            <a:ext cx="336859" cy="245543"/>
          </a:xfrm>
          <a:prstGeom prst="rect">
            <a:avLst/>
          </a:prstGeom>
          <a:blipFill>
            <a:blip r:embed="rId2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8" name="object 108"/>
          <p:cNvSpPr/>
          <p:nvPr/>
        </p:nvSpPr>
        <p:spPr>
          <a:xfrm>
            <a:off x="5717895" y="4022413"/>
            <a:ext cx="0" cy="794385"/>
          </a:xfrm>
          <a:custGeom>
            <a:avLst/>
            <a:gdLst/>
            <a:ahLst/>
            <a:cxnLst/>
            <a:rect l="l" t="t" r="r" b="b"/>
            <a:pathLst>
              <a:path h="794385">
                <a:moveTo>
                  <a:pt x="0" y="0"/>
                </a:moveTo>
                <a:lnTo>
                  <a:pt x="0" y="794335"/>
                </a:lnTo>
              </a:path>
            </a:pathLst>
          </a:custGeom>
          <a:ln w="850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9" name="object 109"/>
          <p:cNvSpPr/>
          <p:nvPr/>
        </p:nvSpPr>
        <p:spPr>
          <a:xfrm>
            <a:off x="6597122" y="4022413"/>
            <a:ext cx="0" cy="794385"/>
          </a:xfrm>
          <a:custGeom>
            <a:avLst/>
            <a:gdLst/>
            <a:ahLst/>
            <a:cxnLst/>
            <a:rect l="l" t="t" r="r" b="b"/>
            <a:pathLst>
              <a:path h="794385">
                <a:moveTo>
                  <a:pt x="0" y="0"/>
                </a:moveTo>
                <a:lnTo>
                  <a:pt x="0" y="794335"/>
                </a:lnTo>
              </a:path>
            </a:pathLst>
          </a:custGeom>
          <a:ln w="850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0" name="object 110"/>
          <p:cNvSpPr/>
          <p:nvPr/>
        </p:nvSpPr>
        <p:spPr>
          <a:xfrm>
            <a:off x="5713642" y="4812495"/>
            <a:ext cx="888365" cy="0"/>
          </a:xfrm>
          <a:custGeom>
            <a:avLst/>
            <a:gdLst/>
            <a:ahLst/>
            <a:cxnLst/>
            <a:rect l="l" t="t" r="r" b="b"/>
            <a:pathLst>
              <a:path w="888365">
                <a:moveTo>
                  <a:pt x="0" y="0"/>
                </a:moveTo>
                <a:lnTo>
                  <a:pt x="887740" y="0"/>
                </a:lnTo>
              </a:path>
            </a:pathLst>
          </a:custGeom>
          <a:ln w="850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1" name="object 111"/>
          <p:cNvSpPr/>
          <p:nvPr/>
        </p:nvSpPr>
        <p:spPr>
          <a:xfrm>
            <a:off x="5713642" y="4026633"/>
            <a:ext cx="888365" cy="0"/>
          </a:xfrm>
          <a:custGeom>
            <a:avLst/>
            <a:gdLst/>
            <a:ahLst/>
            <a:cxnLst/>
            <a:rect l="l" t="t" r="r" b="b"/>
            <a:pathLst>
              <a:path w="888365">
                <a:moveTo>
                  <a:pt x="0" y="0"/>
                </a:moveTo>
                <a:lnTo>
                  <a:pt x="887740" y="0"/>
                </a:lnTo>
              </a:path>
            </a:pathLst>
          </a:custGeom>
          <a:ln w="850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2" name="object 112"/>
          <p:cNvSpPr/>
          <p:nvPr/>
        </p:nvSpPr>
        <p:spPr>
          <a:xfrm>
            <a:off x="6125624" y="3867150"/>
            <a:ext cx="64210" cy="96498"/>
          </a:xfrm>
          <a:prstGeom prst="rect">
            <a:avLst/>
          </a:prstGeom>
          <a:blipFill>
            <a:blip r:embed="rId2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3" name="object 113"/>
          <p:cNvSpPr/>
          <p:nvPr/>
        </p:nvSpPr>
        <p:spPr>
          <a:xfrm>
            <a:off x="6690237" y="4035940"/>
            <a:ext cx="853090" cy="444579"/>
          </a:xfrm>
          <a:prstGeom prst="rect">
            <a:avLst/>
          </a:prstGeom>
          <a:blipFill>
            <a:blip r:embed="rId2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4" name="object 114"/>
          <p:cNvSpPr/>
          <p:nvPr/>
        </p:nvSpPr>
        <p:spPr>
          <a:xfrm>
            <a:off x="6736260" y="4631598"/>
            <a:ext cx="291368" cy="151525"/>
          </a:xfrm>
          <a:prstGeom prst="rect">
            <a:avLst/>
          </a:prstGeom>
          <a:blipFill>
            <a:blip r:embed="rId2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5" name="object 115"/>
          <p:cNvSpPr/>
          <p:nvPr/>
        </p:nvSpPr>
        <p:spPr>
          <a:xfrm>
            <a:off x="7138830" y="4557638"/>
            <a:ext cx="336660" cy="245543"/>
          </a:xfrm>
          <a:prstGeom prst="rect">
            <a:avLst/>
          </a:prstGeom>
          <a:blipFill>
            <a:blip r:embed="rId2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6" name="object 116"/>
          <p:cNvSpPr/>
          <p:nvPr/>
        </p:nvSpPr>
        <p:spPr>
          <a:xfrm>
            <a:off x="6677064" y="4022413"/>
            <a:ext cx="0" cy="794385"/>
          </a:xfrm>
          <a:custGeom>
            <a:avLst/>
            <a:gdLst/>
            <a:ahLst/>
            <a:cxnLst/>
            <a:rect l="l" t="t" r="r" b="b"/>
            <a:pathLst>
              <a:path h="794385">
                <a:moveTo>
                  <a:pt x="0" y="0"/>
                </a:moveTo>
                <a:lnTo>
                  <a:pt x="0" y="794335"/>
                </a:lnTo>
              </a:path>
            </a:pathLst>
          </a:custGeom>
          <a:ln w="850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7" name="object 117"/>
          <p:cNvSpPr/>
          <p:nvPr/>
        </p:nvSpPr>
        <p:spPr>
          <a:xfrm>
            <a:off x="7556226" y="4022413"/>
            <a:ext cx="0" cy="794385"/>
          </a:xfrm>
          <a:custGeom>
            <a:avLst/>
            <a:gdLst/>
            <a:ahLst/>
            <a:cxnLst/>
            <a:rect l="l" t="t" r="r" b="b"/>
            <a:pathLst>
              <a:path h="794385">
                <a:moveTo>
                  <a:pt x="0" y="0"/>
                </a:moveTo>
                <a:lnTo>
                  <a:pt x="0" y="794335"/>
                </a:lnTo>
              </a:path>
            </a:pathLst>
          </a:custGeom>
          <a:ln w="850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8" name="object 118"/>
          <p:cNvSpPr/>
          <p:nvPr/>
        </p:nvSpPr>
        <p:spPr>
          <a:xfrm>
            <a:off x="6672812" y="4812495"/>
            <a:ext cx="888365" cy="0"/>
          </a:xfrm>
          <a:custGeom>
            <a:avLst/>
            <a:gdLst/>
            <a:ahLst/>
            <a:cxnLst/>
            <a:rect l="l" t="t" r="r" b="b"/>
            <a:pathLst>
              <a:path w="888365">
                <a:moveTo>
                  <a:pt x="0" y="0"/>
                </a:moveTo>
                <a:lnTo>
                  <a:pt x="887740" y="0"/>
                </a:lnTo>
              </a:path>
            </a:pathLst>
          </a:custGeom>
          <a:ln w="850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9" name="object 119"/>
          <p:cNvSpPr/>
          <p:nvPr/>
        </p:nvSpPr>
        <p:spPr>
          <a:xfrm>
            <a:off x="6672812" y="4026633"/>
            <a:ext cx="888365" cy="0"/>
          </a:xfrm>
          <a:custGeom>
            <a:avLst/>
            <a:gdLst/>
            <a:ahLst/>
            <a:cxnLst/>
            <a:rect l="l" t="t" r="r" b="b"/>
            <a:pathLst>
              <a:path w="888365">
                <a:moveTo>
                  <a:pt x="0" y="0"/>
                </a:moveTo>
                <a:lnTo>
                  <a:pt x="887740" y="0"/>
                </a:lnTo>
              </a:path>
            </a:pathLst>
          </a:custGeom>
          <a:ln w="850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0" name="object 120"/>
          <p:cNvSpPr/>
          <p:nvPr/>
        </p:nvSpPr>
        <p:spPr>
          <a:xfrm>
            <a:off x="7086355" y="3869744"/>
            <a:ext cx="60325" cy="93345"/>
          </a:xfrm>
          <a:custGeom>
            <a:avLst/>
            <a:gdLst/>
            <a:ahLst/>
            <a:cxnLst/>
            <a:rect l="l" t="t" r="r" b="b"/>
            <a:pathLst>
              <a:path w="60325" h="93345">
                <a:moveTo>
                  <a:pt x="59790" y="0"/>
                </a:moveTo>
                <a:lnTo>
                  <a:pt x="0" y="0"/>
                </a:lnTo>
                <a:lnTo>
                  <a:pt x="0" y="10574"/>
                </a:lnTo>
                <a:lnTo>
                  <a:pt x="44626" y="10574"/>
                </a:lnTo>
                <a:lnTo>
                  <a:pt x="12902" y="92973"/>
                </a:lnTo>
                <a:lnTo>
                  <a:pt x="26004" y="92973"/>
                </a:lnTo>
                <a:lnTo>
                  <a:pt x="59790" y="5320"/>
                </a:lnTo>
                <a:lnTo>
                  <a:pt x="5979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1" name="object 121"/>
          <p:cNvSpPr/>
          <p:nvPr/>
        </p:nvSpPr>
        <p:spPr>
          <a:xfrm>
            <a:off x="7649740" y="4035940"/>
            <a:ext cx="852624" cy="444579"/>
          </a:xfrm>
          <a:prstGeom prst="rect">
            <a:avLst/>
          </a:prstGeom>
          <a:blipFill>
            <a:blip r:embed="rId3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2" name="object 122"/>
          <p:cNvSpPr/>
          <p:nvPr/>
        </p:nvSpPr>
        <p:spPr>
          <a:xfrm>
            <a:off x="7695630" y="4631598"/>
            <a:ext cx="291302" cy="151525"/>
          </a:xfrm>
          <a:prstGeom prst="rect">
            <a:avLst/>
          </a:prstGeom>
          <a:blipFill>
            <a:blip r:embed="rId3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3" name="object 123"/>
          <p:cNvSpPr/>
          <p:nvPr/>
        </p:nvSpPr>
        <p:spPr>
          <a:xfrm>
            <a:off x="8097999" y="4557638"/>
            <a:ext cx="337192" cy="245543"/>
          </a:xfrm>
          <a:prstGeom prst="rect">
            <a:avLst/>
          </a:prstGeom>
          <a:blipFill>
            <a:blip r:embed="rId3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4" name="object 124"/>
          <p:cNvSpPr/>
          <p:nvPr/>
        </p:nvSpPr>
        <p:spPr>
          <a:xfrm>
            <a:off x="7636035" y="4022413"/>
            <a:ext cx="0" cy="794385"/>
          </a:xfrm>
          <a:custGeom>
            <a:avLst/>
            <a:gdLst/>
            <a:ahLst/>
            <a:cxnLst/>
            <a:rect l="l" t="t" r="r" b="b"/>
            <a:pathLst>
              <a:path h="794385">
                <a:moveTo>
                  <a:pt x="0" y="0"/>
                </a:moveTo>
                <a:lnTo>
                  <a:pt x="0" y="794335"/>
                </a:lnTo>
              </a:path>
            </a:pathLst>
          </a:custGeom>
          <a:ln w="850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5" name="object 125"/>
          <p:cNvSpPr/>
          <p:nvPr/>
        </p:nvSpPr>
        <p:spPr>
          <a:xfrm>
            <a:off x="8515263" y="4022413"/>
            <a:ext cx="0" cy="794385"/>
          </a:xfrm>
          <a:custGeom>
            <a:avLst/>
            <a:gdLst/>
            <a:ahLst/>
            <a:cxnLst/>
            <a:rect l="l" t="t" r="r" b="b"/>
            <a:pathLst>
              <a:path h="794385">
                <a:moveTo>
                  <a:pt x="0" y="0"/>
                </a:moveTo>
                <a:lnTo>
                  <a:pt x="0" y="794335"/>
                </a:lnTo>
              </a:path>
            </a:pathLst>
          </a:custGeom>
          <a:ln w="850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6" name="object 126"/>
          <p:cNvSpPr/>
          <p:nvPr/>
        </p:nvSpPr>
        <p:spPr>
          <a:xfrm>
            <a:off x="7631783" y="4812495"/>
            <a:ext cx="888365" cy="0"/>
          </a:xfrm>
          <a:custGeom>
            <a:avLst/>
            <a:gdLst/>
            <a:ahLst/>
            <a:cxnLst/>
            <a:rect l="l" t="t" r="r" b="b"/>
            <a:pathLst>
              <a:path w="888365">
                <a:moveTo>
                  <a:pt x="0" y="0"/>
                </a:moveTo>
                <a:lnTo>
                  <a:pt x="887740" y="0"/>
                </a:lnTo>
              </a:path>
            </a:pathLst>
          </a:custGeom>
          <a:ln w="850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7" name="object 127"/>
          <p:cNvSpPr/>
          <p:nvPr/>
        </p:nvSpPr>
        <p:spPr>
          <a:xfrm>
            <a:off x="7631782" y="4026633"/>
            <a:ext cx="888365" cy="0"/>
          </a:xfrm>
          <a:custGeom>
            <a:avLst/>
            <a:gdLst/>
            <a:ahLst/>
            <a:cxnLst/>
            <a:rect l="l" t="t" r="r" b="b"/>
            <a:pathLst>
              <a:path w="888365">
                <a:moveTo>
                  <a:pt x="0" y="0"/>
                </a:moveTo>
                <a:lnTo>
                  <a:pt x="887740" y="0"/>
                </a:lnTo>
              </a:path>
            </a:pathLst>
          </a:custGeom>
          <a:ln w="850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8" name="object 128"/>
          <p:cNvSpPr/>
          <p:nvPr/>
        </p:nvSpPr>
        <p:spPr>
          <a:xfrm>
            <a:off x="8043463" y="3867150"/>
            <a:ext cx="63847" cy="96498"/>
          </a:xfrm>
          <a:prstGeom prst="rect">
            <a:avLst/>
          </a:prstGeom>
          <a:blipFill>
            <a:blip r:embed="rId3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9" name="object 129"/>
          <p:cNvSpPr/>
          <p:nvPr/>
        </p:nvSpPr>
        <p:spPr>
          <a:xfrm>
            <a:off x="4106417" y="3374897"/>
            <a:ext cx="268605" cy="257810"/>
          </a:xfrm>
          <a:custGeom>
            <a:avLst/>
            <a:gdLst/>
            <a:ahLst/>
            <a:cxnLst/>
            <a:rect l="l" t="t" r="r" b="b"/>
            <a:pathLst>
              <a:path w="268604" h="257810">
                <a:moveTo>
                  <a:pt x="0" y="128777"/>
                </a:moveTo>
                <a:lnTo>
                  <a:pt x="10542" y="78652"/>
                </a:lnTo>
                <a:lnTo>
                  <a:pt x="39290" y="37718"/>
                </a:lnTo>
                <a:lnTo>
                  <a:pt x="81920" y="10120"/>
                </a:lnTo>
                <a:lnTo>
                  <a:pt x="134112" y="0"/>
                </a:lnTo>
                <a:lnTo>
                  <a:pt x="186303" y="10120"/>
                </a:lnTo>
                <a:lnTo>
                  <a:pt x="228933" y="37718"/>
                </a:lnTo>
                <a:lnTo>
                  <a:pt x="257681" y="78652"/>
                </a:lnTo>
                <a:lnTo>
                  <a:pt x="268224" y="128777"/>
                </a:lnTo>
                <a:lnTo>
                  <a:pt x="257681" y="178903"/>
                </a:lnTo>
                <a:lnTo>
                  <a:pt x="228933" y="219836"/>
                </a:lnTo>
                <a:lnTo>
                  <a:pt x="186303" y="247435"/>
                </a:lnTo>
                <a:lnTo>
                  <a:pt x="134112" y="257555"/>
                </a:lnTo>
                <a:lnTo>
                  <a:pt x="81920" y="247435"/>
                </a:lnTo>
                <a:lnTo>
                  <a:pt x="39290" y="219836"/>
                </a:lnTo>
                <a:lnTo>
                  <a:pt x="10542" y="178903"/>
                </a:lnTo>
                <a:lnTo>
                  <a:pt x="0" y="128777"/>
                </a:lnTo>
                <a:close/>
              </a:path>
            </a:pathLst>
          </a:custGeom>
          <a:ln w="25908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0" name="object 130"/>
          <p:cNvSpPr/>
          <p:nvPr/>
        </p:nvSpPr>
        <p:spPr>
          <a:xfrm>
            <a:off x="4526915" y="4826124"/>
            <a:ext cx="188975" cy="257556"/>
          </a:xfrm>
          <a:prstGeom prst="rect">
            <a:avLst/>
          </a:prstGeom>
          <a:blipFill>
            <a:blip r:embed="rId3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2" name="TextShape 1">
            <a:extLst>
              <a:ext uri="{FF2B5EF4-FFF2-40B4-BE49-F238E27FC236}">
                <a16:creationId xmlns:a16="http://schemas.microsoft.com/office/drawing/2014/main" id="{587FEB31-EF53-734E-83E2-6464BE413826}"/>
              </a:ext>
            </a:extLst>
          </p:cNvPr>
          <p:cNvSpPr txBox="1"/>
          <p:nvPr/>
        </p:nvSpPr>
        <p:spPr>
          <a:xfrm>
            <a:off x="152399" y="133350"/>
            <a:ext cx="8804275" cy="85875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2994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The Elbow Method</a:t>
            </a:r>
          </a:p>
        </p:txBody>
      </p:sp>
      <p:sp>
        <p:nvSpPr>
          <p:cNvPr id="133" name="TextShape 2">
            <a:extLst>
              <a:ext uri="{FF2B5EF4-FFF2-40B4-BE49-F238E27FC236}">
                <a16:creationId xmlns:a16="http://schemas.microsoft.com/office/drawing/2014/main" id="{EDDC4CA4-442F-C84A-BA83-A9DB2C7A8371}"/>
              </a:ext>
            </a:extLst>
          </p:cNvPr>
          <p:cNvSpPr txBox="1"/>
          <p:nvPr/>
        </p:nvSpPr>
        <p:spPr>
          <a:xfrm>
            <a:off x="263524" y="1047750"/>
            <a:ext cx="8582023" cy="6677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122450" indent="-342900">
              <a:spcAft>
                <a:spcPts val="10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905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Choose k such that adding another cluster will not explain the variance in data by much (i.e. does not give a much lower distortion value)</a:t>
            </a:r>
          </a:p>
          <a:p>
            <a:pPr marL="3240000" indent="-220450">
              <a:spcAft>
                <a:spcPts val="10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1905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240000" indent="-220450">
              <a:spcAft>
                <a:spcPts val="10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1905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240000" indent="-220450">
              <a:spcAft>
                <a:spcPts val="10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1905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6996419A-C431-6F43-9037-11A9FC2F5DCE}"/>
                  </a:ext>
                </a:extLst>
              </p:cNvPr>
              <p:cNvSpPr/>
              <p:nvPr/>
            </p:nvSpPr>
            <p:spPr>
              <a:xfrm rot="16200000">
                <a:off x="-424976" y="2485856"/>
                <a:ext cx="2133011" cy="69814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nary>
                            <m:naryPr>
                              <m:chr m:val="∑"/>
                              <m:ctrlP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sz="1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sSub>
                                    <m:sSubPr>
                                      <m:ctrlPr>
                                        <a:rPr lang="en-US" sz="14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𝑧</m:t>
                                      </m:r>
                                    </m:e>
                                    <m:sub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𝑖𝑘</m:t>
                                      </m:r>
                                    </m:sub>
                                  </m:sSub>
                                  <m:d>
                                    <m:dPr>
                                      <m:begChr m:val="‖"/>
                                      <m:endChr m:val="‖"/>
                                      <m:ctrlPr>
                                        <a:rPr lang="en-US" sz="14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140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400" i="1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1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14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sz="1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40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𝜇</m:t>
                                          </m:r>
                                        </m:e>
                                        <m:sub>
                                          <m:r>
                                            <a:rPr lang="en-US" sz="1400" i="1">
                                              <a:latin typeface="Cambria Math" panose="02040503050406030204" pitchFamily="18" charset="0"/>
                                            </a:rPr>
                                            <m:t>𝑘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  <m:sup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e>
                      </m:nary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6996419A-C431-6F43-9037-11A9FC2F5DC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-424976" y="2485856"/>
                <a:ext cx="2133011" cy="698140"/>
              </a:xfrm>
              <a:prstGeom prst="rect">
                <a:avLst/>
              </a:prstGeom>
              <a:blipFill>
                <a:blip r:embed="rId35"/>
                <a:stretch>
                  <a:fillRect l="-89286" r="-146429" b="-112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9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Shape 1">
            <a:extLst>
              <a:ext uri="{FF2B5EF4-FFF2-40B4-BE49-F238E27FC236}">
                <a16:creationId xmlns:a16="http://schemas.microsoft.com/office/drawing/2014/main" id="{75CABAB7-093A-D349-988B-1406B3B0F15B}"/>
              </a:ext>
            </a:extLst>
          </p:cNvPr>
          <p:cNvSpPr txBox="1"/>
          <p:nvPr/>
        </p:nvSpPr>
        <p:spPr>
          <a:xfrm>
            <a:off x="152399" y="133350"/>
            <a:ext cx="8804275" cy="85875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2994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The Silhouette Coefficient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2" name="TextShape 2">
                <a:extLst>
                  <a:ext uri="{FF2B5EF4-FFF2-40B4-BE49-F238E27FC236}">
                    <a16:creationId xmlns:a16="http://schemas.microsoft.com/office/drawing/2014/main" id="{2131A7FA-402B-BB49-9E5E-D78BD97FDDE2}"/>
                  </a:ext>
                </a:extLst>
              </p:cNvPr>
              <p:cNvSpPr txBox="1"/>
              <p:nvPr/>
            </p:nvSpPr>
            <p:spPr>
              <a:xfrm>
                <a:off x="263524" y="1200150"/>
                <a:ext cx="8582023" cy="358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0" tIns="0" rIns="0" bIns="0"/>
              <a:lstStyle/>
              <a:p>
                <a:pPr marL="122450" indent="-342900">
                  <a:spcAft>
                    <a:spcPts val="100"/>
                  </a:spcAft>
                  <a:buClr>
                    <a:srgbClr val="000000"/>
                  </a:buClr>
                  <a:buSzPct val="100000"/>
                  <a:buFont typeface="Arial" panose="020B0604020202020204" pitchFamily="34" charset="0"/>
                  <a:buChar char="•"/>
                </a:pPr>
                <a:r>
                  <a:rPr lang="en-US" sz="1905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Measures the tightness of clusters and separation between clusters:</a:t>
                </a:r>
              </a:p>
              <a:p>
                <a:pPr>
                  <a:spcAft>
                    <a:spcPts val="100"/>
                  </a:spcAft>
                  <a:buClr>
                    <a:srgbClr val="000000"/>
                  </a:buClr>
                  <a:buSzPct val="45000"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905" b="0" i="1" spc="-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</a:rPr>
                        <m:t>𝑆</m:t>
                      </m:r>
                      <m:r>
                        <a:rPr lang="en-US" sz="1905" b="0" i="1" spc="-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905" b="0" i="1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905" b="0" i="1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905" b="0" i="1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1905" b="0" i="1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905" b="0" i="1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1905" b="0" i="1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905" b="0" i="1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r>
                            <a:rPr lang="en-US" sz="1905" b="0" i="1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en-US" sz="1905" b="0" i="1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1905" b="0" i="1" spc="-1" smtClean="0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905" b="0" i="1" spc="-1" smtClean="0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905" b="0" i="1" spc="-1" smtClean="0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1905" b="0" i="1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sz="1905" b="0" i="1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Cambria Math" panose="02040503050406030204" pitchFamily="18" charset="0"/>
                </a:endParaRPr>
              </a:p>
              <a:p>
                <a:pPr>
                  <a:spcAft>
                    <a:spcPts val="100"/>
                  </a:spcAft>
                  <a:buClr>
                    <a:srgbClr val="000000"/>
                  </a:buClr>
                  <a:buSzPct val="45000"/>
                </a:pPr>
                <a:endParaRPr lang="en-US" sz="800" b="0" i="1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Cambria Math" panose="02040503050406030204" pitchFamily="18" charset="0"/>
                </a:endParaRPr>
              </a:p>
              <a:p>
                <a:pPr>
                  <a:spcAft>
                    <a:spcPts val="100"/>
                  </a:spcAft>
                  <a:buClr>
                    <a:srgbClr val="000000"/>
                  </a:buClr>
                  <a:buSzPct val="45000"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905" b="0" i="1" spc="-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</a:rPr>
                        <m:t>𝑠</m:t>
                      </m:r>
                      <m:d>
                        <m:dPr>
                          <m:ctrlPr>
                            <a:rPr lang="en-US" sz="1905" b="0" i="1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905" b="0" i="1" spc="-1" smtClean="0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905" b="0" i="1" spc="-1" smtClean="0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905" b="0" i="1" spc="-1" smtClean="0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1905" b="0" i="1" spc="-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905" b="0" i="1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905" b="0" i="1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  <m:t>𝑏</m:t>
                          </m:r>
                          <m:d>
                            <m:dPr>
                              <m:ctrlPr>
                                <a:rPr lang="en-US" sz="1905" b="0" i="1" spc="-1" smtClean="0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905" b="0" i="1" spc="-1" smtClean="0">
                                      <a:solidFill>
                                        <a:srgbClr val="000000"/>
                                      </a:solidFill>
                                      <a:uFill>
                                        <a:solidFill>
                                          <a:srgbClr val="FFFFFF"/>
                                        </a:solidFill>
                                      </a:u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905" b="0" i="1" spc="-1" smtClean="0">
                                      <a:solidFill>
                                        <a:srgbClr val="000000"/>
                                      </a:solidFill>
                                      <a:uFill>
                                        <a:solidFill>
                                          <a:srgbClr val="FFFFFF"/>
                                        </a:solidFill>
                                      </a:u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1905" b="0" i="1" spc="-1" smtClean="0">
                                      <a:solidFill>
                                        <a:srgbClr val="000000"/>
                                      </a:solidFill>
                                      <a:uFill>
                                        <a:solidFill>
                                          <a:srgbClr val="FFFFFF"/>
                                        </a:solidFill>
                                      </a:u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1905" b="0" i="1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1905" b="0" i="1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  <m:t>𝑎</m:t>
                          </m:r>
                          <m:r>
                            <a:rPr lang="en-US" sz="1905" b="0" i="1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1905" b="0" i="1" spc="-1" smtClean="0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905" b="0" i="1" spc="-1" smtClean="0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905" b="0" i="1" spc="-1" smtClean="0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1905" b="0" i="1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func>
                            <m:funcPr>
                              <m:ctrlPr>
                                <a:rPr lang="en-US" sz="1905" b="0" i="1" spc="-1" smtClean="0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1905" b="0" i="0" spc="-1" smtClean="0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  <m:t>max</m:t>
                              </m:r>
                            </m:fName>
                            <m:e>
                              <m:r>
                                <a:rPr lang="en-US" sz="1905" b="0" i="1" spc="-1" smtClean="0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  <m:t>{</m:t>
                              </m:r>
                              <m:r>
                                <a:rPr lang="en-US" sz="1905" b="0" i="1" spc="-1" smtClean="0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  <m:d>
                                <m:dPr>
                                  <m:ctrlPr>
                                    <a:rPr lang="en-US" sz="1905" b="0" i="1" spc="-1" smtClean="0">
                                      <a:solidFill>
                                        <a:srgbClr val="000000"/>
                                      </a:solidFill>
                                      <a:uFill>
                                        <a:solidFill>
                                          <a:srgbClr val="FFFFFF"/>
                                        </a:solidFill>
                                      </a:u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1905" b="0" i="1" spc="-1" smtClean="0">
                                          <a:solidFill>
                                            <a:srgbClr val="000000"/>
                                          </a:solidFill>
                                          <a:uFill>
                                            <a:solidFill>
                                              <a:srgbClr val="FFFFFF"/>
                                            </a:solidFill>
                                          </a:u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905" b="0" i="1" spc="-1" smtClean="0">
                                          <a:solidFill>
                                            <a:srgbClr val="000000"/>
                                          </a:solidFill>
                                          <a:uFill>
                                            <a:solidFill>
                                              <a:srgbClr val="FFFFFF"/>
                                            </a:solidFill>
                                          </a:u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1905" b="0" i="1" spc="-1" smtClean="0">
                                          <a:solidFill>
                                            <a:srgbClr val="000000"/>
                                          </a:solidFill>
                                          <a:uFill>
                                            <a:solidFill>
                                              <a:srgbClr val="FFFFFF"/>
                                            </a:solidFill>
                                          </a:u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sz="1905" b="0" i="1" spc="-1" smtClean="0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1905" b="0" i="1" spc="-1" smtClean="0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  <m:r>
                                <a:rPr lang="en-US" sz="1905" b="0" i="1" spc="-1" smtClean="0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1905" b="0" i="1" spc="-1" smtClean="0">
                                      <a:solidFill>
                                        <a:srgbClr val="000000"/>
                                      </a:solidFill>
                                      <a:uFill>
                                        <a:solidFill>
                                          <a:srgbClr val="FFFFFF"/>
                                        </a:solidFill>
                                      </a:u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905" b="0" i="1" spc="-1" smtClean="0">
                                      <a:solidFill>
                                        <a:srgbClr val="000000"/>
                                      </a:solidFill>
                                      <a:uFill>
                                        <a:solidFill>
                                          <a:srgbClr val="FFFFFF"/>
                                        </a:solidFill>
                                      </a:u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1905" b="0" i="1" spc="-1" smtClean="0">
                                      <a:solidFill>
                                        <a:srgbClr val="000000"/>
                                      </a:solidFill>
                                      <a:uFill>
                                        <a:solidFill>
                                          <a:srgbClr val="FFFFFF"/>
                                        </a:solidFill>
                                      </a:u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1905" b="0" i="1" spc="-1" smtClean="0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  <m:t>)}</m:t>
                              </m:r>
                            </m:e>
                          </m:func>
                        </m:den>
                      </m:f>
                    </m:oMath>
                  </m:oMathPara>
                </a14:m>
                <a:endParaRPr lang="en-US" sz="1905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endParaRPr>
              </a:p>
              <a:p>
                <a:pPr>
                  <a:spcAft>
                    <a:spcPts val="100"/>
                  </a:spcAft>
                  <a:buClr>
                    <a:srgbClr val="000000"/>
                  </a:buClr>
                  <a:buSzPct val="45000"/>
                </a:pPr>
                <a:r>
                  <a:rPr lang="en-US" sz="1905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where:</a:t>
                </a:r>
              </a:p>
              <a:p>
                <a:pPr marL="342900" indent="-342900">
                  <a:spcAft>
                    <a:spcPts val="100"/>
                  </a:spcAft>
                  <a:buClr>
                    <a:srgbClr val="000000"/>
                  </a:buClr>
                  <a:buSzPct val="80000"/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905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5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US" sz="1905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1905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905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1905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1905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 is the average distance between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905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5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905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905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 and all other points in the same cluster</a:t>
                </a:r>
              </a:p>
              <a:p>
                <a:pPr marL="342900" indent="-342900">
                  <a:spcAft>
                    <a:spcPts val="100"/>
                  </a:spcAft>
                  <a:buClr>
                    <a:srgbClr val="000000"/>
                  </a:buClr>
                  <a:buSzPct val="80000"/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905" b="0" i="0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b</m:t>
                    </m:r>
                    <m:r>
                      <a:rPr lang="en-US" sz="1905" b="0" i="0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1905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5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905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1905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1905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 is the lowest distance to all points in a different cluster </a:t>
                </a:r>
              </a:p>
              <a:p>
                <a:pPr>
                  <a:spcAft>
                    <a:spcPts val="100"/>
                  </a:spcAft>
                  <a:buClr>
                    <a:srgbClr val="000000"/>
                  </a:buClr>
                  <a:buSzPct val="80000"/>
                </a:pPr>
                <a:r>
                  <a:rPr lang="en-US" sz="1905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(i.e., the average distance to the nearest neighboring cluster)</a:t>
                </a:r>
              </a:p>
            </p:txBody>
          </p:sp>
        </mc:Choice>
        <mc:Fallback xmlns="">
          <p:sp>
            <p:nvSpPr>
              <p:cNvPr id="42" name="TextShape 2">
                <a:extLst>
                  <a:ext uri="{FF2B5EF4-FFF2-40B4-BE49-F238E27FC236}">
                    <a16:creationId xmlns:a16="http://schemas.microsoft.com/office/drawing/2014/main" id="{2131A7FA-402B-BB49-9E5E-D78BD97FDDE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3524" y="1200150"/>
                <a:ext cx="8582023" cy="3581400"/>
              </a:xfrm>
              <a:prstGeom prst="rect">
                <a:avLst/>
              </a:prstGeom>
              <a:blipFill>
                <a:blip r:embed="rId2"/>
                <a:stretch>
                  <a:fillRect l="-1627" t="-18375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7"/>
          <p:cNvSpPr/>
          <p:nvPr/>
        </p:nvSpPr>
        <p:spPr>
          <a:xfrm>
            <a:off x="1478883" y="1815553"/>
            <a:ext cx="0" cy="1870075"/>
          </a:xfrm>
          <a:custGeom>
            <a:avLst/>
            <a:gdLst/>
            <a:ahLst/>
            <a:cxnLst/>
            <a:rect l="l" t="t" r="r" b="b"/>
            <a:pathLst>
              <a:path h="1870075">
                <a:moveTo>
                  <a:pt x="0" y="1869574"/>
                </a:moveTo>
                <a:lnTo>
                  <a:pt x="0" y="0"/>
                </a:lnTo>
              </a:path>
            </a:pathLst>
          </a:custGeom>
          <a:ln w="9630">
            <a:solidFill>
              <a:srgbClr val="AFAFA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523203" y="1815553"/>
            <a:ext cx="0" cy="1870075"/>
          </a:xfrm>
          <a:custGeom>
            <a:avLst/>
            <a:gdLst/>
            <a:ahLst/>
            <a:cxnLst/>
            <a:rect l="l" t="t" r="r" b="b"/>
            <a:pathLst>
              <a:path h="1870075">
                <a:moveTo>
                  <a:pt x="0" y="1869574"/>
                </a:moveTo>
                <a:lnTo>
                  <a:pt x="0" y="0"/>
                </a:lnTo>
              </a:path>
            </a:pathLst>
          </a:custGeom>
          <a:ln w="9630">
            <a:solidFill>
              <a:srgbClr val="AFAFA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2523203" y="3685128"/>
            <a:ext cx="0" cy="38735"/>
          </a:xfrm>
          <a:custGeom>
            <a:avLst/>
            <a:gdLst/>
            <a:ahLst/>
            <a:cxnLst/>
            <a:rect l="l" t="t" r="r" b="b"/>
            <a:pathLst>
              <a:path h="38735">
                <a:moveTo>
                  <a:pt x="0" y="0"/>
                </a:moveTo>
                <a:lnTo>
                  <a:pt x="0" y="38523"/>
                </a:lnTo>
              </a:path>
            </a:pathLst>
          </a:custGeom>
          <a:ln w="963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3567454" y="1815553"/>
            <a:ext cx="0" cy="1870075"/>
          </a:xfrm>
          <a:custGeom>
            <a:avLst/>
            <a:gdLst/>
            <a:ahLst/>
            <a:cxnLst/>
            <a:rect l="l" t="t" r="r" b="b"/>
            <a:pathLst>
              <a:path h="1870075">
                <a:moveTo>
                  <a:pt x="0" y="1869574"/>
                </a:moveTo>
                <a:lnTo>
                  <a:pt x="0" y="0"/>
                </a:lnTo>
              </a:path>
            </a:pathLst>
          </a:custGeom>
          <a:ln w="9630">
            <a:solidFill>
              <a:srgbClr val="AFAFA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3567454" y="3685128"/>
            <a:ext cx="0" cy="38735"/>
          </a:xfrm>
          <a:custGeom>
            <a:avLst/>
            <a:gdLst/>
            <a:ahLst/>
            <a:cxnLst/>
            <a:rect l="l" t="t" r="r" b="b"/>
            <a:pathLst>
              <a:path h="38735">
                <a:moveTo>
                  <a:pt x="0" y="0"/>
                </a:moveTo>
                <a:lnTo>
                  <a:pt x="0" y="38523"/>
                </a:lnTo>
              </a:path>
            </a:pathLst>
          </a:custGeom>
          <a:ln w="963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4611774" y="1815553"/>
            <a:ext cx="0" cy="1870075"/>
          </a:xfrm>
          <a:custGeom>
            <a:avLst/>
            <a:gdLst/>
            <a:ahLst/>
            <a:cxnLst/>
            <a:rect l="l" t="t" r="r" b="b"/>
            <a:pathLst>
              <a:path h="1870075">
                <a:moveTo>
                  <a:pt x="0" y="1869574"/>
                </a:moveTo>
                <a:lnTo>
                  <a:pt x="0" y="0"/>
                </a:lnTo>
              </a:path>
            </a:pathLst>
          </a:custGeom>
          <a:ln w="9630">
            <a:solidFill>
              <a:srgbClr val="AFAFA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4611774" y="3685128"/>
            <a:ext cx="0" cy="38735"/>
          </a:xfrm>
          <a:custGeom>
            <a:avLst/>
            <a:gdLst/>
            <a:ahLst/>
            <a:cxnLst/>
            <a:rect l="l" t="t" r="r" b="b"/>
            <a:pathLst>
              <a:path h="38735">
                <a:moveTo>
                  <a:pt x="0" y="0"/>
                </a:moveTo>
                <a:lnTo>
                  <a:pt x="0" y="38523"/>
                </a:lnTo>
              </a:path>
            </a:pathLst>
          </a:custGeom>
          <a:ln w="963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5656025" y="1815553"/>
            <a:ext cx="0" cy="1870075"/>
          </a:xfrm>
          <a:custGeom>
            <a:avLst/>
            <a:gdLst/>
            <a:ahLst/>
            <a:cxnLst/>
            <a:rect l="l" t="t" r="r" b="b"/>
            <a:pathLst>
              <a:path h="1870075">
                <a:moveTo>
                  <a:pt x="0" y="1869574"/>
                </a:moveTo>
                <a:lnTo>
                  <a:pt x="0" y="0"/>
                </a:lnTo>
              </a:path>
            </a:pathLst>
          </a:custGeom>
          <a:ln w="9630">
            <a:solidFill>
              <a:srgbClr val="AFAFA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5656025" y="3685128"/>
            <a:ext cx="0" cy="38735"/>
          </a:xfrm>
          <a:custGeom>
            <a:avLst/>
            <a:gdLst/>
            <a:ahLst/>
            <a:cxnLst/>
            <a:rect l="l" t="t" r="r" b="b"/>
            <a:pathLst>
              <a:path h="38735">
                <a:moveTo>
                  <a:pt x="0" y="0"/>
                </a:moveTo>
                <a:lnTo>
                  <a:pt x="0" y="38523"/>
                </a:lnTo>
              </a:path>
            </a:pathLst>
          </a:custGeom>
          <a:ln w="963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6700345" y="1815553"/>
            <a:ext cx="0" cy="1870075"/>
          </a:xfrm>
          <a:custGeom>
            <a:avLst/>
            <a:gdLst/>
            <a:ahLst/>
            <a:cxnLst/>
            <a:rect l="l" t="t" r="r" b="b"/>
            <a:pathLst>
              <a:path h="1870075">
                <a:moveTo>
                  <a:pt x="0" y="1869574"/>
                </a:moveTo>
                <a:lnTo>
                  <a:pt x="0" y="0"/>
                </a:lnTo>
              </a:path>
            </a:pathLst>
          </a:custGeom>
          <a:ln w="9630">
            <a:solidFill>
              <a:srgbClr val="AFAFA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6700345" y="3685128"/>
            <a:ext cx="0" cy="38735"/>
          </a:xfrm>
          <a:custGeom>
            <a:avLst/>
            <a:gdLst/>
            <a:ahLst/>
            <a:cxnLst/>
            <a:rect l="l" t="t" r="r" b="b"/>
            <a:pathLst>
              <a:path h="38735">
                <a:moveTo>
                  <a:pt x="0" y="0"/>
                </a:moveTo>
                <a:lnTo>
                  <a:pt x="0" y="38523"/>
                </a:lnTo>
              </a:path>
            </a:pathLst>
          </a:custGeom>
          <a:ln w="963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7744596" y="1815553"/>
            <a:ext cx="0" cy="1870075"/>
          </a:xfrm>
          <a:custGeom>
            <a:avLst/>
            <a:gdLst/>
            <a:ahLst/>
            <a:cxnLst/>
            <a:rect l="l" t="t" r="r" b="b"/>
            <a:pathLst>
              <a:path h="1870075">
                <a:moveTo>
                  <a:pt x="0" y="1869574"/>
                </a:moveTo>
                <a:lnTo>
                  <a:pt x="0" y="0"/>
                </a:lnTo>
              </a:path>
            </a:pathLst>
          </a:custGeom>
          <a:ln w="9630">
            <a:solidFill>
              <a:srgbClr val="AFAFA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478883" y="3438919"/>
            <a:ext cx="6266180" cy="0"/>
          </a:xfrm>
          <a:custGeom>
            <a:avLst/>
            <a:gdLst/>
            <a:ahLst/>
            <a:cxnLst/>
            <a:rect l="l" t="t" r="r" b="b"/>
            <a:pathLst>
              <a:path w="6266180">
                <a:moveTo>
                  <a:pt x="0" y="0"/>
                </a:moveTo>
                <a:lnTo>
                  <a:pt x="6265712" y="0"/>
                </a:lnTo>
              </a:path>
            </a:pathLst>
          </a:custGeom>
          <a:ln w="9630">
            <a:solidFill>
              <a:srgbClr val="AFAFA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440429" y="3438919"/>
            <a:ext cx="38735" cy="0"/>
          </a:xfrm>
          <a:custGeom>
            <a:avLst/>
            <a:gdLst/>
            <a:ahLst/>
            <a:cxnLst/>
            <a:rect l="l" t="t" r="r" b="b"/>
            <a:pathLst>
              <a:path w="38734">
                <a:moveTo>
                  <a:pt x="38454" y="0"/>
                </a:moveTo>
                <a:lnTo>
                  <a:pt x="0" y="0"/>
                </a:lnTo>
              </a:path>
            </a:pathLst>
          </a:custGeom>
          <a:ln w="963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164322" y="3399089"/>
            <a:ext cx="55880" cy="83820"/>
          </a:xfrm>
          <a:custGeom>
            <a:avLst/>
            <a:gdLst/>
            <a:ahLst/>
            <a:cxnLst/>
            <a:rect l="l" t="t" r="r" b="b"/>
            <a:pathLst>
              <a:path w="55880" h="83820">
                <a:moveTo>
                  <a:pt x="36693" y="0"/>
                </a:moveTo>
                <a:lnTo>
                  <a:pt x="18718" y="0"/>
                </a:lnTo>
                <a:lnTo>
                  <a:pt x="11859" y="3577"/>
                </a:lnTo>
                <a:lnTo>
                  <a:pt x="0" y="41619"/>
                </a:lnTo>
                <a:lnTo>
                  <a:pt x="444" y="51167"/>
                </a:lnTo>
                <a:lnTo>
                  <a:pt x="18718" y="83238"/>
                </a:lnTo>
                <a:lnTo>
                  <a:pt x="36693" y="83238"/>
                </a:lnTo>
                <a:lnTo>
                  <a:pt x="43558" y="79661"/>
                </a:lnTo>
                <a:lnTo>
                  <a:pt x="46917" y="74639"/>
                </a:lnTo>
                <a:lnTo>
                  <a:pt x="22123" y="74639"/>
                </a:lnTo>
                <a:lnTo>
                  <a:pt x="17920" y="71888"/>
                </a:lnTo>
                <a:lnTo>
                  <a:pt x="12299" y="60881"/>
                </a:lnTo>
                <a:lnTo>
                  <a:pt x="10896" y="52626"/>
                </a:lnTo>
                <a:lnTo>
                  <a:pt x="10896" y="30612"/>
                </a:lnTo>
                <a:lnTo>
                  <a:pt x="12299" y="22357"/>
                </a:lnTo>
                <a:lnTo>
                  <a:pt x="17920" y="11350"/>
                </a:lnTo>
                <a:lnTo>
                  <a:pt x="22123" y="8599"/>
                </a:lnTo>
                <a:lnTo>
                  <a:pt x="46885" y="8599"/>
                </a:lnTo>
                <a:lnTo>
                  <a:pt x="43558" y="3577"/>
                </a:lnTo>
                <a:lnTo>
                  <a:pt x="36693" y="0"/>
                </a:lnTo>
                <a:close/>
              </a:path>
              <a:path w="55880" h="83820">
                <a:moveTo>
                  <a:pt x="46885" y="8599"/>
                </a:moveTo>
                <a:lnTo>
                  <a:pt x="33322" y="8599"/>
                </a:lnTo>
                <a:lnTo>
                  <a:pt x="37539" y="11350"/>
                </a:lnTo>
                <a:lnTo>
                  <a:pt x="43166" y="22357"/>
                </a:lnTo>
                <a:lnTo>
                  <a:pt x="44569" y="30612"/>
                </a:lnTo>
                <a:lnTo>
                  <a:pt x="44569" y="52626"/>
                </a:lnTo>
                <a:lnTo>
                  <a:pt x="43166" y="60881"/>
                </a:lnTo>
                <a:lnTo>
                  <a:pt x="37539" y="71888"/>
                </a:lnTo>
                <a:lnTo>
                  <a:pt x="33322" y="74639"/>
                </a:lnTo>
                <a:lnTo>
                  <a:pt x="46917" y="74639"/>
                </a:lnTo>
                <a:lnTo>
                  <a:pt x="55411" y="41619"/>
                </a:lnTo>
                <a:lnTo>
                  <a:pt x="54967" y="32101"/>
                </a:lnTo>
                <a:lnTo>
                  <a:pt x="53634" y="23776"/>
                </a:lnTo>
                <a:lnTo>
                  <a:pt x="51412" y="16651"/>
                </a:lnTo>
                <a:lnTo>
                  <a:pt x="48298" y="10731"/>
                </a:lnTo>
                <a:lnTo>
                  <a:pt x="46885" y="85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238788" y="3467102"/>
            <a:ext cx="11430" cy="13970"/>
          </a:xfrm>
          <a:custGeom>
            <a:avLst/>
            <a:gdLst/>
            <a:ahLst/>
            <a:cxnLst/>
            <a:rect l="l" t="t" r="r" b="b"/>
            <a:pathLst>
              <a:path w="11430" h="13970">
                <a:moveTo>
                  <a:pt x="0" y="13642"/>
                </a:moveTo>
                <a:lnTo>
                  <a:pt x="11340" y="13642"/>
                </a:lnTo>
                <a:lnTo>
                  <a:pt x="11340" y="0"/>
                </a:lnTo>
                <a:lnTo>
                  <a:pt x="0" y="0"/>
                </a:lnTo>
                <a:lnTo>
                  <a:pt x="0" y="13642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270480" y="3399089"/>
            <a:ext cx="124140" cy="8323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1478883" y="3100185"/>
            <a:ext cx="6266180" cy="0"/>
          </a:xfrm>
          <a:custGeom>
            <a:avLst/>
            <a:gdLst/>
            <a:ahLst/>
            <a:cxnLst/>
            <a:rect l="l" t="t" r="r" b="b"/>
            <a:pathLst>
              <a:path w="6266180">
                <a:moveTo>
                  <a:pt x="0" y="0"/>
                </a:moveTo>
                <a:lnTo>
                  <a:pt x="6265712" y="0"/>
                </a:lnTo>
              </a:path>
            </a:pathLst>
          </a:custGeom>
          <a:ln w="9630">
            <a:solidFill>
              <a:srgbClr val="AFAFA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440429" y="3100185"/>
            <a:ext cx="38735" cy="0"/>
          </a:xfrm>
          <a:custGeom>
            <a:avLst/>
            <a:gdLst/>
            <a:ahLst/>
            <a:cxnLst/>
            <a:rect l="l" t="t" r="r" b="b"/>
            <a:pathLst>
              <a:path w="38734">
                <a:moveTo>
                  <a:pt x="38454" y="0"/>
                </a:moveTo>
                <a:lnTo>
                  <a:pt x="0" y="0"/>
                </a:lnTo>
              </a:path>
            </a:pathLst>
          </a:custGeom>
          <a:ln w="963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1164322" y="3060354"/>
            <a:ext cx="55880" cy="83185"/>
          </a:xfrm>
          <a:custGeom>
            <a:avLst/>
            <a:gdLst/>
            <a:ahLst/>
            <a:cxnLst/>
            <a:rect l="l" t="t" r="r" b="b"/>
            <a:pathLst>
              <a:path w="55880" h="83185">
                <a:moveTo>
                  <a:pt x="36693" y="0"/>
                </a:moveTo>
                <a:lnTo>
                  <a:pt x="18718" y="0"/>
                </a:lnTo>
                <a:lnTo>
                  <a:pt x="11859" y="3508"/>
                </a:lnTo>
                <a:lnTo>
                  <a:pt x="0" y="41550"/>
                </a:lnTo>
                <a:lnTo>
                  <a:pt x="444" y="51098"/>
                </a:lnTo>
                <a:lnTo>
                  <a:pt x="18718" y="83170"/>
                </a:lnTo>
                <a:lnTo>
                  <a:pt x="36693" y="83170"/>
                </a:lnTo>
                <a:lnTo>
                  <a:pt x="43558" y="79592"/>
                </a:lnTo>
                <a:lnTo>
                  <a:pt x="46917" y="74571"/>
                </a:lnTo>
                <a:lnTo>
                  <a:pt x="22123" y="74571"/>
                </a:lnTo>
                <a:lnTo>
                  <a:pt x="17920" y="71819"/>
                </a:lnTo>
                <a:lnTo>
                  <a:pt x="12299" y="60812"/>
                </a:lnTo>
                <a:lnTo>
                  <a:pt x="10896" y="52557"/>
                </a:lnTo>
                <a:lnTo>
                  <a:pt x="10896" y="30543"/>
                </a:lnTo>
                <a:lnTo>
                  <a:pt x="12299" y="22288"/>
                </a:lnTo>
                <a:lnTo>
                  <a:pt x="17920" y="11281"/>
                </a:lnTo>
                <a:lnTo>
                  <a:pt x="22123" y="8530"/>
                </a:lnTo>
                <a:lnTo>
                  <a:pt x="46885" y="8530"/>
                </a:lnTo>
                <a:lnTo>
                  <a:pt x="43558" y="3508"/>
                </a:lnTo>
                <a:lnTo>
                  <a:pt x="36693" y="0"/>
                </a:lnTo>
                <a:close/>
              </a:path>
              <a:path w="55880" h="83185">
                <a:moveTo>
                  <a:pt x="46885" y="8530"/>
                </a:moveTo>
                <a:lnTo>
                  <a:pt x="33322" y="8530"/>
                </a:lnTo>
                <a:lnTo>
                  <a:pt x="37539" y="11281"/>
                </a:lnTo>
                <a:lnTo>
                  <a:pt x="43166" y="22288"/>
                </a:lnTo>
                <a:lnTo>
                  <a:pt x="44569" y="30543"/>
                </a:lnTo>
                <a:lnTo>
                  <a:pt x="44569" y="52557"/>
                </a:lnTo>
                <a:lnTo>
                  <a:pt x="43166" y="60812"/>
                </a:lnTo>
                <a:lnTo>
                  <a:pt x="37539" y="71819"/>
                </a:lnTo>
                <a:lnTo>
                  <a:pt x="33322" y="74571"/>
                </a:lnTo>
                <a:lnTo>
                  <a:pt x="46917" y="74571"/>
                </a:lnTo>
                <a:lnTo>
                  <a:pt x="55411" y="41550"/>
                </a:lnTo>
                <a:lnTo>
                  <a:pt x="54967" y="32032"/>
                </a:lnTo>
                <a:lnTo>
                  <a:pt x="53634" y="23707"/>
                </a:lnTo>
                <a:lnTo>
                  <a:pt x="51412" y="16582"/>
                </a:lnTo>
                <a:lnTo>
                  <a:pt x="48298" y="10662"/>
                </a:lnTo>
                <a:lnTo>
                  <a:pt x="46885" y="853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238788" y="3128299"/>
            <a:ext cx="11430" cy="13970"/>
          </a:xfrm>
          <a:custGeom>
            <a:avLst/>
            <a:gdLst/>
            <a:ahLst/>
            <a:cxnLst/>
            <a:rect l="l" t="t" r="r" b="b"/>
            <a:pathLst>
              <a:path w="11430" h="13969">
                <a:moveTo>
                  <a:pt x="0" y="13642"/>
                </a:moveTo>
                <a:lnTo>
                  <a:pt x="11340" y="13642"/>
                </a:lnTo>
                <a:lnTo>
                  <a:pt x="11340" y="0"/>
                </a:lnTo>
                <a:lnTo>
                  <a:pt x="0" y="0"/>
                </a:lnTo>
                <a:lnTo>
                  <a:pt x="0" y="13642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1270480" y="3061799"/>
            <a:ext cx="121836" cy="8172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1478883" y="2761382"/>
            <a:ext cx="6266180" cy="0"/>
          </a:xfrm>
          <a:custGeom>
            <a:avLst/>
            <a:gdLst/>
            <a:ahLst/>
            <a:cxnLst/>
            <a:rect l="l" t="t" r="r" b="b"/>
            <a:pathLst>
              <a:path w="6266180">
                <a:moveTo>
                  <a:pt x="0" y="0"/>
                </a:moveTo>
                <a:lnTo>
                  <a:pt x="6265712" y="0"/>
                </a:lnTo>
              </a:path>
            </a:pathLst>
          </a:custGeom>
          <a:ln w="9630">
            <a:solidFill>
              <a:srgbClr val="AFAFA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1440429" y="2761382"/>
            <a:ext cx="38735" cy="0"/>
          </a:xfrm>
          <a:custGeom>
            <a:avLst/>
            <a:gdLst/>
            <a:ahLst/>
            <a:cxnLst/>
            <a:rect l="l" t="t" r="r" b="b"/>
            <a:pathLst>
              <a:path w="38734">
                <a:moveTo>
                  <a:pt x="38454" y="0"/>
                </a:moveTo>
                <a:lnTo>
                  <a:pt x="0" y="0"/>
                </a:lnTo>
              </a:path>
            </a:pathLst>
          </a:custGeom>
          <a:ln w="963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1164322" y="2721551"/>
            <a:ext cx="55880" cy="83185"/>
          </a:xfrm>
          <a:custGeom>
            <a:avLst/>
            <a:gdLst/>
            <a:ahLst/>
            <a:cxnLst/>
            <a:rect l="l" t="t" r="r" b="b"/>
            <a:pathLst>
              <a:path w="55880" h="83185">
                <a:moveTo>
                  <a:pt x="36693" y="0"/>
                </a:moveTo>
                <a:lnTo>
                  <a:pt x="18718" y="0"/>
                </a:lnTo>
                <a:lnTo>
                  <a:pt x="11859" y="3508"/>
                </a:lnTo>
                <a:lnTo>
                  <a:pt x="0" y="41619"/>
                </a:lnTo>
                <a:lnTo>
                  <a:pt x="444" y="51137"/>
                </a:lnTo>
                <a:lnTo>
                  <a:pt x="18718" y="83170"/>
                </a:lnTo>
                <a:lnTo>
                  <a:pt x="36693" y="83170"/>
                </a:lnTo>
                <a:lnTo>
                  <a:pt x="43558" y="79592"/>
                </a:lnTo>
                <a:lnTo>
                  <a:pt x="46917" y="74571"/>
                </a:lnTo>
                <a:lnTo>
                  <a:pt x="22123" y="74571"/>
                </a:lnTo>
                <a:lnTo>
                  <a:pt x="17920" y="71819"/>
                </a:lnTo>
                <a:lnTo>
                  <a:pt x="12299" y="60812"/>
                </a:lnTo>
                <a:lnTo>
                  <a:pt x="10896" y="52557"/>
                </a:lnTo>
                <a:lnTo>
                  <a:pt x="10896" y="30543"/>
                </a:lnTo>
                <a:lnTo>
                  <a:pt x="12299" y="22288"/>
                </a:lnTo>
                <a:lnTo>
                  <a:pt x="17920" y="11350"/>
                </a:lnTo>
                <a:lnTo>
                  <a:pt x="22123" y="8599"/>
                </a:lnTo>
                <a:lnTo>
                  <a:pt x="46931" y="8599"/>
                </a:lnTo>
                <a:lnTo>
                  <a:pt x="43558" y="3508"/>
                </a:lnTo>
                <a:lnTo>
                  <a:pt x="36693" y="0"/>
                </a:lnTo>
                <a:close/>
              </a:path>
              <a:path w="55880" h="83185">
                <a:moveTo>
                  <a:pt x="46931" y="8599"/>
                </a:moveTo>
                <a:lnTo>
                  <a:pt x="33322" y="8599"/>
                </a:lnTo>
                <a:lnTo>
                  <a:pt x="37539" y="11350"/>
                </a:lnTo>
                <a:lnTo>
                  <a:pt x="40346" y="16854"/>
                </a:lnTo>
                <a:lnTo>
                  <a:pt x="43166" y="22288"/>
                </a:lnTo>
                <a:lnTo>
                  <a:pt x="44569" y="30543"/>
                </a:lnTo>
                <a:lnTo>
                  <a:pt x="44569" y="52557"/>
                </a:lnTo>
                <a:lnTo>
                  <a:pt x="43166" y="60812"/>
                </a:lnTo>
                <a:lnTo>
                  <a:pt x="37539" y="71819"/>
                </a:lnTo>
                <a:lnTo>
                  <a:pt x="33322" y="74571"/>
                </a:lnTo>
                <a:lnTo>
                  <a:pt x="46917" y="74571"/>
                </a:lnTo>
                <a:lnTo>
                  <a:pt x="55411" y="41619"/>
                </a:lnTo>
                <a:lnTo>
                  <a:pt x="54967" y="32061"/>
                </a:lnTo>
                <a:lnTo>
                  <a:pt x="53634" y="23716"/>
                </a:lnTo>
                <a:lnTo>
                  <a:pt x="51412" y="16583"/>
                </a:lnTo>
                <a:lnTo>
                  <a:pt x="48298" y="10662"/>
                </a:lnTo>
                <a:lnTo>
                  <a:pt x="46931" y="85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1238788" y="2789496"/>
            <a:ext cx="11430" cy="13970"/>
          </a:xfrm>
          <a:custGeom>
            <a:avLst/>
            <a:gdLst/>
            <a:ahLst/>
            <a:cxnLst/>
            <a:rect l="l" t="t" r="r" b="b"/>
            <a:pathLst>
              <a:path w="11430" h="13969">
                <a:moveTo>
                  <a:pt x="0" y="13642"/>
                </a:moveTo>
                <a:lnTo>
                  <a:pt x="11340" y="13642"/>
                </a:lnTo>
                <a:lnTo>
                  <a:pt x="11340" y="0"/>
                </a:lnTo>
                <a:lnTo>
                  <a:pt x="0" y="0"/>
                </a:lnTo>
                <a:lnTo>
                  <a:pt x="0" y="13642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1269695" y="2721551"/>
            <a:ext cx="124925" cy="8317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1478883" y="2422578"/>
            <a:ext cx="6266180" cy="0"/>
          </a:xfrm>
          <a:custGeom>
            <a:avLst/>
            <a:gdLst/>
            <a:ahLst/>
            <a:cxnLst/>
            <a:rect l="l" t="t" r="r" b="b"/>
            <a:pathLst>
              <a:path w="6266180">
                <a:moveTo>
                  <a:pt x="0" y="0"/>
                </a:moveTo>
                <a:lnTo>
                  <a:pt x="6265712" y="0"/>
                </a:lnTo>
              </a:path>
            </a:pathLst>
          </a:custGeom>
          <a:ln w="9630">
            <a:solidFill>
              <a:srgbClr val="AFAFA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440429" y="2422578"/>
            <a:ext cx="38735" cy="0"/>
          </a:xfrm>
          <a:custGeom>
            <a:avLst/>
            <a:gdLst/>
            <a:ahLst/>
            <a:cxnLst/>
            <a:rect l="l" t="t" r="r" b="b"/>
            <a:pathLst>
              <a:path w="38734">
                <a:moveTo>
                  <a:pt x="38454" y="0"/>
                </a:moveTo>
                <a:lnTo>
                  <a:pt x="0" y="0"/>
                </a:lnTo>
              </a:path>
            </a:pathLst>
          </a:custGeom>
          <a:ln w="963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1164322" y="2382747"/>
            <a:ext cx="55880" cy="83185"/>
          </a:xfrm>
          <a:custGeom>
            <a:avLst/>
            <a:gdLst/>
            <a:ahLst/>
            <a:cxnLst/>
            <a:rect l="l" t="t" r="r" b="b"/>
            <a:pathLst>
              <a:path w="55880" h="83185">
                <a:moveTo>
                  <a:pt x="36693" y="0"/>
                </a:moveTo>
                <a:lnTo>
                  <a:pt x="18718" y="0"/>
                </a:lnTo>
                <a:lnTo>
                  <a:pt x="11859" y="3577"/>
                </a:lnTo>
                <a:lnTo>
                  <a:pt x="0" y="41619"/>
                </a:lnTo>
                <a:lnTo>
                  <a:pt x="444" y="51137"/>
                </a:lnTo>
                <a:lnTo>
                  <a:pt x="18718" y="83170"/>
                </a:lnTo>
                <a:lnTo>
                  <a:pt x="36693" y="83170"/>
                </a:lnTo>
                <a:lnTo>
                  <a:pt x="43558" y="79592"/>
                </a:lnTo>
                <a:lnTo>
                  <a:pt x="46917" y="74571"/>
                </a:lnTo>
                <a:lnTo>
                  <a:pt x="22123" y="74571"/>
                </a:lnTo>
                <a:lnTo>
                  <a:pt x="17920" y="71819"/>
                </a:lnTo>
                <a:lnTo>
                  <a:pt x="12299" y="60812"/>
                </a:lnTo>
                <a:lnTo>
                  <a:pt x="10896" y="52557"/>
                </a:lnTo>
                <a:lnTo>
                  <a:pt x="10896" y="30543"/>
                </a:lnTo>
                <a:lnTo>
                  <a:pt x="12299" y="22288"/>
                </a:lnTo>
                <a:lnTo>
                  <a:pt x="17920" y="11350"/>
                </a:lnTo>
                <a:lnTo>
                  <a:pt x="22123" y="8599"/>
                </a:lnTo>
                <a:lnTo>
                  <a:pt x="46917" y="8599"/>
                </a:lnTo>
                <a:lnTo>
                  <a:pt x="43558" y="3577"/>
                </a:lnTo>
                <a:lnTo>
                  <a:pt x="36693" y="0"/>
                </a:lnTo>
                <a:close/>
              </a:path>
              <a:path w="55880" h="83185">
                <a:moveTo>
                  <a:pt x="46917" y="8599"/>
                </a:moveTo>
                <a:lnTo>
                  <a:pt x="33322" y="8599"/>
                </a:lnTo>
                <a:lnTo>
                  <a:pt x="37539" y="11350"/>
                </a:lnTo>
                <a:lnTo>
                  <a:pt x="40346" y="16854"/>
                </a:lnTo>
                <a:lnTo>
                  <a:pt x="43166" y="22288"/>
                </a:lnTo>
                <a:lnTo>
                  <a:pt x="44569" y="30543"/>
                </a:lnTo>
                <a:lnTo>
                  <a:pt x="44569" y="52557"/>
                </a:lnTo>
                <a:lnTo>
                  <a:pt x="43166" y="60812"/>
                </a:lnTo>
                <a:lnTo>
                  <a:pt x="37539" y="71819"/>
                </a:lnTo>
                <a:lnTo>
                  <a:pt x="33322" y="74571"/>
                </a:lnTo>
                <a:lnTo>
                  <a:pt x="46917" y="74571"/>
                </a:lnTo>
                <a:lnTo>
                  <a:pt x="55411" y="41619"/>
                </a:lnTo>
                <a:lnTo>
                  <a:pt x="54967" y="32061"/>
                </a:lnTo>
                <a:lnTo>
                  <a:pt x="53634" y="23716"/>
                </a:lnTo>
                <a:lnTo>
                  <a:pt x="51412" y="16583"/>
                </a:lnTo>
                <a:lnTo>
                  <a:pt x="48298" y="10662"/>
                </a:lnTo>
                <a:lnTo>
                  <a:pt x="46917" y="85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1238788" y="2450693"/>
            <a:ext cx="11430" cy="13970"/>
          </a:xfrm>
          <a:custGeom>
            <a:avLst/>
            <a:gdLst/>
            <a:ahLst/>
            <a:cxnLst/>
            <a:rect l="l" t="t" r="r" b="b"/>
            <a:pathLst>
              <a:path w="11430" h="13969">
                <a:moveTo>
                  <a:pt x="0" y="13642"/>
                </a:moveTo>
                <a:lnTo>
                  <a:pt x="11340" y="13642"/>
                </a:lnTo>
                <a:lnTo>
                  <a:pt x="11340" y="0"/>
                </a:lnTo>
                <a:lnTo>
                  <a:pt x="0" y="0"/>
                </a:lnTo>
                <a:lnTo>
                  <a:pt x="0" y="13642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1269699" y="2382747"/>
            <a:ext cx="122617" cy="8317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1478883" y="2083775"/>
            <a:ext cx="6266180" cy="0"/>
          </a:xfrm>
          <a:custGeom>
            <a:avLst/>
            <a:gdLst/>
            <a:ahLst/>
            <a:cxnLst/>
            <a:rect l="l" t="t" r="r" b="b"/>
            <a:pathLst>
              <a:path w="6266180">
                <a:moveTo>
                  <a:pt x="0" y="0"/>
                </a:moveTo>
                <a:lnTo>
                  <a:pt x="6265712" y="0"/>
                </a:lnTo>
              </a:path>
            </a:pathLst>
          </a:custGeom>
          <a:ln w="9630">
            <a:solidFill>
              <a:srgbClr val="AFAFA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1440429" y="2083775"/>
            <a:ext cx="38735" cy="0"/>
          </a:xfrm>
          <a:custGeom>
            <a:avLst/>
            <a:gdLst/>
            <a:ahLst/>
            <a:cxnLst/>
            <a:rect l="l" t="t" r="r" b="b"/>
            <a:pathLst>
              <a:path w="38734">
                <a:moveTo>
                  <a:pt x="38454" y="0"/>
                </a:moveTo>
                <a:lnTo>
                  <a:pt x="0" y="0"/>
                </a:lnTo>
              </a:path>
            </a:pathLst>
          </a:custGeom>
          <a:ln w="963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1164322" y="2043944"/>
            <a:ext cx="55880" cy="83185"/>
          </a:xfrm>
          <a:custGeom>
            <a:avLst/>
            <a:gdLst/>
            <a:ahLst/>
            <a:cxnLst/>
            <a:rect l="l" t="t" r="r" b="b"/>
            <a:pathLst>
              <a:path w="55880" h="83185">
                <a:moveTo>
                  <a:pt x="36693" y="0"/>
                </a:moveTo>
                <a:lnTo>
                  <a:pt x="18718" y="0"/>
                </a:lnTo>
                <a:lnTo>
                  <a:pt x="11859" y="3577"/>
                </a:lnTo>
                <a:lnTo>
                  <a:pt x="0" y="41619"/>
                </a:lnTo>
                <a:lnTo>
                  <a:pt x="444" y="51137"/>
                </a:lnTo>
                <a:lnTo>
                  <a:pt x="18718" y="83170"/>
                </a:lnTo>
                <a:lnTo>
                  <a:pt x="36693" y="83170"/>
                </a:lnTo>
                <a:lnTo>
                  <a:pt x="43558" y="79592"/>
                </a:lnTo>
                <a:lnTo>
                  <a:pt x="46917" y="74571"/>
                </a:lnTo>
                <a:lnTo>
                  <a:pt x="22123" y="74571"/>
                </a:lnTo>
                <a:lnTo>
                  <a:pt x="17920" y="71819"/>
                </a:lnTo>
                <a:lnTo>
                  <a:pt x="12299" y="60812"/>
                </a:lnTo>
                <a:lnTo>
                  <a:pt x="10896" y="52626"/>
                </a:lnTo>
                <a:lnTo>
                  <a:pt x="10896" y="30612"/>
                </a:lnTo>
                <a:lnTo>
                  <a:pt x="12299" y="22288"/>
                </a:lnTo>
                <a:lnTo>
                  <a:pt x="17920" y="11350"/>
                </a:lnTo>
                <a:lnTo>
                  <a:pt x="22123" y="8599"/>
                </a:lnTo>
                <a:lnTo>
                  <a:pt x="46917" y="8599"/>
                </a:lnTo>
                <a:lnTo>
                  <a:pt x="43558" y="3577"/>
                </a:lnTo>
                <a:lnTo>
                  <a:pt x="36693" y="0"/>
                </a:lnTo>
                <a:close/>
              </a:path>
              <a:path w="55880" h="83185">
                <a:moveTo>
                  <a:pt x="46917" y="8599"/>
                </a:moveTo>
                <a:lnTo>
                  <a:pt x="33322" y="8599"/>
                </a:lnTo>
                <a:lnTo>
                  <a:pt x="37539" y="11350"/>
                </a:lnTo>
                <a:lnTo>
                  <a:pt x="40346" y="16854"/>
                </a:lnTo>
                <a:lnTo>
                  <a:pt x="43166" y="22288"/>
                </a:lnTo>
                <a:lnTo>
                  <a:pt x="44569" y="30612"/>
                </a:lnTo>
                <a:lnTo>
                  <a:pt x="44569" y="52626"/>
                </a:lnTo>
                <a:lnTo>
                  <a:pt x="43166" y="60812"/>
                </a:lnTo>
                <a:lnTo>
                  <a:pt x="37539" y="71819"/>
                </a:lnTo>
                <a:lnTo>
                  <a:pt x="33322" y="74571"/>
                </a:lnTo>
                <a:lnTo>
                  <a:pt x="46917" y="74571"/>
                </a:lnTo>
                <a:lnTo>
                  <a:pt x="55411" y="41619"/>
                </a:lnTo>
                <a:lnTo>
                  <a:pt x="54967" y="32061"/>
                </a:lnTo>
                <a:lnTo>
                  <a:pt x="53634" y="23716"/>
                </a:lnTo>
                <a:lnTo>
                  <a:pt x="51412" y="16583"/>
                </a:lnTo>
                <a:lnTo>
                  <a:pt x="48298" y="10662"/>
                </a:lnTo>
                <a:lnTo>
                  <a:pt x="46917" y="85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1238788" y="2111889"/>
            <a:ext cx="11430" cy="13970"/>
          </a:xfrm>
          <a:custGeom>
            <a:avLst/>
            <a:gdLst/>
            <a:ahLst/>
            <a:cxnLst/>
            <a:rect l="l" t="t" r="r" b="b"/>
            <a:pathLst>
              <a:path w="11430" h="13969">
                <a:moveTo>
                  <a:pt x="0" y="13642"/>
                </a:moveTo>
                <a:lnTo>
                  <a:pt x="11340" y="13642"/>
                </a:lnTo>
                <a:lnTo>
                  <a:pt x="11340" y="0"/>
                </a:lnTo>
                <a:lnTo>
                  <a:pt x="0" y="0"/>
                </a:lnTo>
                <a:lnTo>
                  <a:pt x="0" y="13642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1271010" y="2043944"/>
            <a:ext cx="123610" cy="83170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1478883" y="1900512"/>
            <a:ext cx="6266180" cy="1699895"/>
          </a:xfrm>
          <a:custGeom>
            <a:avLst/>
            <a:gdLst/>
            <a:ahLst/>
            <a:cxnLst/>
            <a:rect l="l" t="t" r="r" b="b"/>
            <a:pathLst>
              <a:path w="6266180" h="1699895">
                <a:moveTo>
                  <a:pt x="0" y="1699657"/>
                </a:moveTo>
                <a:lnTo>
                  <a:pt x="1044319" y="1152550"/>
                </a:lnTo>
                <a:lnTo>
                  <a:pt x="2088570" y="0"/>
                </a:lnTo>
                <a:lnTo>
                  <a:pt x="3132890" y="397483"/>
                </a:lnTo>
                <a:lnTo>
                  <a:pt x="4177141" y="680289"/>
                </a:lnTo>
                <a:lnTo>
                  <a:pt x="5221461" y="1305132"/>
                </a:lnTo>
                <a:lnTo>
                  <a:pt x="6265712" y="1676061"/>
                </a:lnTo>
              </a:path>
            </a:pathLst>
          </a:custGeom>
          <a:ln w="32990">
            <a:solidFill>
              <a:srgbClr val="1F77B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1478883" y="1811082"/>
            <a:ext cx="0" cy="1912620"/>
          </a:xfrm>
          <a:custGeom>
            <a:avLst/>
            <a:gdLst/>
            <a:ahLst/>
            <a:cxnLst/>
            <a:rect l="l" t="t" r="r" b="b"/>
            <a:pathLst>
              <a:path h="1912620">
                <a:moveTo>
                  <a:pt x="0" y="0"/>
                </a:moveTo>
                <a:lnTo>
                  <a:pt x="0" y="1912570"/>
                </a:lnTo>
              </a:path>
            </a:pathLst>
          </a:custGeom>
          <a:ln w="963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/>
          <p:nvPr/>
        </p:nvSpPr>
        <p:spPr>
          <a:xfrm>
            <a:off x="7744596" y="1811082"/>
            <a:ext cx="0" cy="1912620"/>
          </a:xfrm>
          <a:custGeom>
            <a:avLst/>
            <a:gdLst/>
            <a:ahLst/>
            <a:cxnLst/>
            <a:rect l="l" t="t" r="r" b="b"/>
            <a:pathLst>
              <a:path h="1912620">
                <a:moveTo>
                  <a:pt x="0" y="0"/>
                </a:moveTo>
                <a:lnTo>
                  <a:pt x="0" y="1912570"/>
                </a:lnTo>
              </a:path>
            </a:pathLst>
          </a:custGeom>
          <a:ln w="963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1474481" y="3685132"/>
            <a:ext cx="6275070" cy="0"/>
          </a:xfrm>
          <a:custGeom>
            <a:avLst/>
            <a:gdLst/>
            <a:ahLst/>
            <a:cxnLst/>
            <a:rect l="l" t="t" r="r" b="b"/>
            <a:pathLst>
              <a:path w="6275070">
                <a:moveTo>
                  <a:pt x="0" y="0"/>
                </a:moveTo>
                <a:lnTo>
                  <a:pt x="6274517" y="0"/>
                </a:lnTo>
              </a:path>
            </a:pathLst>
          </a:custGeom>
          <a:ln w="879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1474481" y="1815488"/>
            <a:ext cx="6275070" cy="0"/>
          </a:xfrm>
          <a:custGeom>
            <a:avLst/>
            <a:gdLst/>
            <a:ahLst/>
            <a:cxnLst/>
            <a:rect l="l" t="t" r="r" b="b"/>
            <a:pathLst>
              <a:path w="6275070">
                <a:moveTo>
                  <a:pt x="0" y="0"/>
                </a:moveTo>
                <a:lnTo>
                  <a:pt x="6274517" y="0"/>
                </a:lnTo>
              </a:path>
            </a:pathLst>
          </a:custGeom>
          <a:ln w="879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965832" y="3938628"/>
            <a:ext cx="937906" cy="459871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1016620" y="4554775"/>
            <a:ext cx="317843" cy="156736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/>
          <p:nvPr/>
        </p:nvSpPr>
        <p:spPr>
          <a:xfrm>
            <a:off x="1461204" y="4478272"/>
            <a:ext cx="368102" cy="253988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/>
          <p:nvPr/>
        </p:nvSpPr>
        <p:spPr>
          <a:xfrm>
            <a:off x="949400" y="3924636"/>
            <a:ext cx="0" cy="821690"/>
          </a:xfrm>
          <a:custGeom>
            <a:avLst/>
            <a:gdLst/>
            <a:ahLst/>
            <a:cxnLst/>
            <a:rect l="l" t="t" r="r" b="b"/>
            <a:pathLst>
              <a:path h="821689">
                <a:moveTo>
                  <a:pt x="0" y="0"/>
                </a:moveTo>
                <a:lnTo>
                  <a:pt x="0" y="821658"/>
                </a:lnTo>
              </a:path>
            </a:pathLst>
          </a:custGeom>
          <a:ln w="879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/>
          <p:nvPr/>
        </p:nvSpPr>
        <p:spPr>
          <a:xfrm>
            <a:off x="1920106" y="3924636"/>
            <a:ext cx="0" cy="821690"/>
          </a:xfrm>
          <a:custGeom>
            <a:avLst/>
            <a:gdLst/>
            <a:ahLst/>
            <a:cxnLst/>
            <a:rect l="l" t="t" r="r" b="b"/>
            <a:pathLst>
              <a:path h="821689">
                <a:moveTo>
                  <a:pt x="0" y="0"/>
                </a:moveTo>
                <a:lnTo>
                  <a:pt x="0" y="821658"/>
                </a:lnTo>
              </a:path>
            </a:pathLst>
          </a:custGeom>
          <a:ln w="879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" name="object 65"/>
          <p:cNvSpPr/>
          <p:nvPr/>
        </p:nvSpPr>
        <p:spPr>
          <a:xfrm>
            <a:off x="945002" y="4741895"/>
            <a:ext cx="979805" cy="0"/>
          </a:xfrm>
          <a:custGeom>
            <a:avLst/>
            <a:gdLst/>
            <a:ahLst/>
            <a:cxnLst/>
            <a:rect l="l" t="t" r="r" b="b"/>
            <a:pathLst>
              <a:path w="979805">
                <a:moveTo>
                  <a:pt x="0" y="0"/>
                </a:moveTo>
                <a:lnTo>
                  <a:pt x="979518" y="0"/>
                </a:lnTo>
              </a:path>
            </a:pathLst>
          </a:custGeom>
          <a:ln w="879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6" name="object 66"/>
          <p:cNvSpPr/>
          <p:nvPr/>
        </p:nvSpPr>
        <p:spPr>
          <a:xfrm>
            <a:off x="945002" y="3929002"/>
            <a:ext cx="979805" cy="0"/>
          </a:xfrm>
          <a:custGeom>
            <a:avLst/>
            <a:gdLst/>
            <a:ahLst/>
            <a:cxnLst/>
            <a:rect l="l" t="t" r="r" b="b"/>
            <a:pathLst>
              <a:path w="979805">
                <a:moveTo>
                  <a:pt x="0" y="0"/>
                </a:moveTo>
                <a:lnTo>
                  <a:pt x="979518" y="0"/>
                </a:lnTo>
              </a:path>
            </a:pathLst>
          </a:custGeom>
          <a:ln w="879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7" name="object 67"/>
          <p:cNvSpPr/>
          <p:nvPr/>
        </p:nvSpPr>
        <p:spPr>
          <a:xfrm>
            <a:off x="1402216" y="3764033"/>
            <a:ext cx="61594" cy="98425"/>
          </a:xfrm>
          <a:custGeom>
            <a:avLst/>
            <a:gdLst/>
            <a:ahLst/>
            <a:cxnLst/>
            <a:rect l="l" t="t" r="r" b="b"/>
            <a:pathLst>
              <a:path w="61594" h="98425">
                <a:moveTo>
                  <a:pt x="55829" y="11006"/>
                </a:moveTo>
                <a:lnTo>
                  <a:pt x="33810" y="11006"/>
                </a:lnTo>
                <a:lnTo>
                  <a:pt x="38488" y="12589"/>
                </a:lnTo>
                <a:lnTo>
                  <a:pt x="42134" y="15822"/>
                </a:lnTo>
                <a:lnTo>
                  <a:pt x="45711" y="19055"/>
                </a:lnTo>
                <a:lnTo>
                  <a:pt x="47500" y="23183"/>
                </a:lnTo>
                <a:lnTo>
                  <a:pt x="47500" y="31438"/>
                </a:lnTo>
                <a:lnTo>
                  <a:pt x="46674" y="34671"/>
                </a:lnTo>
                <a:lnTo>
                  <a:pt x="44955" y="37904"/>
                </a:lnTo>
                <a:lnTo>
                  <a:pt x="43304" y="41137"/>
                </a:lnTo>
                <a:lnTo>
                  <a:pt x="40414" y="45059"/>
                </a:lnTo>
                <a:lnTo>
                  <a:pt x="36287" y="49737"/>
                </a:lnTo>
                <a:lnTo>
                  <a:pt x="34086" y="52282"/>
                </a:lnTo>
                <a:lnTo>
                  <a:pt x="28720" y="57854"/>
                </a:lnTo>
                <a:lnTo>
                  <a:pt x="8745" y="78053"/>
                </a:lnTo>
                <a:lnTo>
                  <a:pt x="0" y="87022"/>
                </a:lnTo>
                <a:lnTo>
                  <a:pt x="0" y="97960"/>
                </a:lnTo>
                <a:lnTo>
                  <a:pt x="61052" y="97960"/>
                </a:lnTo>
                <a:lnTo>
                  <a:pt x="61052" y="87022"/>
                </a:lnTo>
                <a:lnTo>
                  <a:pt x="15650" y="87022"/>
                </a:lnTo>
                <a:lnTo>
                  <a:pt x="40002" y="62050"/>
                </a:lnTo>
                <a:lnTo>
                  <a:pt x="58300" y="38730"/>
                </a:lnTo>
                <a:lnTo>
                  <a:pt x="59813" y="35152"/>
                </a:lnTo>
                <a:lnTo>
                  <a:pt x="60570" y="31438"/>
                </a:lnTo>
                <a:lnTo>
                  <a:pt x="60539" y="19055"/>
                </a:lnTo>
                <a:lnTo>
                  <a:pt x="57612" y="12520"/>
                </a:lnTo>
                <a:lnTo>
                  <a:pt x="55829" y="11006"/>
                </a:lnTo>
                <a:close/>
              </a:path>
              <a:path w="61594" h="98425">
                <a:moveTo>
                  <a:pt x="37800" y="0"/>
                </a:moveTo>
                <a:lnTo>
                  <a:pt x="24049" y="0"/>
                </a:lnTo>
                <a:lnTo>
                  <a:pt x="19880" y="550"/>
                </a:lnTo>
                <a:lnTo>
                  <a:pt x="15319" y="1651"/>
                </a:lnTo>
                <a:lnTo>
                  <a:pt x="10765" y="2682"/>
                </a:lnTo>
                <a:lnTo>
                  <a:pt x="5874" y="4265"/>
                </a:lnTo>
                <a:lnTo>
                  <a:pt x="632" y="6397"/>
                </a:lnTo>
                <a:lnTo>
                  <a:pt x="632" y="19537"/>
                </a:lnTo>
                <a:lnTo>
                  <a:pt x="5792" y="16647"/>
                </a:lnTo>
                <a:lnTo>
                  <a:pt x="10628" y="14515"/>
                </a:lnTo>
                <a:lnTo>
                  <a:pt x="15154" y="13070"/>
                </a:lnTo>
                <a:lnTo>
                  <a:pt x="19688" y="11694"/>
                </a:lnTo>
                <a:lnTo>
                  <a:pt x="23994" y="11006"/>
                </a:lnTo>
                <a:lnTo>
                  <a:pt x="55829" y="11006"/>
                </a:lnTo>
                <a:lnTo>
                  <a:pt x="51696" y="7498"/>
                </a:lnTo>
                <a:lnTo>
                  <a:pt x="45711" y="2545"/>
                </a:lnTo>
                <a:lnTo>
                  <a:pt x="3780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" name="object 68"/>
          <p:cNvSpPr/>
          <p:nvPr/>
        </p:nvSpPr>
        <p:spPr>
          <a:xfrm>
            <a:off x="2024811" y="3938628"/>
            <a:ext cx="937899" cy="459871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" name="object 69"/>
          <p:cNvSpPr/>
          <p:nvPr/>
        </p:nvSpPr>
        <p:spPr>
          <a:xfrm>
            <a:off x="2075647" y="4554775"/>
            <a:ext cx="317815" cy="156736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" name="object 70"/>
          <p:cNvSpPr/>
          <p:nvPr/>
        </p:nvSpPr>
        <p:spPr>
          <a:xfrm>
            <a:off x="2520245" y="4478272"/>
            <a:ext cx="368033" cy="253988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1" name="object 71"/>
          <p:cNvSpPr/>
          <p:nvPr/>
        </p:nvSpPr>
        <p:spPr>
          <a:xfrm>
            <a:off x="2008365" y="3924636"/>
            <a:ext cx="0" cy="821690"/>
          </a:xfrm>
          <a:custGeom>
            <a:avLst/>
            <a:gdLst/>
            <a:ahLst/>
            <a:cxnLst/>
            <a:rect l="l" t="t" r="r" b="b"/>
            <a:pathLst>
              <a:path h="821689">
                <a:moveTo>
                  <a:pt x="0" y="0"/>
                </a:moveTo>
                <a:lnTo>
                  <a:pt x="0" y="821658"/>
                </a:lnTo>
              </a:path>
            </a:pathLst>
          </a:custGeom>
          <a:ln w="879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2" name="object 72"/>
          <p:cNvSpPr/>
          <p:nvPr/>
        </p:nvSpPr>
        <p:spPr>
          <a:xfrm>
            <a:off x="2979148" y="3924636"/>
            <a:ext cx="0" cy="821690"/>
          </a:xfrm>
          <a:custGeom>
            <a:avLst/>
            <a:gdLst/>
            <a:ahLst/>
            <a:cxnLst/>
            <a:rect l="l" t="t" r="r" b="b"/>
            <a:pathLst>
              <a:path h="821689">
                <a:moveTo>
                  <a:pt x="0" y="0"/>
                </a:moveTo>
                <a:lnTo>
                  <a:pt x="0" y="821658"/>
                </a:lnTo>
              </a:path>
            </a:pathLst>
          </a:custGeom>
          <a:ln w="879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3" name="object 73"/>
          <p:cNvSpPr/>
          <p:nvPr/>
        </p:nvSpPr>
        <p:spPr>
          <a:xfrm>
            <a:off x="2003967" y="4741895"/>
            <a:ext cx="979805" cy="0"/>
          </a:xfrm>
          <a:custGeom>
            <a:avLst/>
            <a:gdLst/>
            <a:ahLst/>
            <a:cxnLst/>
            <a:rect l="l" t="t" r="r" b="b"/>
            <a:pathLst>
              <a:path w="979805">
                <a:moveTo>
                  <a:pt x="0" y="0"/>
                </a:moveTo>
                <a:lnTo>
                  <a:pt x="979518" y="0"/>
                </a:lnTo>
              </a:path>
            </a:pathLst>
          </a:custGeom>
          <a:ln w="879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4" name="object 74"/>
          <p:cNvSpPr/>
          <p:nvPr/>
        </p:nvSpPr>
        <p:spPr>
          <a:xfrm>
            <a:off x="2003967" y="3929002"/>
            <a:ext cx="979805" cy="0"/>
          </a:xfrm>
          <a:custGeom>
            <a:avLst/>
            <a:gdLst/>
            <a:ahLst/>
            <a:cxnLst/>
            <a:rect l="l" t="t" r="r" b="b"/>
            <a:pathLst>
              <a:path w="979805">
                <a:moveTo>
                  <a:pt x="0" y="0"/>
                </a:moveTo>
                <a:lnTo>
                  <a:pt x="979518" y="0"/>
                </a:lnTo>
              </a:path>
            </a:pathLst>
          </a:custGeom>
          <a:ln w="879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5" name="object 75"/>
          <p:cNvSpPr/>
          <p:nvPr/>
        </p:nvSpPr>
        <p:spPr>
          <a:xfrm>
            <a:off x="2461566" y="3764033"/>
            <a:ext cx="63500" cy="100330"/>
          </a:xfrm>
          <a:custGeom>
            <a:avLst/>
            <a:gdLst/>
            <a:ahLst/>
            <a:cxnLst/>
            <a:rect l="l" t="t" r="r" b="b"/>
            <a:pathLst>
              <a:path w="63500" h="100329">
                <a:moveTo>
                  <a:pt x="0" y="82482"/>
                </a:moveTo>
                <a:lnTo>
                  <a:pt x="0" y="95071"/>
                </a:lnTo>
                <a:lnTo>
                  <a:pt x="4609" y="96653"/>
                </a:lnTo>
                <a:lnTo>
                  <a:pt x="9011" y="97822"/>
                </a:lnTo>
                <a:lnTo>
                  <a:pt x="17541" y="99474"/>
                </a:lnTo>
                <a:lnTo>
                  <a:pt x="21669" y="99817"/>
                </a:lnTo>
                <a:lnTo>
                  <a:pt x="25727" y="99817"/>
                </a:lnTo>
                <a:lnTo>
                  <a:pt x="57502" y="88879"/>
                </a:lnTo>
                <a:lnTo>
                  <a:pt x="20637" y="88879"/>
                </a:lnTo>
                <a:lnTo>
                  <a:pt x="16165" y="88329"/>
                </a:lnTo>
                <a:lnTo>
                  <a:pt x="11832" y="87297"/>
                </a:lnTo>
                <a:lnTo>
                  <a:pt x="7567" y="86197"/>
                </a:lnTo>
                <a:lnTo>
                  <a:pt x="3645" y="84614"/>
                </a:lnTo>
                <a:lnTo>
                  <a:pt x="0" y="82482"/>
                </a:lnTo>
                <a:close/>
              </a:path>
              <a:path w="63500" h="100329">
                <a:moveTo>
                  <a:pt x="57851" y="11006"/>
                </a:moveTo>
                <a:lnTo>
                  <a:pt x="34395" y="11006"/>
                </a:lnTo>
                <a:lnTo>
                  <a:pt x="39417" y="12313"/>
                </a:lnTo>
                <a:lnTo>
                  <a:pt x="42925" y="14927"/>
                </a:lnTo>
                <a:lnTo>
                  <a:pt x="46434" y="17610"/>
                </a:lnTo>
                <a:lnTo>
                  <a:pt x="48153" y="21394"/>
                </a:lnTo>
                <a:lnTo>
                  <a:pt x="48153" y="31094"/>
                </a:lnTo>
                <a:lnTo>
                  <a:pt x="46434" y="34809"/>
                </a:lnTo>
                <a:lnTo>
                  <a:pt x="39692" y="39899"/>
                </a:lnTo>
                <a:lnTo>
                  <a:pt x="34739" y="41206"/>
                </a:lnTo>
                <a:lnTo>
                  <a:pt x="16647" y="41206"/>
                </a:lnTo>
                <a:lnTo>
                  <a:pt x="16647" y="51938"/>
                </a:lnTo>
                <a:lnTo>
                  <a:pt x="34945" y="51938"/>
                </a:lnTo>
                <a:lnTo>
                  <a:pt x="40449" y="53520"/>
                </a:lnTo>
                <a:lnTo>
                  <a:pt x="44439" y="56685"/>
                </a:lnTo>
                <a:lnTo>
                  <a:pt x="48429" y="59918"/>
                </a:lnTo>
                <a:lnTo>
                  <a:pt x="50423" y="64321"/>
                </a:lnTo>
                <a:lnTo>
                  <a:pt x="50423" y="76153"/>
                </a:lnTo>
                <a:lnTo>
                  <a:pt x="48291" y="80831"/>
                </a:lnTo>
                <a:lnTo>
                  <a:pt x="43957" y="84064"/>
                </a:lnTo>
                <a:lnTo>
                  <a:pt x="39692" y="87297"/>
                </a:lnTo>
                <a:lnTo>
                  <a:pt x="33501" y="88879"/>
                </a:lnTo>
                <a:lnTo>
                  <a:pt x="57502" y="88879"/>
                </a:lnTo>
                <a:lnTo>
                  <a:pt x="60054" y="86816"/>
                </a:lnTo>
                <a:lnTo>
                  <a:pt x="63356" y="79524"/>
                </a:lnTo>
                <a:lnTo>
                  <a:pt x="63356" y="63839"/>
                </a:lnTo>
                <a:lnTo>
                  <a:pt x="61568" y="58611"/>
                </a:lnTo>
                <a:lnTo>
                  <a:pt x="58059" y="54414"/>
                </a:lnTo>
                <a:lnTo>
                  <a:pt x="54620" y="50218"/>
                </a:lnTo>
                <a:lnTo>
                  <a:pt x="49736" y="47398"/>
                </a:lnTo>
                <a:lnTo>
                  <a:pt x="43544" y="46090"/>
                </a:lnTo>
                <a:lnTo>
                  <a:pt x="49116" y="44646"/>
                </a:lnTo>
                <a:lnTo>
                  <a:pt x="53450" y="42101"/>
                </a:lnTo>
                <a:lnTo>
                  <a:pt x="56546" y="38455"/>
                </a:lnTo>
                <a:lnTo>
                  <a:pt x="59573" y="34809"/>
                </a:lnTo>
                <a:lnTo>
                  <a:pt x="61086" y="30268"/>
                </a:lnTo>
                <a:lnTo>
                  <a:pt x="61086" y="17335"/>
                </a:lnTo>
                <a:lnTo>
                  <a:pt x="58197" y="11281"/>
                </a:lnTo>
                <a:lnTo>
                  <a:pt x="57851" y="11006"/>
                </a:lnTo>
                <a:close/>
              </a:path>
              <a:path w="63500" h="100329">
                <a:moveTo>
                  <a:pt x="38935" y="0"/>
                </a:moveTo>
                <a:lnTo>
                  <a:pt x="25177" y="0"/>
                </a:lnTo>
                <a:lnTo>
                  <a:pt x="21118" y="343"/>
                </a:lnTo>
                <a:lnTo>
                  <a:pt x="12520" y="1719"/>
                </a:lnTo>
                <a:lnTo>
                  <a:pt x="7842" y="2751"/>
                </a:lnTo>
                <a:lnTo>
                  <a:pt x="2889" y="4127"/>
                </a:lnTo>
                <a:lnTo>
                  <a:pt x="2889" y="15753"/>
                </a:lnTo>
                <a:lnTo>
                  <a:pt x="7842" y="14102"/>
                </a:lnTo>
                <a:lnTo>
                  <a:pt x="12313" y="12932"/>
                </a:lnTo>
                <a:lnTo>
                  <a:pt x="16372" y="12176"/>
                </a:lnTo>
                <a:lnTo>
                  <a:pt x="20430" y="11350"/>
                </a:lnTo>
                <a:lnTo>
                  <a:pt x="24283" y="11006"/>
                </a:lnTo>
                <a:lnTo>
                  <a:pt x="57851" y="11006"/>
                </a:lnTo>
                <a:lnTo>
                  <a:pt x="52487" y="6741"/>
                </a:lnTo>
                <a:lnTo>
                  <a:pt x="46709" y="2270"/>
                </a:lnTo>
                <a:lnTo>
                  <a:pt x="38935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6" name="object 76"/>
          <p:cNvSpPr/>
          <p:nvPr/>
        </p:nvSpPr>
        <p:spPr>
          <a:xfrm>
            <a:off x="3083783" y="3938628"/>
            <a:ext cx="937899" cy="459871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7" name="object 77"/>
          <p:cNvSpPr/>
          <p:nvPr/>
        </p:nvSpPr>
        <p:spPr>
          <a:xfrm>
            <a:off x="3134620" y="4554775"/>
            <a:ext cx="317815" cy="156736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8" name="object 78"/>
          <p:cNvSpPr/>
          <p:nvPr/>
        </p:nvSpPr>
        <p:spPr>
          <a:xfrm>
            <a:off x="3579217" y="4478272"/>
            <a:ext cx="368033" cy="253988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9" name="object 79"/>
          <p:cNvSpPr/>
          <p:nvPr/>
        </p:nvSpPr>
        <p:spPr>
          <a:xfrm>
            <a:off x="3067407" y="3924636"/>
            <a:ext cx="0" cy="821690"/>
          </a:xfrm>
          <a:custGeom>
            <a:avLst/>
            <a:gdLst/>
            <a:ahLst/>
            <a:cxnLst/>
            <a:rect l="l" t="t" r="r" b="b"/>
            <a:pathLst>
              <a:path h="821689">
                <a:moveTo>
                  <a:pt x="0" y="0"/>
                </a:moveTo>
                <a:lnTo>
                  <a:pt x="0" y="821658"/>
                </a:lnTo>
              </a:path>
            </a:pathLst>
          </a:custGeom>
          <a:ln w="879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0" name="object 80"/>
          <p:cNvSpPr/>
          <p:nvPr/>
        </p:nvSpPr>
        <p:spPr>
          <a:xfrm>
            <a:off x="4038120" y="3924636"/>
            <a:ext cx="0" cy="821690"/>
          </a:xfrm>
          <a:custGeom>
            <a:avLst/>
            <a:gdLst/>
            <a:ahLst/>
            <a:cxnLst/>
            <a:rect l="l" t="t" r="r" b="b"/>
            <a:pathLst>
              <a:path h="821689">
                <a:moveTo>
                  <a:pt x="0" y="0"/>
                </a:moveTo>
                <a:lnTo>
                  <a:pt x="0" y="821658"/>
                </a:lnTo>
              </a:path>
            </a:pathLst>
          </a:custGeom>
          <a:ln w="879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1" name="object 81"/>
          <p:cNvSpPr/>
          <p:nvPr/>
        </p:nvSpPr>
        <p:spPr>
          <a:xfrm>
            <a:off x="3063008" y="4741895"/>
            <a:ext cx="979805" cy="0"/>
          </a:xfrm>
          <a:custGeom>
            <a:avLst/>
            <a:gdLst/>
            <a:ahLst/>
            <a:cxnLst/>
            <a:rect l="l" t="t" r="r" b="b"/>
            <a:pathLst>
              <a:path w="979804">
                <a:moveTo>
                  <a:pt x="0" y="0"/>
                </a:moveTo>
                <a:lnTo>
                  <a:pt x="979518" y="0"/>
                </a:lnTo>
              </a:path>
            </a:pathLst>
          </a:custGeom>
          <a:ln w="879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2" name="object 82"/>
          <p:cNvSpPr/>
          <p:nvPr/>
        </p:nvSpPr>
        <p:spPr>
          <a:xfrm>
            <a:off x="3063008" y="3929002"/>
            <a:ext cx="979805" cy="0"/>
          </a:xfrm>
          <a:custGeom>
            <a:avLst/>
            <a:gdLst/>
            <a:ahLst/>
            <a:cxnLst/>
            <a:rect l="l" t="t" r="r" b="b"/>
            <a:pathLst>
              <a:path w="979804">
                <a:moveTo>
                  <a:pt x="0" y="0"/>
                </a:moveTo>
                <a:lnTo>
                  <a:pt x="979518" y="0"/>
                </a:lnTo>
              </a:path>
            </a:pathLst>
          </a:custGeom>
          <a:ln w="879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3" name="object 83"/>
          <p:cNvSpPr/>
          <p:nvPr/>
        </p:nvSpPr>
        <p:spPr>
          <a:xfrm>
            <a:off x="3516962" y="3766716"/>
            <a:ext cx="70098" cy="96171"/>
          </a:xfrm>
          <a:prstGeom prst="rect">
            <a:avLst/>
          </a:prstGeom>
          <a:blipFill>
            <a:blip r:embed="rId1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4" name="object 84"/>
          <p:cNvSpPr/>
          <p:nvPr/>
        </p:nvSpPr>
        <p:spPr>
          <a:xfrm>
            <a:off x="4142824" y="3938628"/>
            <a:ext cx="937831" cy="459871"/>
          </a:xfrm>
          <a:prstGeom prst="rect">
            <a:avLst/>
          </a:prstGeom>
          <a:blipFill>
            <a:blip r:embed="rId1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5" name="object 85"/>
          <p:cNvSpPr/>
          <p:nvPr/>
        </p:nvSpPr>
        <p:spPr>
          <a:xfrm>
            <a:off x="4193592" y="4554775"/>
            <a:ext cx="317884" cy="156736"/>
          </a:xfrm>
          <a:prstGeom prst="rect">
            <a:avLst/>
          </a:prstGeom>
          <a:blipFill>
            <a:blip r:embed="rId1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6" name="object 86"/>
          <p:cNvSpPr/>
          <p:nvPr/>
        </p:nvSpPr>
        <p:spPr>
          <a:xfrm>
            <a:off x="4638190" y="4478272"/>
            <a:ext cx="368102" cy="253988"/>
          </a:xfrm>
          <a:prstGeom prst="rect">
            <a:avLst/>
          </a:prstGeom>
          <a:blipFill>
            <a:blip r:embed="rId1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7" name="object 87"/>
          <p:cNvSpPr/>
          <p:nvPr/>
        </p:nvSpPr>
        <p:spPr>
          <a:xfrm>
            <a:off x="4126379" y="3924636"/>
            <a:ext cx="0" cy="821690"/>
          </a:xfrm>
          <a:custGeom>
            <a:avLst/>
            <a:gdLst/>
            <a:ahLst/>
            <a:cxnLst/>
            <a:rect l="l" t="t" r="r" b="b"/>
            <a:pathLst>
              <a:path h="821689">
                <a:moveTo>
                  <a:pt x="0" y="0"/>
                </a:moveTo>
                <a:lnTo>
                  <a:pt x="0" y="821658"/>
                </a:lnTo>
              </a:path>
            </a:pathLst>
          </a:custGeom>
          <a:ln w="879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8" name="object 88"/>
          <p:cNvSpPr/>
          <p:nvPr/>
        </p:nvSpPr>
        <p:spPr>
          <a:xfrm>
            <a:off x="5097092" y="3924636"/>
            <a:ext cx="0" cy="821690"/>
          </a:xfrm>
          <a:custGeom>
            <a:avLst/>
            <a:gdLst/>
            <a:ahLst/>
            <a:cxnLst/>
            <a:rect l="l" t="t" r="r" b="b"/>
            <a:pathLst>
              <a:path h="821689">
                <a:moveTo>
                  <a:pt x="0" y="0"/>
                </a:moveTo>
                <a:lnTo>
                  <a:pt x="0" y="821658"/>
                </a:lnTo>
              </a:path>
            </a:pathLst>
          </a:custGeom>
          <a:ln w="879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9" name="object 89"/>
          <p:cNvSpPr/>
          <p:nvPr/>
        </p:nvSpPr>
        <p:spPr>
          <a:xfrm>
            <a:off x="4121980" y="4741895"/>
            <a:ext cx="979805" cy="0"/>
          </a:xfrm>
          <a:custGeom>
            <a:avLst/>
            <a:gdLst/>
            <a:ahLst/>
            <a:cxnLst/>
            <a:rect l="l" t="t" r="r" b="b"/>
            <a:pathLst>
              <a:path w="979804">
                <a:moveTo>
                  <a:pt x="0" y="0"/>
                </a:moveTo>
                <a:lnTo>
                  <a:pt x="979518" y="0"/>
                </a:lnTo>
              </a:path>
            </a:pathLst>
          </a:custGeom>
          <a:ln w="879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0" name="object 90"/>
          <p:cNvSpPr/>
          <p:nvPr/>
        </p:nvSpPr>
        <p:spPr>
          <a:xfrm>
            <a:off x="4121980" y="3929002"/>
            <a:ext cx="979805" cy="0"/>
          </a:xfrm>
          <a:custGeom>
            <a:avLst/>
            <a:gdLst/>
            <a:ahLst/>
            <a:cxnLst/>
            <a:rect l="l" t="t" r="r" b="b"/>
            <a:pathLst>
              <a:path w="979804">
                <a:moveTo>
                  <a:pt x="0" y="0"/>
                </a:moveTo>
                <a:lnTo>
                  <a:pt x="979518" y="0"/>
                </a:lnTo>
              </a:path>
            </a:pathLst>
          </a:custGeom>
          <a:ln w="879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1" name="object 91"/>
          <p:cNvSpPr/>
          <p:nvPr/>
        </p:nvSpPr>
        <p:spPr>
          <a:xfrm>
            <a:off x="4579717" y="3766716"/>
            <a:ext cx="62865" cy="98425"/>
          </a:xfrm>
          <a:custGeom>
            <a:avLst/>
            <a:gdLst/>
            <a:ahLst/>
            <a:cxnLst/>
            <a:rect l="l" t="t" r="r" b="b"/>
            <a:pathLst>
              <a:path w="62864" h="98425">
                <a:moveTo>
                  <a:pt x="0" y="80831"/>
                </a:moveTo>
                <a:lnTo>
                  <a:pt x="0" y="93970"/>
                </a:lnTo>
                <a:lnTo>
                  <a:pt x="4471" y="95346"/>
                </a:lnTo>
                <a:lnTo>
                  <a:pt x="8805" y="96378"/>
                </a:lnTo>
                <a:lnTo>
                  <a:pt x="17129" y="97754"/>
                </a:lnTo>
                <a:lnTo>
                  <a:pt x="21256" y="98098"/>
                </a:lnTo>
                <a:lnTo>
                  <a:pt x="25315" y="98098"/>
                </a:lnTo>
                <a:lnTo>
                  <a:pt x="54703" y="87091"/>
                </a:lnTo>
                <a:lnTo>
                  <a:pt x="20430" y="87091"/>
                </a:lnTo>
                <a:lnTo>
                  <a:pt x="16097" y="86609"/>
                </a:lnTo>
                <a:lnTo>
                  <a:pt x="7842" y="84546"/>
                </a:lnTo>
                <a:lnTo>
                  <a:pt x="3852" y="82963"/>
                </a:lnTo>
                <a:lnTo>
                  <a:pt x="0" y="80831"/>
                </a:lnTo>
                <a:close/>
              </a:path>
              <a:path w="62864" h="98425">
                <a:moveTo>
                  <a:pt x="54650" y="43545"/>
                </a:moveTo>
                <a:lnTo>
                  <a:pt x="32469" y="43545"/>
                </a:lnTo>
                <a:lnTo>
                  <a:pt x="38385" y="45540"/>
                </a:lnTo>
                <a:lnTo>
                  <a:pt x="42719" y="49461"/>
                </a:lnTo>
                <a:lnTo>
                  <a:pt x="47053" y="53314"/>
                </a:lnTo>
                <a:lnTo>
                  <a:pt x="49185" y="58611"/>
                </a:lnTo>
                <a:lnTo>
                  <a:pt x="49185" y="72025"/>
                </a:lnTo>
                <a:lnTo>
                  <a:pt x="47053" y="77322"/>
                </a:lnTo>
                <a:lnTo>
                  <a:pt x="38385" y="85165"/>
                </a:lnTo>
                <a:lnTo>
                  <a:pt x="32469" y="87091"/>
                </a:lnTo>
                <a:lnTo>
                  <a:pt x="54703" y="87091"/>
                </a:lnTo>
                <a:lnTo>
                  <a:pt x="56800" y="84739"/>
                </a:lnTo>
                <a:lnTo>
                  <a:pt x="59831" y="79128"/>
                </a:lnTo>
                <a:lnTo>
                  <a:pt x="61649" y="72666"/>
                </a:lnTo>
                <a:lnTo>
                  <a:pt x="62256" y="65352"/>
                </a:lnTo>
                <a:lnTo>
                  <a:pt x="61663" y="58207"/>
                </a:lnTo>
                <a:lnTo>
                  <a:pt x="59891" y="51835"/>
                </a:lnTo>
                <a:lnTo>
                  <a:pt x="56945" y="46237"/>
                </a:lnTo>
                <a:lnTo>
                  <a:pt x="54650" y="43545"/>
                </a:lnTo>
                <a:close/>
              </a:path>
              <a:path w="62864" h="98425">
                <a:moveTo>
                  <a:pt x="55170" y="0"/>
                </a:moveTo>
                <a:lnTo>
                  <a:pt x="4058" y="0"/>
                </a:lnTo>
                <a:lnTo>
                  <a:pt x="4058" y="48292"/>
                </a:lnTo>
                <a:lnTo>
                  <a:pt x="7635" y="46710"/>
                </a:lnTo>
                <a:lnTo>
                  <a:pt x="11144" y="45471"/>
                </a:lnTo>
                <a:lnTo>
                  <a:pt x="18092" y="43958"/>
                </a:lnTo>
                <a:lnTo>
                  <a:pt x="21531" y="43545"/>
                </a:lnTo>
                <a:lnTo>
                  <a:pt x="54650" y="43545"/>
                </a:lnTo>
                <a:lnTo>
                  <a:pt x="52831" y="41413"/>
                </a:lnTo>
                <a:lnTo>
                  <a:pt x="47712" y="37570"/>
                </a:lnTo>
                <a:lnTo>
                  <a:pt x="41747" y="34817"/>
                </a:lnTo>
                <a:lnTo>
                  <a:pt x="40582" y="34533"/>
                </a:lnTo>
                <a:lnTo>
                  <a:pt x="15959" y="34533"/>
                </a:lnTo>
                <a:lnTo>
                  <a:pt x="15959" y="10938"/>
                </a:lnTo>
                <a:lnTo>
                  <a:pt x="55170" y="10938"/>
                </a:lnTo>
                <a:lnTo>
                  <a:pt x="55170" y="0"/>
                </a:lnTo>
                <a:close/>
              </a:path>
              <a:path w="62864" h="98425">
                <a:moveTo>
                  <a:pt x="27310" y="32607"/>
                </a:moveTo>
                <a:lnTo>
                  <a:pt x="25383" y="32607"/>
                </a:lnTo>
                <a:lnTo>
                  <a:pt x="23526" y="32745"/>
                </a:lnTo>
                <a:lnTo>
                  <a:pt x="21600" y="33089"/>
                </a:lnTo>
                <a:lnTo>
                  <a:pt x="19743" y="33364"/>
                </a:lnTo>
                <a:lnTo>
                  <a:pt x="17816" y="33845"/>
                </a:lnTo>
                <a:lnTo>
                  <a:pt x="15959" y="34533"/>
                </a:lnTo>
                <a:lnTo>
                  <a:pt x="40582" y="34533"/>
                </a:lnTo>
                <a:lnTo>
                  <a:pt x="34944" y="33161"/>
                </a:lnTo>
                <a:lnTo>
                  <a:pt x="27310" y="32607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2" name="object 92"/>
          <p:cNvSpPr/>
          <p:nvPr/>
        </p:nvSpPr>
        <p:spPr>
          <a:xfrm>
            <a:off x="5201797" y="3938628"/>
            <a:ext cx="937899" cy="459871"/>
          </a:xfrm>
          <a:prstGeom prst="rect">
            <a:avLst/>
          </a:prstGeom>
          <a:blipFill>
            <a:blip r:embed="rId2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3" name="object 93"/>
          <p:cNvSpPr/>
          <p:nvPr/>
        </p:nvSpPr>
        <p:spPr>
          <a:xfrm>
            <a:off x="5252565" y="4554775"/>
            <a:ext cx="317884" cy="156736"/>
          </a:xfrm>
          <a:prstGeom prst="rect">
            <a:avLst/>
          </a:prstGeom>
          <a:blipFill>
            <a:blip r:embed="rId2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4" name="object 94"/>
          <p:cNvSpPr/>
          <p:nvPr/>
        </p:nvSpPr>
        <p:spPr>
          <a:xfrm>
            <a:off x="5697231" y="4478272"/>
            <a:ext cx="368033" cy="253988"/>
          </a:xfrm>
          <a:prstGeom prst="rect">
            <a:avLst/>
          </a:prstGeom>
          <a:blipFill>
            <a:blip r:embed="rId2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5" name="object 95"/>
          <p:cNvSpPr/>
          <p:nvPr/>
        </p:nvSpPr>
        <p:spPr>
          <a:xfrm>
            <a:off x="5185351" y="3924636"/>
            <a:ext cx="0" cy="821690"/>
          </a:xfrm>
          <a:custGeom>
            <a:avLst/>
            <a:gdLst/>
            <a:ahLst/>
            <a:cxnLst/>
            <a:rect l="l" t="t" r="r" b="b"/>
            <a:pathLst>
              <a:path h="821689">
                <a:moveTo>
                  <a:pt x="0" y="0"/>
                </a:moveTo>
                <a:lnTo>
                  <a:pt x="0" y="821658"/>
                </a:lnTo>
              </a:path>
            </a:pathLst>
          </a:custGeom>
          <a:ln w="879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6" name="object 96"/>
          <p:cNvSpPr/>
          <p:nvPr/>
        </p:nvSpPr>
        <p:spPr>
          <a:xfrm>
            <a:off x="6156133" y="3924636"/>
            <a:ext cx="0" cy="821690"/>
          </a:xfrm>
          <a:custGeom>
            <a:avLst/>
            <a:gdLst/>
            <a:ahLst/>
            <a:cxnLst/>
            <a:rect l="l" t="t" r="r" b="b"/>
            <a:pathLst>
              <a:path h="821689">
                <a:moveTo>
                  <a:pt x="0" y="0"/>
                </a:moveTo>
                <a:lnTo>
                  <a:pt x="0" y="821658"/>
                </a:lnTo>
              </a:path>
            </a:pathLst>
          </a:custGeom>
          <a:ln w="879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7" name="object 97"/>
          <p:cNvSpPr/>
          <p:nvPr/>
        </p:nvSpPr>
        <p:spPr>
          <a:xfrm>
            <a:off x="5180953" y="4741895"/>
            <a:ext cx="979805" cy="0"/>
          </a:xfrm>
          <a:custGeom>
            <a:avLst/>
            <a:gdLst/>
            <a:ahLst/>
            <a:cxnLst/>
            <a:rect l="l" t="t" r="r" b="b"/>
            <a:pathLst>
              <a:path w="979804">
                <a:moveTo>
                  <a:pt x="0" y="0"/>
                </a:moveTo>
                <a:lnTo>
                  <a:pt x="979518" y="0"/>
                </a:lnTo>
              </a:path>
            </a:pathLst>
          </a:custGeom>
          <a:ln w="879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8" name="object 98"/>
          <p:cNvSpPr/>
          <p:nvPr/>
        </p:nvSpPr>
        <p:spPr>
          <a:xfrm>
            <a:off x="5180953" y="3929002"/>
            <a:ext cx="979805" cy="0"/>
          </a:xfrm>
          <a:custGeom>
            <a:avLst/>
            <a:gdLst/>
            <a:ahLst/>
            <a:cxnLst/>
            <a:rect l="l" t="t" r="r" b="b"/>
            <a:pathLst>
              <a:path w="979804">
                <a:moveTo>
                  <a:pt x="0" y="0"/>
                </a:moveTo>
                <a:lnTo>
                  <a:pt x="979518" y="0"/>
                </a:lnTo>
              </a:path>
            </a:pathLst>
          </a:custGeom>
          <a:ln w="879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9" name="object 99"/>
          <p:cNvSpPr/>
          <p:nvPr/>
        </p:nvSpPr>
        <p:spPr>
          <a:xfrm>
            <a:off x="5637763" y="3764033"/>
            <a:ext cx="66415" cy="99817"/>
          </a:xfrm>
          <a:prstGeom prst="rect">
            <a:avLst/>
          </a:prstGeom>
          <a:blipFill>
            <a:blip r:embed="rId2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0" name="object 100"/>
          <p:cNvSpPr/>
          <p:nvPr/>
        </p:nvSpPr>
        <p:spPr>
          <a:xfrm>
            <a:off x="6260769" y="3938628"/>
            <a:ext cx="937899" cy="459871"/>
          </a:xfrm>
          <a:prstGeom prst="rect">
            <a:avLst/>
          </a:prstGeom>
          <a:blipFill>
            <a:blip r:embed="rId2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1" name="object 101"/>
          <p:cNvSpPr/>
          <p:nvPr/>
        </p:nvSpPr>
        <p:spPr>
          <a:xfrm>
            <a:off x="6311606" y="4554775"/>
            <a:ext cx="317815" cy="156736"/>
          </a:xfrm>
          <a:prstGeom prst="rect">
            <a:avLst/>
          </a:prstGeom>
          <a:blipFill>
            <a:blip r:embed="rId2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2" name="object 102"/>
          <p:cNvSpPr/>
          <p:nvPr/>
        </p:nvSpPr>
        <p:spPr>
          <a:xfrm>
            <a:off x="6756203" y="4478272"/>
            <a:ext cx="368033" cy="253988"/>
          </a:xfrm>
          <a:prstGeom prst="rect">
            <a:avLst/>
          </a:prstGeom>
          <a:blipFill>
            <a:blip r:embed="rId2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3" name="object 103"/>
          <p:cNvSpPr/>
          <p:nvPr/>
        </p:nvSpPr>
        <p:spPr>
          <a:xfrm>
            <a:off x="6244392" y="3924636"/>
            <a:ext cx="0" cy="821690"/>
          </a:xfrm>
          <a:custGeom>
            <a:avLst/>
            <a:gdLst/>
            <a:ahLst/>
            <a:cxnLst/>
            <a:rect l="l" t="t" r="r" b="b"/>
            <a:pathLst>
              <a:path h="821689">
                <a:moveTo>
                  <a:pt x="0" y="0"/>
                </a:moveTo>
                <a:lnTo>
                  <a:pt x="0" y="821658"/>
                </a:lnTo>
              </a:path>
            </a:pathLst>
          </a:custGeom>
          <a:ln w="879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4" name="object 104"/>
          <p:cNvSpPr/>
          <p:nvPr/>
        </p:nvSpPr>
        <p:spPr>
          <a:xfrm>
            <a:off x="7215106" y="3924636"/>
            <a:ext cx="0" cy="821690"/>
          </a:xfrm>
          <a:custGeom>
            <a:avLst/>
            <a:gdLst/>
            <a:ahLst/>
            <a:cxnLst/>
            <a:rect l="l" t="t" r="r" b="b"/>
            <a:pathLst>
              <a:path h="821689">
                <a:moveTo>
                  <a:pt x="0" y="0"/>
                </a:moveTo>
                <a:lnTo>
                  <a:pt x="0" y="821658"/>
                </a:lnTo>
              </a:path>
            </a:pathLst>
          </a:custGeom>
          <a:ln w="879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5" name="object 105"/>
          <p:cNvSpPr/>
          <p:nvPr/>
        </p:nvSpPr>
        <p:spPr>
          <a:xfrm>
            <a:off x="6239994" y="4741895"/>
            <a:ext cx="979805" cy="0"/>
          </a:xfrm>
          <a:custGeom>
            <a:avLst/>
            <a:gdLst/>
            <a:ahLst/>
            <a:cxnLst/>
            <a:rect l="l" t="t" r="r" b="b"/>
            <a:pathLst>
              <a:path w="979804">
                <a:moveTo>
                  <a:pt x="0" y="0"/>
                </a:moveTo>
                <a:lnTo>
                  <a:pt x="979518" y="0"/>
                </a:lnTo>
              </a:path>
            </a:pathLst>
          </a:custGeom>
          <a:ln w="879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6" name="object 106"/>
          <p:cNvSpPr/>
          <p:nvPr/>
        </p:nvSpPr>
        <p:spPr>
          <a:xfrm>
            <a:off x="6239994" y="3929002"/>
            <a:ext cx="979805" cy="0"/>
          </a:xfrm>
          <a:custGeom>
            <a:avLst/>
            <a:gdLst/>
            <a:ahLst/>
            <a:cxnLst/>
            <a:rect l="l" t="t" r="r" b="b"/>
            <a:pathLst>
              <a:path w="979804">
                <a:moveTo>
                  <a:pt x="0" y="0"/>
                </a:moveTo>
                <a:lnTo>
                  <a:pt x="979518" y="0"/>
                </a:lnTo>
              </a:path>
            </a:pathLst>
          </a:custGeom>
          <a:ln w="879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7" name="object 107"/>
          <p:cNvSpPr/>
          <p:nvPr/>
        </p:nvSpPr>
        <p:spPr>
          <a:xfrm>
            <a:off x="6698350" y="3766716"/>
            <a:ext cx="62230" cy="96520"/>
          </a:xfrm>
          <a:custGeom>
            <a:avLst/>
            <a:gdLst/>
            <a:ahLst/>
            <a:cxnLst/>
            <a:rect l="l" t="t" r="r" b="b"/>
            <a:pathLst>
              <a:path w="62229" h="96520">
                <a:moveTo>
                  <a:pt x="61843" y="0"/>
                </a:moveTo>
                <a:lnTo>
                  <a:pt x="0" y="0"/>
                </a:lnTo>
                <a:lnTo>
                  <a:pt x="0" y="10938"/>
                </a:lnTo>
                <a:lnTo>
                  <a:pt x="46158" y="10938"/>
                </a:lnTo>
                <a:lnTo>
                  <a:pt x="13345" y="96171"/>
                </a:lnTo>
                <a:lnTo>
                  <a:pt x="26897" y="96171"/>
                </a:lnTo>
                <a:lnTo>
                  <a:pt x="61843" y="5503"/>
                </a:lnTo>
                <a:lnTo>
                  <a:pt x="61843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8" name="object 108"/>
          <p:cNvSpPr/>
          <p:nvPr/>
        </p:nvSpPr>
        <p:spPr>
          <a:xfrm>
            <a:off x="7319810" y="3938628"/>
            <a:ext cx="937968" cy="459871"/>
          </a:xfrm>
          <a:prstGeom prst="rect">
            <a:avLst/>
          </a:prstGeom>
          <a:blipFill>
            <a:blip r:embed="rId2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9" name="object 109"/>
          <p:cNvSpPr/>
          <p:nvPr/>
        </p:nvSpPr>
        <p:spPr>
          <a:xfrm>
            <a:off x="7370578" y="4554775"/>
            <a:ext cx="317609" cy="156736"/>
          </a:xfrm>
          <a:prstGeom prst="rect">
            <a:avLst/>
          </a:prstGeom>
          <a:blipFill>
            <a:blip r:embed="rId2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0" name="object 110"/>
          <p:cNvSpPr/>
          <p:nvPr/>
        </p:nvSpPr>
        <p:spPr>
          <a:xfrm>
            <a:off x="7815451" y="4478272"/>
            <a:ext cx="368033" cy="253988"/>
          </a:xfrm>
          <a:prstGeom prst="rect">
            <a:avLst/>
          </a:prstGeom>
          <a:blipFill>
            <a:blip r:embed="rId2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1" name="object 111"/>
          <p:cNvSpPr/>
          <p:nvPr/>
        </p:nvSpPr>
        <p:spPr>
          <a:xfrm>
            <a:off x="7303365" y="3924636"/>
            <a:ext cx="0" cy="821690"/>
          </a:xfrm>
          <a:custGeom>
            <a:avLst/>
            <a:gdLst/>
            <a:ahLst/>
            <a:cxnLst/>
            <a:rect l="l" t="t" r="r" b="b"/>
            <a:pathLst>
              <a:path h="821689">
                <a:moveTo>
                  <a:pt x="0" y="0"/>
                </a:moveTo>
                <a:lnTo>
                  <a:pt x="0" y="821658"/>
                </a:lnTo>
              </a:path>
            </a:pathLst>
          </a:custGeom>
          <a:ln w="879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2" name="object 112"/>
          <p:cNvSpPr/>
          <p:nvPr/>
        </p:nvSpPr>
        <p:spPr>
          <a:xfrm>
            <a:off x="8273871" y="3924636"/>
            <a:ext cx="0" cy="821690"/>
          </a:xfrm>
          <a:custGeom>
            <a:avLst/>
            <a:gdLst/>
            <a:ahLst/>
            <a:cxnLst/>
            <a:rect l="l" t="t" r="r" b="b"/>
            <a:pathLst>
              <a:path h="821689">
                <a:moveTo>
                  <a:pt x="0" y="0"/>
                </a:moveTo>
                <a:lnTo>
                  <a:pt x="0" y="821658"/>
                </a:lnTo>
              </a:path>
            </a:pathLst>
          </a:custGeom>
          <a:ln w="879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3" name="object 113"/>
          <p:cNvSpPr/>
          <p:nvPr/>
        </p:nvSpPr>
        <p:spPr>
          <a:xfrm>
            <a:off x="7298966" y="4741895"/>
            <a:ext cx="979805" cy="0"/>
          </a:xfrm>
          <a:custGeom>
            <a:avLst/>
            <a:gdLst/>
            <a:ahLst/>
            <a:cxnLst/>
            <a:rect l="l" t="t" r="r" b="b"/>
            <a:pathLst>
              <a:path w="979804">
                <a:moveTo>
                  <a:pt x="0" y="0"/>
                </a:moveTo>
                <a:lnTo>
                  <a:pt x="979518" y="0"/>
                </a:lnTo>
              </a:path>
            </a:pathLst>
          </a:custGeom>
          <a:ln w="879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4" name="object 114"/>
          <p:cNvSpPr/>
          <p:nvPr/>
        </p:nvSpPr>
        <p:spPr>
          <a:xfrm>
            <a:off x="7298966" y="3929002"/>
            <a:ext cx="979805" cy="0"/>
          </a:xfrm>
          <a:custGeom>
            <a:avLst/>
            <a:gdLst/>
            <a:ahLst/>
            <a:cxnLst/>
            <a:rect l="l" t="t" r="r" b="b"/>
            <a:pathLst>
              <a:path w="979804">
                <a:moveTo>
                  <a:pt x="0" y="0"/>
                </a:moveTo>
                <a:lnTo>
                  <a:pt x="979518" y="0"/>
                </a:lnTo>
              </a:path>
            </a:pathLst>
          </a:custGeom>
          <a:ln w="879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5" name="object 115"/>
          <p:cNvSpPr/>
          <p:nvPr/>
        </p:nvSpPr>
        <p:spPr>
          <a:xfrm>
            <a:off x="7755602" y="3764033"/>
            <a:ext cx="66039" cy="99817"/>
          </a:xfrm>
          <a:prstGeom prst="rect">
            <a:avLst/>
          </a:prstGeom>
          <a:blipFill>
            <a:blip r:embed="rId3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6" name="object 116"/>
          <p:cNvSpPr/>
          <p:nvPr/>
        </p:nvSpPr>
        <p:spPr>
          <a:xfrm>
            <a:off x="3429761" y="1718310"/>
            <a:ext cx="268605" cy="256540"/>
          </a:xfrm>
          <a:custGeom>
            <a:avLst/>
            <a:gdLst/>
            <a:ahLst/>
            <a:cxnLst/>
            <a:rect l="l" t="t" r="r" b="b"/>
            <a:pathLst>
              <a:path w="268604" h="256539">
                <a:moveTo>
                  <a:pt x="0" y="128015"/>
                </a:moveTo>
                <a:lnTo>
                  <a:pt x="10542" y="78170"/>
                </a:lnTo>
                <a:lnTo>
                  <a:pt x="39290" y="37480"/>
                </a:lnTo>
                <a:lnTo>
                  <a:pt x="81920" y="10054"/>
                </a:lnTo>
                <a:lnTo>
                  <a:pt x="134112" y="0"/>
                </a:lnTo>
                <a:lnTo>
                  <a:pt x="186303" y="10054"/>
                </a:lnTo>
                <a:lnTo>
                  <a:pt x="228933" y="37480"/>
                </a:lnTo>
                <a:lnTo>
                  <a:pt x="257681" y="78170"/>
                </a:lnTo>
                <a:lnTo>
                  <a:pt x="268224" y="128015"/>
                </a:lnTo>
                <a:lnTo>
                  <a:pt x="257681" y="177861"/>
                </a:lnTo>
                <a:lnTo>
                  <a:pt x="228933" y="218551"/>
                </a:lnTo>
                <a:lnTo>
                  <a:pt x="186303" y="245977"/>
                </a:lnTo>
                <a:lnTo>
                  <a:pt x="134112" y="256031"/>
                </a:lnTo>
                <a:lnTo>
                  <a:pt x="81920" y="245977"/>
                </a:lnTo>
                <a:lnTo>
                  <a:pt x="39290" y="218551"/>
                </a:lnTo>
                <a:lnTo>
                  <a:pt x="10542" y="177861"/>
                </a:lnTo>
                <a:lnTo>
                  <a:pt x="0" y="128015"/>
                </a:lnTo>
                <a:close/>
              </a:path>
            </a:pathLst>
          </a:custGeom>
          <a:ln w="25908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8" name="TextShape 1">
            <a:extLst>
              <a:ext uri="{FF2B5EF4-FFF2-40B4-BE49-F238E27FC236}">
                <a16:creationId xmlns:a16="http://schemas.microsoft.com/office/drawing/2014/main" id="{6D0D56B8-CBBA-C34B-A9BE-1090125417D2}"/>
              </a:ext>
            </a:extLst>
          </p:cNvPr>
          <p:cNvSpPr txBox="1"/>
          <p:nvPr/>
        </p:nvSpPr>
        <p:spPr>
          <a:xfrm>
            <a:off x="152399" y="133350"/>
            <a:ext cx="8804275" cy="85875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2994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The Silhouette Coefficient</a:t>
            </a:r>
          </a:p>
        </p:txBody>
      </p:sp>
      <p:sp>
        <p:nvSpPr>
          <p:cNvPr id="119" name="TextShape 2">
            <a:extLst>
              <a:ext uri="{FF2B5EF4-FFF2-40B4-BE49-F238E27FC236}">
                <a16:creationId xmlns:a16="http://schemas.microsoft.com/office/drawing/2014/main" id="{9B412265-1729-8C4A-AAC3-AC743729147E}"/>
              </a:ext>
            </a:extLst>
          </p:cNvPr>
          <p:cNvSpPr txBox="1"/>
          <p:nvPr/>
        </p:nvSpPr>
        <p:spPr>
          <a:xfrm>
            <a:off x="263524" y="1047750"/>
            <a:ext cx="8582023" cy="47855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122450" indent="-342900">
              <a:spcAft>
                <a:spcPts val="10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905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Choose k that gives the highest mean silhouette</a:t>
            </a:r>
          </a:p>
          <a:p>
            <a:pPr marL="3240000" indent="-220450">
              <a:spcAft>
                <a:spcPts val="10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1905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0" name="Rectangle 119">
                <a:extLst>
                  <a:ext uri="{FF2B5EF4-FFF2-40B4-BE49-F238E27FC236}">
                    <a16:creationId xmlns:a16="http://schemas.microsoft.com/office/drawing/2014/main" id="{37E6A417-B377-8C4B-8606-7AB5493E1B4A}"/>
                  </a:ext>
                </a:extLst>
              </p:cNvPr>
              <p:cNvSpPr/>
              <p:nvPr/>
            </p:nvSpPr>
            <p:spPr>
              <a:xfrm rot="16200000">
                <a:off x="-106935" y="2358160"/>
                <a:ext cx="1747265" cy="88505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spcAft>
                    <a:spcPts val="100"/>
                  </a:spcAft>
                  <a:buClr>
                    <a:srgbClr val="000000"/>
                  </a:buClr>
                  <a:buSzPct val="45000"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</a:rPr>
                        <m:t>𝑆</m:t>
                      </m:r>
                      <m:r>
                        <a:rPr lang="en-US" sz="1600" i="1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600" i="1" spc="-1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600" i="1" spc="-1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600" i="1" spc="-1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1600" i="1" spc="-1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600" i="1" spc="-1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1600" i="1" spc="-1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600" i="1" spc="-1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r>
                            <a:rPr lang="en-US" sz="1600" i="1" spc="-1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en-US" sz="1600" i="1" spc="-1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1600" i="1" spc="-1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i="1" spc="-1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600" i="1" spc="-1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1600" i="1" spc="-1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sz="1600" i="1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Cambria Math" panose="02040503050406030204" pitchFamily="18" charset="0"/>
                </a:endParaRPr>
              </a:p>
              <a:p>
                <a:pPr>
                  <a:spcAft>
                    <a:spcPts val="100"/>
                  </a:spcAft>
                  <a:buClr>
                    <a:srgbClr val="000000"/>
                  </a:buClr>
                  <a:buSzPct val="45000"/>
                </a:pPr>
                <a:endParaRPr lang="en-US" sz="700" b="0" i="1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20" name="Rectangle 119">
                <a:extLst>
                  <a:ext uri="{FF2B5EF4-FFF2-40B4-BE49-F238E27FC236}">
                    <a16:creationId xmlns:a16="http://schemas.microsoft.com/office/drawing/2014/main" id="{37E6A417-B377-8C4B-8606-7AB5493E1B4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-106935" y="2358160"/>
                <a:ext cx="1747265" cy="885050"/>
              </a:xfrm>
              <a:prstGeom prst="rect">
                <a:avLst/>
              </a:prstGeom>
              <a:blipFill>
                <a:blip r:embed="rId31"/>
                <a:stretch>
                  <a:fillRect l="-87143" r="-1228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bject 18"/>
          <p:cNvSpPr/>
          <p:nvPr/>
        </p:nvSpPr>
        <p:spPr>
          <a:xfrm>
            <a:off x="5433390" y="1722027"/>
            <a:ext cx="0" cy="2012950"/>
          </a:xfrm>
          <a:custGeom>
            <a:avLst/>
            <a:gdLst/>
            <a:ahLst/>
            <a:cxnLst/>
            <a:rect l="l" t="t" r="r" b="b"/>
            <a:pathLst>
              <a:path h="2012950">
                <a:moveTo>
                  <a:pt x="0" y="2012465"/>
                </a:moveTo>
                <a:lnTo>
                  <a:pt x="0" y="0"/>
                </a:lnTo>
              </a:path>
            </a:pathLst>
          </a:custGeom>
          <a:ln w="662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5433391" y="3734493"/>
            <a:ext cx="0" cy="26670"/>
          </a:xfrm>
          <a:custGeom>
            <a:avLst/>
            <a:gdLst/>
            <a:ahLst/>
            <a:cxnLst/>
            <a:rect l="l" t="t" r="r" b="b"/>
            <a:pathLst>
              <a:path h="26670">
                <a:moveTo>
                  <a:pt x="0" y="0"/>
                </a:moveTo>
                <a:lnTo>
                  <a:pt x="0" y="26469"/>
                </a:lnTo>
              </a:path>
            </a:pathLst>
          </a:custGeom>
          <a:ln w="662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5947626" y="1722027"/>
            <a:ext cx="0" cy="2012950"/>
          </a:xfrm>
          <a:custGeom>
            <a:avLst/>
            <a:gdLst/>
            <a:ahLst/>
            <a:cxnLst/>
            <a:rect l="l" t="t" r="r" b="b"/>
            <a:pathLst>
              <a:path h="2012950">
                <a:moveTo>
                  <a:pt x="0" y="2012465"/>
                </a:moveTo>
                <a:lnTo>
                  <a:pt x="0" y="0"/>
                </a:lnTo>
              </a:path>
            </a:pathLst>
          </a:custGeom>
          <a:ln w="662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5947626" y="3734493"/>
            <a:ext cx="0" cy="26670"/>
          </a:xfrm>
          <a:custGeom>
            <a:avLst/>
            <a:gdLst/>
            <a:ahLst/>
            <a:cxnLst/>
            <a:rect l="l" t="t" r="r" b="b"/>
            <a:pathLst>
              <a:path h="26670">
                <a:moveTo>
                  <a:pt x="0" y="0"/>
                </a:moveTo>
                <a:lnTo>
                  <a:pt x="0" y="26469"/>
                </a:lnTo>
              </a:path>
            </a:pathLst>
          </a:custGeom>
          <a:ln w="662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6461875" y="1722027"/>
            <a:ext cx="0" cy="2012950"/>
          </a:xfrm>
          <a:custGeom>
            <a:avLst/>
            <a:gdLst/>
            <a:ahLst/>
            <a:cxnLst/>
            <a:rect l="l" t="t" r="r" b="b"/>
            <a:pathLst>
              <a:path h="2012950">
                <a:moveTo>
                  <a:pt x="0" y="2012465"/>
                </a:moveTo>
                <a:lnTo>
                  <a:pt x="0" y="0"/>
                </a:lnTo>
              </a:path>
            </a:pathLst>
          </a:custGeom>
          <a:ln w="662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6461876" y="3734493"/>
            <a:ext cx="0" cy="26670"/>
          </a:xfrm>
          <a:custGeom>
            <a:avLst/>
            <a:gdLst/>
            <a:ahLst/>
            <a:cxnLst/>
            <a:rect l="l" t="t" r="r" b="b"/>
            <a:pathLst>
              <a:path h="26670">
                <a:moveTo>
                  <a:pt x="0" y="0"/>
                </a:moveTo>
                <a:lnTo>
                  <a:pt x="0" y="26469"/>
                </a:lnTo>
              </a:path>
            </a:pathLst>
          </a:custGeom>
          <a:ln w="662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6976125" y="1722027"/>
            <a:ext cx="0" cy="2012950"/>
          </a:xfrm>
          <a:custGeom>
            <a:avLst/>
            <a:gdLst/>
            <a:ahLst/>
            <a:cxnLst/>
            <a:rect l="l" t="t" r="r" b="b"/>
            <a:pathLst>
              <a:path h="2012950">
                <a:moveTo>
                  <a:pt x="0" y="2012465"/>
                </a:moveTo>
                <a:lnTo>
                  <a:pt x="0" y="0"/>
                </a:lnTo>
              </a:path>
            </a:pathLst>
          </a:custGeom>
          <a:ln w="662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6976125" y="3734493"/>
            <a:ext cx="0" cy="26670"/>
          </a:xfrm>
          <a:custGeom>
            <a:avLst/>
            <a:gdLst/>
            <a:ahLst/>
            <a:cxnLst/>
            <a:rect l="l" t="t" r="r" b="b"/>
            <a:pathLst>
              <a:path h="26670">
                <a:moveTo>
                  <a:pt x="0" y="0"/>
                </a:moveTo>
                <a:lnTo>
                  <a:pt x="0" y="26469"/>
                </a:lnTo>
              </a:path>
            </a:pathLst>
          </a:custGeom>
          <a:ln w="662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7490327" y="1722027"/>
            <a:ext cx="0" cy="2012950"/>
          </a:xfrm>
          <a:custGeom>
            <a:avLst/>
            <a:gdLst/>
            <a:ahLst/>
            <a:cxnLst/>
            <a:rect l="l" t="t" r="r" b="b"/>
            <a:pathLst>
              <a:path h="2012950">
                <a:moveTo>
                  <a:pt x="0" y="2012465"/>
                </a:moveTo>
                <a:lnTo>
                  <a:pt x="0" y="0"/>
                </a:lnTo>
              </a:path>
            </a:pathLst>
          </a:custGeom>
          <a:ln w="662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7490328" y="3734493"/>
            <a:ext cx="0" cy="26670"/>
          </a:xfrm>
          <a:custGeom>
            <a:avLst/>
            <a:gdLst/>
            <a:ahLst/>
            <a:cxnLst/>
            <a:rect l="l" t="t" r="r" b="b"/>
            <a:pathLst>
              <a:path h="26670">
                <a:moveTo>
                  <a:pt x="0" y="0"/>
                </a:moveTo>
                <a:lnTo>
                  <a:pt x="0" y="26469"/>
                </a:lnTo>
              </a:path>
            </a:pathLst>
          </a:custGeom>
          <a:ln w="662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5176271" y="3734493"/>
            <a:ext cx="2700020" cy="0"/>
          </a:xfrm>
          <a:custGeom>
            <a:avLst/>
            <a:gdLst/>
            <a:ahLst/>
            <a:cxnLst/>
            <a:rect l="l" t="t" r="r" b="b"/>
            <a:pathLst>
              <a:path w="2700020">
                <a:moveTo>
                  <a:pt x="0" y="0"/>
                </a:moveTo>
                <a:lnTo>
                  <a:pt x="2699767" y="0"/>
                </a:lnTo>
              </a:path>
            </a:pathLst>
          </a:custGeom>
          <a:ln w="6623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5149811" y="3734493"/>
            <a:ext cx="26670" cy="0"/>
          </a:xfrm>
          <a:custGeom>
            <a:avLst/>
            <a:gdLst/>
            <a:ahLst/>
            <a:cxnLst/>
            <a:rect l="l" t="t" r="r" b="b"/>
            <a:pathLst>
              <a:path w="26670">
                <a:moveTo>
                  <a:pt x="26459" y="0"/>
                </a:moveTo>
                <a:lnTo>
                  <a:pt x="0" y="0"/>
                </a:lnTo>
              </a:path>
            </a:pathLst>
          </a:custGeom>
          <a:ln w="66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5176270" y="3510886"/>
            <a:ext cx="2700020" cy="0"/>
          </a:xfrm>
          <a:custGeom>
            <a:avLst/>
            <a:gdLst/>
            <a:ahLst/>
            <a:cxnLst/>
            <a:rect l="l" t="t" r="r" b="b"/>
            <a:pathLst>
              <a:path w="2700020">
                <a:moveTo>
                  <a:pt x="0" y="0"/>
                </a:moveTo>
                <a:lnTo>
                  <a:pt x="2699767" y="0"/>
                </a:lnTo>
              </a:path>
            </a:pathLst>
          </a:custGeom>
          <a:ln w="6623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5149811" y="3510886"/>
            <a:ext cx="26670" cy="0"/>
          </a:xfrm>
          <a:custGeom>
            <a:avLst/>
            <a:gdLst/>
            <a:ahLst/>
            <a:cxnLst/>
            <a:rect l="l" t="t" r="r" b="b"/>
            <a:pathLst>
              <a:path w="26670">
                <a:moveTo>
                  <a:pt x="26459" y="0"/>
                </a:moveTo>
                <a:lnTo>
                  <a:pt x="0" y="0"/>
                </a:lnTo>
              </a:path>
            </a:pathLst>
          </a:custGeom>
          <a:ln w="66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5176270" y="3287251"/>
            <a:ext cx="2700020" cy="0"/>
          </a:xfrm>
          <a:custGeom>
            <a:avLst/>
            <a:gdLst/>
            <a:ahLst/>
            <a:cxnLst/>
            <a:rect l="l" t="t" r="r" b="b"/>
            <a:pathLst>
              <a:path w="2700020">
                <a:moveTo>
                  <a:pt x="0" y="0"/>
                </a:moveTo>
                <a:lnTo>
                  <a:pt x="2699767" y="0"/>
                </a:lnTo>
              </a:path>
            </a:pathLst>
          </a:custGeom>
          <a:ln w="6623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5149811" y="3287251"/>
            <a:ext cx="26670" cy="0"/>
          </a:xfrm>
          <a:custGeom>
            <a:avLst/>
            <a:gdLst/>
            <a:ahLst/>
            <a:cxnLst/>
            <a:rect l="l" t="t" r="r" b="b"/>
            <a:pathLst>
              <a:path w="26670">
                <a:moveTo>
                  <a:pt x="26459" y="0"/>
                </a:moveTo>
                <a:lnTo>
                  <a:pt x="0" y="0"/>
                </a:lnTo>
              </a:path>
            </a:pathLst>
          </a:custGeom>
          <a:ln w="66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5176270" y="3063668"/>
            <a:ext cx="2700020" cy="0"/>
          </a:xfrm>
          <a:custGeom>
            <a:avLst/>
            <a:gdLst/>
            <a:ahLst/>
            <a:cxnLst/>
            <a:rect l="l" t="t" r="r" b="b"/>
            <a:pathLst>
              <a:path w="2700020">
                <a:moveTo>
                  <a:pt x="0" y="0"/>
                </a:moveTo>
                <a:lnTo>
                  <a:pt x="2699767" y="0"/>
                </a:lnTo>
              </a:path>
            </a:pathLst>
          </a:custGeom>
          <a:ln w="6623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5149811" y="3063668"/>
            <a:ext cx="26670" cy="0"/>
          </a:xfrm>
          <a:custGeom>
            <a:avLst/>
            <a:gdLst/>
            <a:ahLst/>
            <a:cxnLst/>
            <a:rect l="l" t="t" r="r" b="b"/>
            <a:pathLst>
              <a:path w="26670">
                <a:moveTo>
                  <a:pt x="26459" y="0"/>
                </a:moveTo>
                <a:lnTo>
                  <a:pt x="0" y="0"/>
                </a:lnTo>
              </a:path>
            </a:pathLst>
          </a:custGeom>
          <a:ln w="66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5176270" y="2840037"/>
            <a:ext cx="2700020" cy="0"/>
          </a:xfrm>
          <a:custGeom>
            <a:avLst/>
            <a:gdLst/>
            <a:ahLst/>
            <a:cxnLst/>
            <a:rect l="l" t="t" r="r" b="b"/>
            <a:pathLst>
              <a:path w="2700020">
                <a:moveTo>
                  <a:pt x="0" y="0"/>
                </a:moveTo>
                <a:lnTo>
                  <a:pt x="2699767" y="0"/>
                </a:lnTo>
              </a:path>
            </a:pathLst>
          </a:custGeom>
          <a:ln w="6623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5149811" y="2840037"/>
            <a:ext cx="26670" cy="0"/>
          </a:xfrm>
          <a:custGeom>
            <a:avLst/>
            <a:gdLst/>
            <a:ahLst/>
            <a:cxnLst/>
            <a:rect l="l" t="t" r="r" b="b"/>
            <a:pathLst>
              <a:path w="26670">
                <a:moveTo>
                  <a:pt x="26459" y="0"/>
                </a:moveTo>
                <a:lnTo>
                  <a:pt x="0" y="0"/>
                </a:lnTo>
              </a:path>
            </a:pathLst>
          </a:custGeom>
          <a:ln w="66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5176270" y="2616454"/>
            <a:ext cx="2700020" cy="0"/>
          </a:xfrm>
          <a:custGeom>
            <a:avLst/>
            <a:gdLst/>
            <a:ahLst/>
            <a:cxnLst/>
            <a:rect l="l" t="t" r="r" b="b"/>
            <a:pathLst>
              <a:path w="2700020">
                <a:moveTo>
                  <a:pt x="0" y="0"/>
                </a:moveTo>
                <a:lnTo>
                  <a:pt x="2699767" y="0"/>
                </a:lnTo>
              </a:path>
            </a:pathLst>
          </a:custGeom>
          <a:ln w="6623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5149811" y="2616454"/>
            <a:ext cx="26670" cy="0"/>
          </a:xfrm>
          <a:custGeom>
            <a:avLst/>
            <a:gdLst/>
            <a:ahLst/>
            <a:cxnLst/>
            <a:rect l="l" t="t" r="r" b="b"/>
            <a:pathLst>
              <a:path w="26670">
                <a:moveTo>
                  <a:pt x="26459" y="0"/>
                </a:moveTo>
                <a:lnTo>
                  <a:pt x="0" y="0"/>
                </a:lnTo>
              </a:path>
            </a:pathLst>
          </a:custGeom>
          <a:ln w="66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5176270" y="2392824"/>
            <a:ext cx="2700020" cy="0"/>
          </a:xfrm>
          <a:custGeom>
            <a:avLst/>
            <a:gdLst/>
            <a:ahLst/>
            <a:cxnLst/>
            <a:rect l="l" t="t" r="r" b="b"/>
            <a:pathLst>
              <a:path w="2700020">
                <a:moveTo>
                  <a:pt x="0" y="0"/>
                </a:moveTo>
                <a:lnTo>
                  <a:pt x="2699767" y="0"/>
                </a:lnTo>
              </a:path>
            </a:pathLst>
          </a:custGeom>
          <a:ln w="6623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5149811" y="2392824"/>
            <a:ext cx="26670" cy="0"/>
          </a:xfrm>
          <a:custGeom>
            <a:avLst/>
            <a:gdLst/>
            <a:ahLst/>
            <a:cxnLst/>
            <a:rect l="l" t="t" r="r" b="b"/>
            <a:pathLst>
              <a:path w="26670">
                <a:moveTo>
                  <a:pt x="26459" y="0"/>
                </a:moveTo>
                <a:lnTo>
                  <a:pt x="0" y="0"/>
                </a:lnTo>
              </a:path>
            </a:pathLst>
          </a:custGeom>
          <a:ln w="66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5176270" y="2169241"/>
            <a:ext cx="2700020" cy="0"/>
          </a:xfrm>
          <a:custGeom>
            <a:avLst/>
            <a:gdLst/>
            <a:ahLst/>
            <a:cxnLst/>
            <a:rect l="l" t="t" r="r" b="b"/>
            <a:pathLst>
              <a:path w="2700020">
                <a:moveTo>
                  <a:pt x="0" y="0"/>
                </a:moveTo>
                <a:lnTo>
                  <a:pt x="2699767" y="0"/>
                </a:lnTo>
              </a:path>
            </a:pathLst>
          </a:custGeom>
          <a:ln w="6623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5149811" y="2169241"/>
            <a:ext cx="26670" cy="0"/>
          </a:xfrm>
          <a:custGeom>
            <a:avLst/>
            <a:gdLst/>
            <a:ahLst/>
            <a:cxnLst/>
            <a:rect l="l" t="t" r="r" b="b"/>
            <a:pathLst>
              <a:path w="26670">
                <a:moveTo>
                  <a:pt x="26459" y="0"/>
                </a:moveTo>
                <a:lnTo>
                  <a:pt x="0" y="0"/>
                </a:lnTo>
              </a:path>
            </a:pathLst>
          </a:custGeom>
          <a:ln w="66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5176270" y="1945610"/>
            <a:ext cx="2700020" cy="0"/>
          </a:xfrm>
          <a:custGeom>
            <a:avLst/>
            <a:gdLst/>
            <a:ahLst/>
            <a:cxnLst/>
            <a:rect l="l" t="t" r="r" b="b"/>
            <a:pathLst>
              <a:path w="2700020">
                <a:moveTo>
                  <a:pt x="0" y="0"/>
                </a:moveTo>
                <a:lnTo>
                  <a:pt x="2699767" y="0"/>
                </a:lnTo>
              </a:path>
            </a:pathLst>
          </a:custGeom>
          <a:ln w="6623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5149811" y="1945610"/>
            <a:ext cx="26670" cy="0"/>
          </a:xfrm>
          <a:custGeom>
            <a:avLst/>
            <a:gdLst/>
            <a:ahLst/>
            <a:cxnLst/>
            <a:rect l="l" t="t" r="r" b="b"/>
            <a:pathLst>
              <a:path w="26670">
                <a:moveTo>
                  <a:pt x="26459" y="0"/>
                </a:moveTo>
                <a:lnTo>
                  <a:pt x="0" y="0"/>
                </a:lnTo>
              </a:path>
            </a:pathLst>
          </a:custGeom>
          <a:ln w="66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5149811" y="1718715"/>
            <a:ext cx="2726227" cy="201577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5176272" y="1718980"/>
            <a:ext cx="0" cy="2018664"/>
          </a:xfrm>
          <a:custGeom>
            <a:avLst/>
            <a:gdLst/>
            <a:ahLst/>
            <a:cxnLst/>
            <a:rect l="l" t="t" r="r" b="b"/>
            <a:pathLst>
              <a:path h="2018664">
                <a:moveTo>
                  <a:pt x="0" y="0"/>
                </a:moveTo>
                <a:lnTo>
                  <a:pt x="0" y="2018540"/>
                </a:lnTo>
              </a:path>
            </a:pathLst>
          </a:custGeom>
          <a:ln w="604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5173248" y="3734495"/>
            <a:ext cx="2706370" cy="0"/>
          </a:xfrm>
          <a:custGeom>
            <a:avLst/>
            <a:gdLst/>
            <a:ahLst/>
            <a:cxnLst/>
            <a:rect l="l" t="t" r="r" b="b"/>
            <a:pathLst>
              <a:path w="2706370">
                <a:moveTo>
                  <a:pt x="0" y="0"/>
                </a:moveTo>
                <a:lnTo>
                  <a:pt x="2705792" y="0"/>
                </a:lnTo>
              </a:path>
            </a:pathLst>
          </a:custGeom>
          <a:ln w="605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1524331" y="1722027"/>
            <a:ext cx="0" cy="2012950"/>
          </a:xfrm>
          <a:custGeom>
            <a:avLst/>
            <a:gdLst/>
            <a:ahLst/>
            <a:cxnLst/>
            <a:rect l="l" t="t" r="r" b="b"/>
            <a:pathLst>
              <a:path h="2012950">
                <a:moveTo>
                  <a:pt x="0" y="2012465"/>
                </a:moveTo>
                <a:lnTo>
                  <a:pt x="0" y="0"/>
                </a:lnTo>
              </a:path>
            </a:pathLst>
          </a:custGeom>
          <a:ln w="662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1524331" y="3734493"/>
            <a:ext cx="0" cy="26670"/>
          </a:xfrm>
          <a:custGeom>
            <a:avLst/>
            <a:gdLst/>
            <a:ahLst/>
            <a:cxnLst/>
            <a:rect l="l" t="t" r="r" b="b"/>
            <a:pathLst>
              <a:path h="26670">
                <a:moveTo>
                  <a:pt x="0" y="0"/>
                </a:moveTo>
                <a:lnTo>
                  <a:pt x="0" y="26469"/>
                </a:lnTo>
              </a:path>
            </a:pathLst>
          </a:custGeom>
          <a:ln w="662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2038566" y="1722027"/>
            <a:ext cx="0" cy="2012950"/>
          </a:xfrm>
          <a:custGeom>
            <a:avLst/>
            <a:gdLst/>
            <a:ahLst/>
            <a:cxnLst/>
            <a:rect l="l" t="t" r="r" b="b"/>
            <a:pathLst>
              <a:path h="2012950">
                <a:moveTo>
                  <a:pt x="0" y="2012465"/>
                </a:moveTo>
                <a:lnTo>
                  <a:pt x="0" y="0"/>
                </a:lnTo>
              </a:path>
            </a:pathLst>
          </a:custGeom>
          <a:ln w="662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2038566" y="3734493"/>
            <a:ext cx="0" cy="26670"/>
          </a:xfrm>
          <a:custGeom>
            <a:avLst/>
            <a:gdLst/>
            <a:ahLst/>
            <a:cxnLst/>
            <a:rect l="l" t="t" r="r" b="b"/>
            <a:pathLst>
              <a:path h="26670">
                <a:moveTo>
                  <a:pt x="0" y="0"/>
                </a:moveTo>
                <a:lnTo>
                  <a:pt x="0" y="26469"/>
                </a:lnTo>
              </a:path>
            </a:pathLst>
          </a:custGeom>
          <a:ln w="662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2552816" y="1722027"/>
            <a:ext cx="0" cy="2012950"/>
          </a:xfrm>
          <a:custGeom>
            <a:avLst/>
            <a:gdLst/>
            <a:ahLst/>
            <a:cxnLst/>
            <a:rect l="l" t="t" r="r" b="b"/>
            <a:pathLst>
              <a:path h="2012950">
                <a:moveTo>
                  <a:pt x="0" y="2012465"/>
                </a:moveTo>
                <a:lnTo>
                  <a:pt x="0" y="0"/>
                </a:lnTo>
              </a:path>
            </a:pathLst>
          </a:custGeom>
          <a:ln w="662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2552816" y="3734493"/>
            <a:ext cx="0" cy="26670"/>
          </a:xfrm>
          <a:custGeom>
            <a:avLst/>
            <a:gdLst/>
            <a:ahLst/>
            <a:cxnLst/>
            <a:rect l="l" t="t" r="r" b="b"/>
            <a:pathLst>
              <a:path h="26670">
                <a:moveTo>
                  <a:pt x="0" y="0"/>
                </a:moveTo>
                <a:lnTo>
                  <a:pt x="0" y="26469"/>
                </a:lnTo>
              </a:path>
            </a:pathLst>
          </a:custGeom>
          <a:ln w="662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3067065" y="1722027"/>
            <a:ext cx="0" cy="2012950"/>
          </a:xfrm>
          <a:custGeom>
            <a:avLst/>
            <a:gdLst/>
            <a:ahLst/>
            <a:cxnLst/>
            <a:rect l="l" t="t" r="r" b="b"/>
            <a:pathLst>
              <a:path h="2012950">
                <a:moveTo>
                  <a:pt x="0" y="2012465"/>
                </a:moveTo>
                <a:lnTo>
                  <a:pt x="0" y="0"/>
                </a:lnTo>
              </a:path>
            </a:pathLst>
          </a:custGeom>
          <a:ln w="662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3067065" y="3734493"/>
            <a:ext cx="0" cy="26670"/>
          </a:xfrm>
          <a:custGeom>
            <a:avLst/>
            <a:gdLst/>
            <a:ahLst/>
            <a:cxnLst/>
            <a:rect l="l" t="t" r="r" b="b"/>
            <a:pathLst>
              <a:path h="26670">
                <a:moveTo>
                  <a:pt x="0" y="0"/>
                </a:moveTo>
                <a:lnTo>
                  <a:pt x="0" y="26469"/>
                </a:lnTo>
              </a:path>
            </a:pathLst>
          </a:custGeom>
          <a:ln w="662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/>
          <p:nvPr/>
        </p:nvSpPr>
        <p:spPr>
          <a:xfrm>
            <a:off x="3581267" y="1722027"/>
            <a:ext cx="0" cy="2012950"/>
          </a:xfrm>
          <a:custGeom>
            <a:avLst/>
            <a:gdLst/>
            <a:ahLst/>
            <a:cxnLst/>
            <a:rect l="l" t="t" r="r" b="b"/>
            <a:pathLst>
              <a:path h="2012950">
                <a:moveTo>
                  <a:pt x="0" y="2012465"/>
                </a:moveTo>
                <a:lnTo>
                  <a:pt x="0" y="0"/>
                </a:lnTo>
              </a:path>
            </a:pathLst>
          </a:custGeom>
          <a:ln w="662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3581267" y="3734493"/>
            <a:ext cx="0" cy="26670"/>
          </a:xfrm>
          <a:custGeom>
            <a:avLst/>
            <a:gdLst/>
            <a:ahLst/>
            <a:cxnLst/>
            <a:rect l="l" t="t" r="r" b="b"/>
            <a:pathLst>
              <a:path h="26670">
                <a:moveTo>
                  <a:pt x="0" y="0"/>
                </a:moveTo>
                <a:lnTo>
                  <a:pt x="0" y="26469"/>
                </a:lnTo>
              </a:path>
            </a:pathLst>
          </a:custGeom>
          <a:ln w="662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1267211" y="3734493"/>
            <a:ext cx="2700020" cy="0"/>
          </a:xfrm>
          <a:custGeom>
            <a:avLst/>
            <a:gdLst/>
            <a:ahLst/>
            <a:cxnLst/>
            <a:rect l="l" t="t" r="r" b="b"/>
            <a:pathLst>
              <a:path w="2700020">
                <a:moveTo>
                  <a:pt x="0" y="0"/>
                </a:moveTo>
                <a:lnTo>
                  <a:pt x="2699767" y="0"/>
                </a:lnTo>
              </a:path>
            </a:pathLst>
          </a:custGeom>
          <a:ln w="6623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1240751" y="3734493"/>
            <a:ext cx="26670" cy="0"/>
          </a:xfrm>
          <a:custGeom>
            <a:avLst/>
            <a:gdLst/>
            <a:ahLst/>
            <a:cxnLst/>
            <a:rect l="l" t="t" r="r" b="b"/>
            <a:pathLst>
              <a:path w="26669">
                <a:moveTo>
                  <a:pt x="26459" y="0"/>
                </a:moveTo>
                <a:lnTo>
                  <a:pt x="0" y="0"/>
                </a:lnTo>
              </a:path>
            </a:pathLst>
          </a:custGeom>
          <a:ln w="66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1267211" y="3510886"/>
            <a:ext cx="2700020" cy="0"/>
          </a:xfrm>
          <a:custGeom>
            <a:avLst/>
            <a:gdLst/>
            <a:ahLst/>
            <a:cxnLst/>
            <a:rect l="l" t="t" r="r" b="b"/>
            <a:pathLst>
              <a:path w="2700020">
                <a:moveTo>
                  <a:pt x="0" y="0"/>
                </a:moveTo>
                <a:lnTo>
                  <a:pt x="2699767" y="0"/>
                </a:lnTo>
              </a:path>
            </a:pathLst>
          </a:custGeom>
          <a:ln w="6623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/>
          <p:nvPr/>
        </p:nvSpPr>
        <p:spPr>
          <a:xfrm>
            <a:off x="1240751" y="3510886"/>
            <a:ext cx="26670" cy="0"/>
          </a:xfrm>
          <a:custGeom>
            <a:avLst/>
            <a:gdLst/>
            <a:ahLst/>
            <a:cxnLst/>
            <a:rect l="l" t="t" r="r" b="b"/>
            <a:pathLst>
              <a:path w="26669">
                <a:moveTo>
                  <a:pt x="26459" y="0"/>
                </a:moveTo>
                <a:lnTo>
                  <a:pt x="0" y="0"/>
                </a:lnTo>
              </a:path>
            </a:pathLst>
          </a:custGeom>
          <a:ln w="66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/>
          <p:nvPr/>
        </p:nvSpPr>
        <p:spPr>
          <a:xfrm>
            <a:off x="1267211" y="3287251"/>
            <a:ext cx="2700020" cy="0"/>
          </a:xfrm>
          <a:custGeom>
            <a:avLst/>
            <a:gdLst/>
            <a:ahLst/>
            <a:cxnLst/>
            <a:rect l="l" t="t" r="r" b="b"/>
            <a:pathLst>
              <a:path w="2700020">
                <a:moveTo>
                  <a:pt x="0" y="0"/>
                </a:moveTo>
                <a:lnTo>
                  <a:pt x="2699767" y="0"/>
                </a:lnTo>
              </a:path>
            </a:pathLst>
          </a:custGeom>
          <a:ln w="6623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/>
          <p:nvPr/>
        </p:nvSpPr>
        <p:spPr>
          <a:xfrm>
            <a:off x="1240751" y="3287251"/>
            <a:ext cx="26670" cy="0"/>
          </a:xfrm>
          <a:custGeom>
            <a:avLst/>
            <a:gdLst/>
            <a:ahLst/>
            <a:cxnLst/>
            <a:rect l="l" t="t" r="r" b="b"/>
            <a:pathLst>
              <a:path w="26669">
                <a:moveTo>
                  <a:pt x="26459" y="0"/>
                </a:moveTo>
                <a:lnTo>
                  <a:pt x="0" y="0"/>
                </a:lnTo>
              </a:path>
            </a:pathLst>
          </a:custGeom>
          <a:ln w="66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" name="object 65"/>
          <p:cNvSpPr/>
          <p:nvPr/>
        </p:nvSpPr>
        <p:spPr>
          <a:xfrm>
            <a:off x="1267211" y="3063668"/>
            <a:ext cx="2700020" cy="0"/>
          </a:xfrm>
          <a:custGeom>
            <a:avLst/>
            <a:gdLst/>
            <a:ahLst/>
            <a:cxnLst/>
            <a:rect l="l" t="t" r="r" b="b"/>
            <a:pathLst>
              <a:path w="2700020">
                <a:moveTo>
                  <a:pt x="0" y="0"/>
                </a:moveTo>
                <a:lnTo>
                  <a:pt x="2699767" y="0"/>
                </a:lnTo>
              </a:path>
            </a:pathLst>
          </a:custGeom>
          <a:ln w="6623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6" name="object 66"/>
          <p:cNvSpPr/>
          <p:nvPr/>
        </p:nvSpPr>
        <p:spPr>
          <a:xfrm>
            <a:off x="1240751" y="3063668"/>
            <a:ext cx="26670" cy="0"/>
          </a:xfrm>
          <a:custGeom>
            <a:avLst/>
            <a:gdLst/>
            <a:ahLst/>
            <a:cxnLst/>
            <a:rect l="l" t="t" r="r" b="b"/>
            <a:pathLst>
              <a:path w="26669">
                <a:moveTo>
                  <a:pt x="26459" y="0"/>
                </a:moveTo>
                <a:lnTo>
                  <a:pt x="0" y="0"/>
                </a:lnTo>
              </a:path>
            </a:pathLst>
          </a:custGeom>
          <a:ln w="66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7" name="object 67"/>
          <p:cNvSpPr/>
          <p:nvPr/>
        </p:nvSpPr>
        <p:spPr>
          <a:xfrm>
            <a:off x="1267211" y="2840037"/>
            <a:ext cx="2700020" cy="0"/>
          </a:xfrm>
          <a:custGeom>
            <a:avLst/>
            <a:gdLst/>
            <a:ahLst/>
            <a:cxnLst/>
            <a:rect l="l" t="t" r="r" b="b"/>
            <a:pathLst>
              <a:path w="2700020">
                <a:moveTo>
                  <a:pt x="0" y="0"/>
                </a:moveTo>
                <a:lnTo>
                  <a:pt x="2699767" y="0"/>
                </a:lnTo>
              </a:path>
            </a:pathLst>
          </a:custGeom>
          <a:ln w="6623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" name="object 68"/>
          <p:cNvSpPr/>
          <p:nvPr/>
        </p:nvSpPr>
        <p:spPr>
          <a:xfrm>
            <a:off x="1240751" y="2840037"/>
            <a:ext cx="26670" cy="0"/>
          </a:xfrm>
          <a:custGeom>
            <a:avLst/>
            <a:gdLst/>
            <a:ahLst/>
            <a:cxnLst/>
            <a:rect l="l" t="t" r="r" b="b"/>
            <a:pathLst>
              <a:path w="26669">
                <a:moveTo>
                  <a:pt x="26459" y="0"/>
                </a:moveTo>
                <a:lnTo>
                  <a:pt x="0" y="0"/>
                </a:lnTo>
              </a:path>
            </a:pathLst>
          </a:custGeom>
          <a:ln w="66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" name="object 69"/>
          <p:cNvSpPr/>
          <p:nvPr/>
        </p:nvSpPr>
        <p:spPr>
          <a:xfrm>
            <a:off x="1267211" y="2616454"/>
            <a:ext cx="2700020" cy="0"/>
          </a:xfrm>
          <a:custGeom>
            <a:avLst/>
            <a:gdLst/>
            <a:ahLst/>
            <a:cxnLst/>
            <a:rect l="l" t="t" r="r" b="b"/>
            <a:pathLst>
              <a:path w="2700020">
                <a:moveTo>
                  <a:pt x="0" y="0"/>
                </a:moveTo>
                <a:lnTo>
                  <a:pt x="2699767" y="0"/>
                </a:lnTo>
              </a:path>
            </a:pathLst>
          </a:custGeom>
          <a:ln w="6623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" name="object 70"/>
          <p:cNvSpPr/>
          <p:nvPr/>
        </p:nvSpPr>
        <p:spPr>
          <a:xfrm>
            <a:off x="1240751" y="2616454"/>
            <a:ext cx="26670" cy="0"/>
          </a:xfrm>
          <a:custGeom>
            <a:avLst/>
            <a:gdLst/>
            <a:ahLst/>
            <a:cxnLst/>
            <a:rect l="l" t="t" r="r" b="b"/>
            <a:pathLst>
              <a:path w="26669">
                <a:moveTo>
                  <a:pt x="26459" y="0"/>
                </a:moveTo>
                <a:lnTo>
                  <a:pt x="0" y="0"/>
                </a:lnTo>
              </a:path>
            </a:pathLst>
          </a:custGeom>
          <a:ln w="66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1" name="object 71"/>
          <p:cNvSpPr/>
          <p:nvPr/>
        </p:nvSpPr>
        <p:spPr>
          <a:xfrm>
            <a:off x="1267211" y="2392824"/>
            <a:ext cx="2700020" cy="0"/>
          </a:xfrm>
          <a:custGeom>
            <a:avLst/>
            <a:gdLst/>
            <a:ahLst/>
            <a:cxnLst/>
            <a:rect l="l" t="t" r="r" b="b"/>
            <a:pathLst>
              <a:path w="2700020">
                <a:moveTo>
                  <a:pt x="0" y="0"/>
                </a:moveTo>
                <a:lnTo>
                  <a:pt x="2699767" y="0"/>
                </a:lnTo>
              </a:path>
            </a:pathLst>
          </a:custGeom>
          <a:ln w="6623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2" name="object 72"/>
          <p:cNvSpPr/>
          <p:nvPr/>
        </p:nvSpPr>
        <p:spPr>
          <a:xfrm>
            <a:off x="1240751" y="2392824"/>
            <a:ext cx="26670" cy="0"/>
          </a:xfrm>
          <a:custGeom>
            <a:avLst/>
            <a:gdLst/>
            <a:ahLst/>
            <a:cxnLst/>
            <a:rect l="l" t="t" r="r" b="b"/>
            <a:pathLst>
              <a:path w="26669">
                <a:moveTo>
                  <a:pt x="26459" y="0"/>
                </a:moveTo>
                <a:lnTo>
                  <a:pt x="0" y="0"/>
                </a:lnTo>
              </a:path>
            </a:pathLst>
          </a:custGeom>
          <a:ln w="66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3" name="object 73"/>
          <p:cNvSpPr/>
          <p:nvPr/>
        </p:nvSpPr>
        <p:spPr>
          <a:xfrm>
            <a:off x="1267211" y="2169241"/>
            <a:ext cx="2700020" cy="0"/>
          </a:xfrm>
          <a:custGeom>
            <a:avLst/>
            <a:gdLst/>
            <a:ahLst/>
            <a:cxnLst/>
            <a:rect l="l" t="t" r="r" b="b"/>
            <a:pathLst>
              <a:path w="2700020">
                <a:moveTo>
                  <a:pt x="0" y="0"/>
                </a:moveTo>
                <a:lnTo>
                  <a:pt x="2699767" y="0"/>
                </a:lnTo>
              </a:path>
            </a:pathLst>
          </a:custGeom>
          <a:ln w="6623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4" name="object 74"/>
          <p:cNvSpPr/>
          <p:nvPr/>
        </p:nvSpPr>
        <p:spPr>
          <a:xfrm>
            <a:off x="1240751" y="2169241"/>
            <a:ext cx="26670" cy="0"/>
          </a:xfrm>
          <a:custGeom>
            <a:avLst/>
            <a:gdLst/>
            <a:ahLst/>
            <a:cxnLst/>
            <a:rect l="l" t="t" r="r" b="b"/>
            <a:pathLst>
              <a:path w="26669">
                <a:moveTo>
                  <a:pt x="26459" y="0"/>
                </a:moveTo>
                <a:lnTo>
                  <a:pt x="0" y="0"/>
                </a:lnTo>
              </a:path>
            </a:pathLst>
          </a:custGeom>
          <a:ln w="66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5" name="object 75"/>
          <p:cNvSpPr/>
          <p:nvPr/>
        </p:nvSpPr>
        <p:spPr>
          <a:xfrm>
            <a:off x="1267211" y="1945610"/>
            <a:ext cx="2700020" cy="0"/>
          </a:xfrm>
          <a:custGeom>
            <a:avLst/>
            <a:gdLst/>
            <a:ahLst/>
            <a:cxnLst/>
            <a:rect l="l" t="t" r="r" b="b"/>
            <a:pathLst>
              <a:path w="2700020">
                <a:moveTo>
                  <a:pt x="0" y="0"/>
                </a:moveTo>
                <a:lnTo>
                  <a:pt x="2699767" y="0"/>
                </a:lnTo>
              </a:path>
            </a:pathLst>
          </a:custGeom>
          <a:ln w="6623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6" name="object 76"/>
          <p:cNvSpPr/>
          <p:nvPr/>
        </p:nvSpPr>
        <p:spPr>
          <a:xfrm>
            <a:off x="1240751" y="1945610"/>
            <a:ext cx="26670" cy="0"/>
          </a:xfrm>
          <a:custGeom>
            <a:avLst/>
            <a:gdLst/>
            <a:ahLst/>
            <a:cxnLst/>
            <a:rect l="l" t="t" r="r" b="b"/>
            <a:pathLst>
              <a:path w="26669">
                <a:moveTo>
                  <a:pt x="26459" y="0"/>
                </a:moveTo>
                <a:lnTo>
                  <a:pt x="0" y="0"/>
                </a:lnTo>
              </a:path>
            </a:pathLst>
          </a:custGeom>
          <a:ln w="66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7" name="object 77"/>
          <p:cNvSpPr/>
          <p:nvPr/>
        </p:nvSpPr>
        <p:spPr>
          <a:xfrm>
            <a:off x="1240751" y="1718715"/>
            <a:ext cx="2726227" cy="201577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8" name="object 78"/>
          <p:cNvSpPr/>
          <p:nvPr/>
        </p:nvSpPr>
        <p:spPr>
          <a:xfrm>
            <a:off x="1267212" y="1718980"/>
            <a:ext cx="0" cy="2018664"/>
          </a:xfrm>
          <a:custGeom>
            <a:avLst/>
            <a:gdLst/>
            <a:ahLst/>
            <a:cxnLst/>
            <a:rect l="l" t="t" r="r" b="b"/>
            <a:pathLst>
              <a:path h="2018664">
                <a:moveTo>
                  <a:pt x="0" y="0"/>
                </a:moveTo>
                <a:lnTo>
                  <a:pt x="0" y="2018540"/>
                </a:lnTo>
              </a:path>
            </a:pathLst>
          </a:custGeom>
          <a:ln w="604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9" name="object 79"/>
          <p:cNvSpPr/>
          <p:nvPr/>
        </p:nvSpPr>
        <p:spPr>
          <a:xfrm>
            <a:off x="1264189" y="3734495"/>
            <a:ext cx="2706370" cy="0"/>
          </a:xfrm>
          <a:custGeom>
            <a:avLst/>
            <a:gdLst/>
            <a:ahLst/>
            <a:cxnLst/>
            <a:rect l="l" t="t" r="r" b="b"/>
            <a:pathLst>
              <a:path w="2706370">
                <a:moveTo>
                  <a:pt x="0" y="0"/>
                </a:moveTo>
                <a:lnTo>
                  <a:pt x="2705792" y="0"/>
                </a:lnTo>
              </a:path>
            </a:pathLst>
          </a:custGeom>
          <a:ln w="605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1" name="TextShape 1">
            <a:extLst>
              <a:ext uri="{FF2B5EF4-FFF2-40B4-BE49-F238E27FC236}">
                <a16:creationId xmlns:a16="http://schemas.microsoft.com/office/drawing/2014/main" id="{A8AE843E-D4BB-524E-AFDE-5F00C71C5D0F}"/>
              </a:ext>
            </a:extLst>
          </p:cNvPr>
          <p:cNvSpPr txBox="1"/>
          <p:nvPr/>
        </p:nvSpPr>
        <p:spPr>
          <a:xfrm>
            <a:off x="152399" y="133350"/>
            <a:ext cx="8804275" cy="85875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2994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Local Minima</a:t>
            </a:r>
          </a:p>
        </p:txBody>
      </p:sp>
      <p:sp>
        <p:nvSpPr>
          <p:cNvPr id="82" name="TextShape 2">
            <a:extLst>
              <a:ext uri="{FF2B5EF4-FFF2-40B4-BE49-F238E27FC236}">
                <a16:creationId xmlns:a16="http://schemas.microsoft.com/office/drawing/2014/main" id="{7EAA27E5-AD57-5C43-8B6B-B25D82606377}"/>
              </a:ext>
            </a:extLst>
          </p:cNvPr>
          <p:cNvSpPr txBox="1"/>
          <p:nvPr/>
        </p:nvSpPr>
        <p:spPr>
          <a:xfrm>
            <a:off x="187325" y="981851"/>
            <a:ext cx="8804275" cy="63094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65300" indent="-285750">
              <a:spcAft>
                <a:spcPts val="10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K-means converges to local minima</a:t>
            </a:r>
          </a:p>
          <a:p>
            <a:pPr marL="65300" indent="-285750">
              <a:spcAft>
                <a:spcPts val="10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Both of the following states are stable (more iterations will not change the clustering)</a:t>
            </a:r>
          </a:p>
          <a:p>
            <a:pPr marL="3240000" indent="-220450">
              <a:spcAft>
                <a:spcPts val="10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1905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3" name="TextShape 2">
            <a:extLst>
              <a:ext uri="{FF2B5EF4-FFF2-40B4-BE49-F238E27FC236}">
                <a16:creationId xmlns:a16="http://schemas.microsoft.com/office/drawing/2014/main" id="{F1903067-B135-F840-9091-8CD6D6D0464D}"/>
              </a:ext>
            </a:extLst>
          </p:cNvPr>
          <p:cNvSpPr txBox="1"/>
          <p:nvPr/>
        </p:nvSpPr>
        <p:spPr>
          <a:xfrm>
            <a:off x="187326" y="3877451"/>
            <a:ext cx="8769348" cy="11326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65300" indent="-285750">
              <a:spcAft>
                <a:spcPts val="10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Possible solutions:</a:t>
            </a:r>
          </a:p>
          <a:p>
            <a:pPr marL="594000" indent="-285750">
              <a:spcAft>
                <a:spcPts val="100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Run the algorithm multiple times and choose the result with lowest distortion</a:t>
            </a:r>
          </a:p>
          <a:p>
            <a:pPr marL="308250">
              <a:spcAft>
                <a:spcPts val="100"/>
              </a:spcAft>
              <a:buClr>
                <a:srgbClr val="000000"/>
              </a:buClr>
              <a:buSzPct val="80000"/>
            </a:pP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(or highest silhouette)</a:t>
            </a:r>
          </a:p>
          <a:p>
            <a:pPr marL="594000" indent="-285750">
              <a:spcAft>
                <a:spcPts val="100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Use a better initialization method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8"/>
          <p:cNvSpPr/>
          <p:nvPr/>
        </p:nvSpPr>
        <p:spPr>
          <a:xfrm>
            <a:off x="2563529" y="2171401"/>
            <a:ext cx="335280" cy="1621155"/>
          </a:xfrm>
          <a:custGeom>
            <a:avLst/>
            <a:gdLst/>
            <a:ahLst/>
            <a:cxnLst/>
            <a:rect l="l" t="t" r="r" b="b"/>
            <a:pathLst>
              <a:path w="335280" h="1621154">
                <a:moveTo>
                  <a:pt x="0" y="1620716"/>
                </a:moveTo>
                <a:lnTo>
                  <a:pt x="335025" y="1620716"/>
                </a:lnTo>
                <a:lnTo>
                  <a:pt x="335025" y="0"/>
                </a:lnTo>
                <a:lnTo>
                  <a:pt x="0" y="0"/>
                </a:lnTo>
                <a:lnTo>
                  <a:pt x="0" y="1620716"/>
                </a:lnTo>
                <a:close/>
              </a:path>
            </a:pathLst>
          </a:custGeom>
          <a:solidFill>
            <a:srgbClr val="1F77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238628" y="2015283"/>
            <a:ext cx="335280" cy="1777364"/>
          </a:xfrm>
          <a:custGeom>
            <a:avLst/>
            <a:gdLst/>
            <a:ahLst/>
            <a:cxnLst/>
            <a:rect l="l" t="t" r="r" b="b"/>
            <a:pathLst>
              <a:path w="335279" h="1777364">
                <a:moveTo>
                  <a:pt x="0" y="1776834"/>
                </a:moveTo>
                <a:lnTo>
                  <a:pt x="335025" y="1776834"/>
                </a:lnTo>
                <a:lnTo>
                  <a:pt x="335025" y="0"/>
                </a:lnTo>
                <a:lnTo>
                  <a:pt x="0" y="0"/>
                </a:lnTo>
                <a:lnTo>
                  <a:pt x="0" y="1776834"/>
                </a:lnTo>
                <a:close/>
              </a:path>
            </a:pathLst>
          </a:custGeom>
          <a:solidFill>
            <a:srgbClr val="1F77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5913785" y="3309094"/>
            <a:ext cx="335280" cy="483234"/>
          </a:xfrm>
          <a:custGeom>
            <a:avLst/>
            <a:gdLst/>
            <a:ahLst/>
            <a:cxnLst/>
            <a:rect l="l" t="t" r="r" b="b"/>
            <a:pathLst>
              <a:path w="335279" h="483235">
                <a:moveTo>
                  <a:pt x="0" y="483023"/>
                </a:moveTo>
                <a:lnTo>
                  <a:pt x="335025" y="483023"/>
                </a:lnTo>
                <a:lnTo>
                  <a:pt x="335025" y="0"/>
                </a:lnTo>
                <a:lnTo>
                  <a:pt x="0" y="0"/>
                </a:lnTo>
                <a:lnTo>
                  <a:pt x="0" y="483023"/>
                </a:lnTo>
                <a:close/>
              </a:path>
            </a:pathLst>
          </a:custGeom>
          <a:solidFill>
            <a:srgbClr val="1F77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2898572" y="2839922"/>
            <a:ext cx="335280" cy="952500"/>
          </a:xfrm>
          <a:custGeom>
            <a:avLst/>
            <a:gdLst/>
            <a:ahLst/>
            <a:cxnLst/>
            <a:rect l="l" t="t" r="r" b="b"/>
            <a:pathLst>
              <a:path w="335280" h="952500">
                <a:moveTo>
                  <a:pt x="0" y="952195"/>
                </a:moveTo>
                <a:lnTo>
                  <a:pt x="335025" y="952195"/>
                </a:lnTo>
                <a:lnTo>
                  <a:pt x="335025" y="0"/>
                </a:lnTo>
                <a:lnTo>
                  <a:pt x="0" y="0"/>
                </a:lnTo>
                <a:lnTo>
                  <a:pt x="0" y="952195"/>
                </a:lnTo>
                <a:close/>
              </a:path>
            </a:pathLst>
          </a:custGeom>
          <a:solidFill>
            <a:srgbClr val="FF7E0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4573671" y="2924194"/>
            <a:ext cx="335280" cy="868044"/>
          </a:xfrm>
          <a:custGeom>
            <a:avLst/>
            <a:gdLst/>
            <a:ahLst/>
            <a:cxnLst/>
            <a:rect l="l" t="t" r="r" b="b"/>
            <a:pathLst>
              <a:path w="335279" h="868045">
                <a:moveTo>
                  <a:pt x="0" y="867923"/>
                </a:moveTo>
                <a:lnTo>
                  <a:pt x="335025" y="867923"/>
                </a:lnTo>
                <a:lnTo>
                  <a:pt x="335025" y="0"/>
                </a:lnTo>
                <a:lnTo>
                  <a:pt x="0" y="0"/>
                </a:lnTo>
                <a:lnTo>
                  <a:pt x="0" y="867923"/>
                </a:lnTo>
                <a:close/>
              </a:path>
            </a:pathLst>
          </a:custGeom>
          <a:solidFill>
            <a:srgbClr val="FF7E0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6248769" y="2291360"/>
            <a:ext cx="335280" cy="1501140"/>
          </a:xfrm>
          <a:custGeom>
            <a:avLst/>
            <a:gdLst/>
            <a:ahLst/>
            <a:cxnLst/>
            <a:rect l="l" t="t" r="r" b="b"/>
            <a:pathLst>
              <a:path w="335279" h="1501139">
                <a:moveTo>
                  <a:pt x="0" y="1500757"/>
                </a:moveTo>
                <a:lnTo>
                  <a:pt x="335025" y="1500757"/>
                </a:lnTo>
                <a:lnTo>
                  <a:pt x="335025" y="0"/>
                </a:lnTo>
                <a:lnTo>
                  <a:pt x="0" y="0"/>
                </a:lnTo>
                <a:lnTo>
                  <a:pt x="0" y="1500757"/>
                </a:lnTo>
                <a:close/>
              </a:path>
            </a:pathLst>
          </a:custGeom>
          <a:solidFill>
            <a:srgbClr val="FF7E0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2898573" y="3792117"/>
            <a:ext cx="0" cy="33020"/>
          </a:xfrm>
          <a:custGeom>
            <a:avLst/>
            <a:gdLst/>
            <a:ahLst/>
            <a:cxnLst/>
            <a:rect l="l" t="t" r="r" b="b"/>
            <a:pathLst>
              <a:path h="33020">
                <a:moveTo>
                  <a:pt x="0" y="0"/>
                </a:moveTo>
                <a:lnTo>
                  <a:pt x="0" y="32978"/>
                </a:lnTo>
              </a:path>
            </a:pathLst>
          </a:custGeom>
          <a:ln w="824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2878895" y="3861019"/>
            <a:ext cx="41275" cy="69215"/>
          </a:xfrm>
          <a:custGeom>
            <a:avLst/>
            <a:gdLst/>
            <a:ahLst/>
            <a:cxnLst/>
            <a:rect l="l" t="t" r="r" b="b"/>
            <a:pathLst>
              <a:path w="41275" h="69214">
                <a:moveTo>
                  <a:pt x="40945" y="60892"/>
                </a:moveTo>
                <a:lnTo>
                  <a:pt x="1355" y="60892"/>
                </a:lnTo>
                <a:lnTo>
                  <a:pt x="1355" y="68724"/>
                </a:lnTo>
                <a:lnTo>
                  <a:pt x="40945" y="68724"/>
                </a:lnTo>
                <a:lnTo>
                  <a:pt x="40945" y="60892"/>
                </a:lnTo>
                <a:close/>
              </a:path>
              <a:path w="41275" h="69214">
                <a:moveTo>
                  <a:pt x="25745" y="8421"/>
                </a:moveTo>
                <a:lnTo>
                  <a:pt x="16554" y="8421"/>
                </a:lnTo>
                <a:lnTo>
                  <a:pt x="16554" y="60892"/>
                </a:lnTo>
                <a:lnTo>
                  <a:pt x="25745" y="60892"/>
                </a:lnTo>
                <a:lnTo>
                  <a:pt x="25745" y="8421"/>
                </a:lnTo>
                <a:close/>
              </a:path>
              <a:path w="41275" h="69214">
                <a:moveTo>
                  <a:pt x="25745" y="0"/>
                </a:moveTo>
                <a:lnTo>
                  <a:pt x="16436" y="0"/>
                </a:lnTo>
                <a:lnTo>
                  <a:pt x="0" y="3297"/>
                </a:lnTo>
                <a:lnTo>
                  <a:pt x="0" y="11778"/>
                </a:lnTo>
                <a:lnTo>
                  <a:pt x="16554" y="8421"/>
                </a:lnTo>
                <a:lnTo>
                  <a:pt x="25745" y="8421"/>
                </a:lnTo>
                <a:lnTo>
                  <a:pt x="25745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4573671" y="3792117"/>
            <a:ext cx="0" cy="33020"/>
          </a:xfrm>
          <a:custGeom>
            <a:avLst/>
            <a:gdLst/>
            <a:ahLst/>
            <a:cxnLst/>
            <a:rect l="l" t="t" r="r" b="b"/>
            <a:pathLst>
              <a:path h="33020">
                <a:moveTo>
                  <a:pt x="0" y="0"/>
                </a:moveTo>
                <a:lnTo>
                  <a:pt x="0" y="32978"/>
                </a:lnTo>
              </a:path>
            </a:pathLst>
          </a:custGeom>
          <a:ln w="824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4550577" y="3859782"/>
            <a:ext cx="43815" cy="70485"/>
          </a:xfrm>
          <a:custGeom>
            <a:avLst/>
            <a:gdLst/>
            <a:ahLst/>
            <a:cxnLst/>
            <a:rect l="l" t="t" r="r" b="b"/>
            <a:pathLst>
              <a:path w="43814" h="70485">
                <a:moveTo>
                  <a:pt x="39859" y="7773"/>
                </a:moveTo>
                <a:lnTo>
                  <a:pt x="24213" y="7773"/>
                </a:lnTo>
                <a:lnTo>
                  <a:pt x="27512" y="8951"/>
                </a:lnTo>
                <a:lnTo>
                  <a:pt x="30104" y="11248"/>
                </a:lnTo>
                <a:lnTo>
                  <a:pt x="32638" y="13544"/>
                </a:lnTo>
                <a:lnTo>
                  <a:pt x="33934" y="16548"/>
                </a:lnTo>
                <a:lnTo>
                  <a:pt x="33934" y="22437"/>
                </a:lnTo>
                <a:lnTo>
                  <a:pt x="33345" y="24674"/>
                </a:lnTo>
                <a:lnTo>
                  <a:pt x="32166" y="27030"/>
                </a:lnTo>
                <a:lnTo>
                  <a:pt x="30988" y="29327"/>
                </a:lnTo>
                <a:lnTo>
                  <a:pt x="28926" y="32154"/>
                </a:lnTo>
                <a:lnTo>
                  <a:pt x="25922" y="35510"/>
                </a:lnTo>
                <a:lnTo>
                  <a:pt x="24390" y="37277"/>
                </a:lnTo>
                <a:lnTo>
                  <a:pt x="20560" y="41282"/>
                </a:lnTo>
                <a:lnTo>
                  <a:pt x="14433" y="47406"/>
                </a:lnTo>
                <a:lnTo>
                  <a:pt x="3534" y="58477"/>
                </a:lnTo>
                <a:lnTo>
                  <a:pt x="0" y="62129"/>
                </a:lnTo>
                <a:lnTo>
                  <a:pt x="0" y="69961"/>
                </a:lnTo>
                <a:lnTo>
                  <a:pt x="43655" y="69961"/>
                </a:lnTo>
                <a:lnTo>
                  <a:pt x="43655" y="62129"/>
                </a:lnTo>
                <a:lnTo>
                  <a:pt x="11193" y="62129"/>
                </a:lnTo>
                <a:lnTo>
                  <a:pt x="24508" y="48525"/>
                </a:lnTo>
                <a:lnTo>
                  <a:pt x="28573" y="44285"/>
                </a:lnTo>
                <a:lnTo>
                  <a:pt x="32697" y="40045"/>
                </a:lnTo>
                <a:lnTo>
                  <a:pt x="35171" y="37454"/>
                </a:lnTo>
                <a:lnTo>
                  <a:pt x="43301" y="22437"/>
                </a:lnTo>
                <a:lnTo>
                  <a:pt x="43275" y="13544"/>
                </a:lnTo>
                <a:lnTo>
                  <a:pt x="41180" y="8892"/>
                </a:lnTo>
                <a:lnTo>
                  <a:pt x="39859" y="7773"/>
                </a:lnTo>
                <a:close/>
              </a:path>
              <a:path w="43814" h="70485">
                <a:moveTo>
                  <a:pt x="27041" y="0"/>
                </a:moveTo>
                <a:lnTo>
                  <a:pt x="17202" y="0"/>
                </a:lnTo>
                <a:lnTo>
                  <a:pt x="14198" y="353"/>
                </a:lnTo>
                <a:lnTo>
                  <a:pt x="7717" y="1884"/>
                </a:lnTo>
                <a:lnTo>
                  <a:pt x="4182" y="3003"/>
                </a:lnTo>
                <a:lnTo>
                  <a:pt x="471" y="4534"/>
                </a:lnTo>
                <a:lnTo>
                  <a:pt x="471" y="13898"/>
                </a:lnTo>
                <a:lnTo>
                  <a:pt x="4123" y="11836"/>
                </a:lnTo>
                <a:lnTo>
                  <a:pt x="7599" y="10305"/>
                </a:lnTo>
                <a:lnTo>
                  <a:pt x="14080" y="8303"/>
                </a:lnTo>
                <a:lnTo>
                  <a:pt x="17143" y="7773"/>
                </a:lnTo>
                <a:lnTo>
                  <a:pt x="39859" y="7773"/>
                </a:lnTo>
                <a:lnTo>
                  <a:pt x="36939" y="5300"/>
                </a:lnTo>
                <a:lnTo>
                  <a:pt x="32697" y="1766"/>
                </a:lnTo>
                <a:lnTo>
                  <a:pt x="2704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6248769" y="3792117"/>
            <a:ext cx="0" cy="33020"/>
          </a:xfrm>
          <a:custGeom>
            <a:avLst/>
            <a:gdLst/>
            <a:ahLst/>
            <a:cxnLst/>
            <a:rect l="l" t="t" r="r" b="b"/>
            <a:pathLst>
              <a:path h="33020">
                <a:moveTo>
                  <a:pt x="0" y="0"/>
                </a:moveTo>
                <a:lnTo>
                  <a:pt x="0" y="32978"/>
                </a:lnTo>
              </a:path>
            </a:pathLst>
          </a:custGeom>
          <a:ln w="824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6225969" y="3859782"/>
            <a:ext cx="45720" cy="71755"/>
          </a:xfrm>
          <a:custGeom>
            <a:avLst/>
            <a:gdLst/>
            <a:ahLst/>
            <a:cxnLst/>
            <a:rect l="l" t="t" r="r" b="b"/>
            <a:pathLst>
              <a:path w="45720" h="71754">
                <a:moveTo>
                  <a:pt x="0" y="58890"/>
                </a:moveTo>
                <a:lnTo>
                  <a:pt x="15494" y="71257"/>
                </a:lnTo>
                <a:lnTo>
                  <a:pt x="26982" y="71257"/>
                </a:lnTo>
                <a:lnTo>
                  <a:pt x="33580" y="69431"/>
                </a:lnTo>
                <a:lnTo>
                  <a:pt x="41175" y="63424"/>
                </a:lnTo>
                <a:lnTo>
                  <a:pt x="14787" y="63424"/>
                </a:lnTo>
                <a:lnTo>
                  <a:pt x="11547" y="63071"/>
                </a:lnTo>
                <a:lnTo>
                  <a:pt x="5420" y="61540"/>
                </a:lnTo>
                <a:lnTo>
                  <a:pt x="2592" y="60421"/>
                </a:lnTo>
                <a:lnTo>
                  <a:pt x="0" y="58890"/>
                </a:lnTo>
                <a:close/>
              </a:path>
              <a:path w="45720" h="71754">
                <a:moveTo>
                  <a:pt x="41292" y="7773"/>
                </a:moveTo>
                <a:lnTo>
                  <a:pt x="24567" y="7773"/>
                </a:lnTo>
                <a:lnTo>
                  <a:pt x="28160" y="8774"/>
                </a:lnTo>
                <a:lnTo>
                  <a:pt x="30635" y="10659"/>
                </a:lnTo>
                <a:lnTo>
                  <a:pt x="33168" y="12543"/>
                </a:lnTo>
                <a:lnTo>
                  <a:pt x="34405" y="15252"/>
                </a:lnTo>
                <a:lnTo>
                  <a:pt x="34405" y="22201"/>
                </a:lnTo>
                <a:lnTo>
                  <a:pt x="33227" y="24851"/>
                </a:lnTo>
                <a:lnTo>
                  <a:pt x="30753" y="26677"/>
                </a:lnTo>
                <a:lnTo>
                  <a:pt x="28337" y="28502"/>
                </a:lnTo>
                <a:lnTo>
                  <a:pt x="24861" y="29386"/>
                </a:lnTo>
                <a:lnTo>
                  <a:pt x="11900" y="29386"/>
                </a:lnTo>
                <a:lnTo>
                  <a:pt x="11900" y="37041"/>
                </a:lnTo>
                <a:lnTo>
                  <a:pt x="24979" y="37041"/>
                </a:lnTo>
                <a:lnTo>
                  <a:pt x="28926" y="38160"/>
                </a:lnTo>
                <a:lnTo>
                  <a:pt x="34582" y="42754"/>
                </a:lnTo>
                <a:lnTo>
                  <a:pt x="35996" y="45934"/>
                </a:lnTo>
                <a:lnTo>
                  <a:pt x="35996" y="54355"/>
                </a:lnTo>
                <a:lnTo>
                  <a:pt x="34464" y="57712"/>
                </a:lnTo>
                <a:lnTo>
                  <a:pt x="31460" y="60009"/>
                </a:lnTo>
                <a:lnTo>
                  <a:pt x="28396" y="62305"/>
                </a:lnTo>
                <a:lnTo>
                  <a:pt x="23919" y="63424"/>
                </a:lnTo>
                <a:lnTo>
                  <a:pt x="41175" y="63424"/>
                </a:lnTo>
                <a:lnTo>
                  <a:pt x="42948" y="62011"/>
                </a:lnTo>
                <a:lnTo>
                  <a:pt x="45245" y="56770"/>
                </a:lnTo>
                <a:lnTo>
                  <a:pt x="45245" y="45522"/>
                </a:lnTo>
                <a:lnTo>
                  <a:pt x="31106" y="32860"/>
                </a:lnTo>
                <a:lnTo>
                  <a:pt x="35112" y="31859"/>
                </a:lnTo>
                <a:lnTo>
                  <a:pt x="38235" y="30033"/>
                </a:lnTo>
                <a:lnTo>
                  <a:pt x="40414" y="27442"/>
                </a:lnTo>
                <a:lnTo>
                  <a:pt x="42594" y="24792"/>
                </a:lnTo>
                <a:lnTo>
                  <a:pt x="43655" y="21612"/>
                </a:lnTo>
                <a:lnTo>
                  <a:pt x="43655" y="12308"/>
                </a:lnTo>
                <a:lnTo>
                  <a:pt x="41593" y="8009"/>
                </a:lnTo>
                <a:lnTo>
                  <a:pt x="41292" y="7773"/>
                </a:lnTo>
                <a:close/>
              </a:path>
              <a:path w="45720" h="71754">
                <a:moveTo>
                  <a:pt x="27807" y="0"/>
                </a:moveTo>
                <a:lnTo>
                  <a:pt x="18027" y="0"/>
                </a:lnTo>
                <a:lnTo>
                  <a:pt x="15081" y="235"/>
                </a:lnTo>
                <a:lnTo>
                  <a:pt x="8954" y="1177"/>
                </a:lnTo>
                <a:lnTo>
                  <a:pt x="5596" y="1943"/>
                </a:lnTo>
                <a:lnTo>
                  <a:pt x="2061" y="2944"/>
                </a:lnTo>
                <a:lnTo>
                  <a:pt x="2061" y="11189"/>
                </a:lnTo>
                <a:lnTo>
                  <a:pt x="5596" y="10070"/>
                </a:lnTo>
                <a:lnTo>
                  <a:pt x="8778" y="9186"/>
                </a:lnTo>
                <a:lnTo>
                  <a:pt x="11723" y="8656"/>
                </a:lnTo>
                <a:lnTo>
                  <a:pt x="14610" y="8067"/>
                </a:lnTo>
                <a:lnTo>
                  <a:pt x="17379" y="7773"/>
                </a:lnTo>
                <a:lnTo>
                  <a:pt x="41292" y="7773"/>
                </a:lnTo>
                <a:lnTo>
                  <a:pt x="33404" y="1590"/>
                </a:lnTo>
                <a:lnTo>
                  <a:pt x="2780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2027978" y="3792117"/>
            <a:ext cx="33020" cy="0"/>
          </a:xfrm>
          <a:custGeom>
            <a:avLst/>
            <a:gdLst/>
            <a:ahLst/>
            <a:cxnLst/>
            <a:rect l="l" t="t" r="r" b="b"/>
            <a:pathLst>
              <a:path w="33019">
                <a:moveTo>
                  <a:pt x="33003" y="0"/>
                </a:moveTo>
                <a:lnTo>
                  <a:pt x="0" y="0"/>
                </a:lnTo>
              </a:path>
            </a:pathLst>
          </a:custGeom>
          <a:ln w="824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941187" y="3757961"/>
            <a:ext cx="47625" cy="71755"/>
          </a:xfrm>
          <a:custGeom>
            <a:avLst/>
            <a:gdLst/>
            <a:ahLst/>
            <a:cxnLst/>
            <a:rect l="l" t="t" r="r" b="b"/>
            <a:pathLst>
              <a:path w="47625" h="71754">
                <a:moveTo>
                  <a:pt x="31465" y="0"/>
                </a:moveTo>
                <a:lnTo>
                  <a:pt x="16054" y="0"/>
                </a:lnTo>
                <a:lnTo>
                  <a:pt x="10168" y="3062"/>
                </a:lnTo>
                <a:lnTo>
                  <a:pt x="0" y="35687"/>
                </a:lnTo>
                <a:lnTo>
                  <a:pt x="381" y="43836"/>
                </a:lnTo>
                <a:lnTo>
                  <a:pt x="16054" y="71316"/>
                </a:lnTo>
                <a:lnTo>
                  <a:pt x="31465" y="71316"/>
                </a:lnTo>
                <a:lnTo>
                  <a:pt x="37357" y="68253"/>
                </a:lnTo>
                <a:lnTo>
                  <a:pt x="40238" y="63954"/>
                </a:lnTo>
                <a:lnTo>
                  <a:pt x="18970" y="63954"/>
                </a:lnTo>
                <a:lnTo>
                  <a:pt x="15370" y="61599"/>
                </a:lnTo>
                <a:lnTo>
                  <a:pt x="10545" y="52176"/>
                </a:lnTo>
                <a:lnTo>
                  <a:pt x="9343" y="45109"/>
                </a:lnTo>
                <a:lnTo>
                  <a:pt x="9343" y="26206"/>
                </a:lnTo>
                <a:lnTo>
                  <a:pt x="10545" y="19139"/>
                </a:lnTo>
                <a:lnTo>
                  <a:pt x="15370" y="9716"/>
                </a:lnTo>
                <a:lnTo>
                  <a:pt x="18970" y="7361"/>
                </a:lnTo>
                <a:lnTo>
                  <a:pt x="40238" y="7361"/>
                </a:lnTo>
                <a:lnTo>
                  <a:pt x="37357" y="3062"/>
                </a:lnTo>
                <a:lnTo>
                  <a:pt x="31465" y="0"/>
                </a:lnTo>
                <a:close/>
              </a:path>
              <a:path w="47625" h="71754">
                <a:moveTo>
                  <a:pt x="40238" y="7361"/>
                </a:moveTo>
                <a:lnTo>
                  <a:pt x="28579" y="7361"/>
                </a:lnTo>
                <a:lnTo>
                  <a:pt x="32190" y="9716"/>
                </a:lnTo>
                <a:lnTo>
                  <a:pt x="37015" y="19139"/>
                </a:lnTo>
                <a:lnTo>
                  <a:pt x="38223" y="26206"/>
                </a:lnTo>
                <a:lnTo>
                  <a:pt x="38223" y="45109"/>
                </a:lnTo>
                <a:lnTo>
                  <a:pt x="37015" y="52176"/>
                </a:lnTo>
                <a:lnTo>
                  <a:pt x="32190" y="61599"/>
                </a:lnTo>
                <a:lnTo>
                  <a:pt x="28579" y="63954"/>
                </a:lnTo>
                <a:lnTo>
                  <a:pt x="40238" y="63954"/>
                </a:lnTo>
                <a:lnTo>
                  <a:pt x="47519" y="35687"/>
                </a:lnTo>
                <a:lnTo>
                  <a:pt x="47138" y="27504"/>
                </a:lnTo>
                <a:lnTo>
                  <a:pt x="45995" y="20353"/>
                </a:lnTo>
                <a:lnTo>
                  <a:pt x="44090" y="14230"/>
                </a:lnTo>
                <a:lnTo>
                  <a:pt x="41422" y="9127"/>
                </a:lnTo>
                <a:lnTo>
                  <a:pt x="40238" y="736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2027978" y="3379297"/>
            <a:ext cx="33020" cy="0"/>
          </a:xfrm>
          <a:custGeom>
            <a:avLst/>
            <a:gdLst/>
            <a:ahLst/>
            <a:cxnLst/>
            <a:rect l="l" t="t" r="r" b="b"/>
            <a:pathLst>
              <a:path w="33019">
                <a:moveTo>
                  <a:pt x="33003" y="0"/>
                </a:moveTo>
                <a:lnTo>
                  <a:pt x="0" y="0"/>
                </a:lnTo>
              </a:path>
            </a:pathLst>
          </a:custGeom>
          <a:ln w="824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821880" y="3345141"/>
            <a:ext cx="166826" cy="7125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2027978" y="2966418"/>
            <a:ext cx="33020" cy="0"/>
          </a:xfrm>
          <a:custGeom>
            <a:avLst/>
            <a:gdLst/>
            <a:ahLst/>
            <a:cxnLst/>
            <a:rect l="l" t="t" r="r" b="b"/>
            <a:pathLst>
              <a:path w="33019">
                <a:moveTo>
                  <a:pt x="33003" y="0"/>
                </a:moveTo>
                <a:lnTo>
                  <a:pt x="0" y="0"/>
                </a:lnTo>
              </a:path>
            </a:pathLst>
          </a:custGeom>
          <a:ln w="824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819582" y="2932262"/>
            <a:ext cx="169124" cy="7131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2027978" y="2553598"/>
            <a:ext cx="33020" cy="0"/>
          </a:xfrm>
          <a:custGeom>
            <a:avLst/>
            <a:gdLst/>
            <a:ahLst/>
            <a:cxnLst/>
            <a:rect l="l" t="t" r="r" b="b"/>
            <a:pathLst>
              <a:path w="33019">
                <a:moveTo>
                  <a:pt x="33003" y="0"/>
                </a:moveTo>
                <a:lnTo>
                  <a:pt x="0" y="0"/>
                </a:lnTo>
              </a:path>
            </a:pathLst>
          </a:custGeom>
          <a:ln w="824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821582" y="2519442"/>
            <a:ext cx="167124" cy="7131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2027978" y="2140778"/>
            <a:ext cx="33020" cy="0"/>
          </a:xfrm>
          <a:custGeom>
            <a:avLst/>
            <a:gdLst/>
            <a:ahLst/>
            <a:cxnLst/>
            <a:rect l="l" t="t" r="r" b="b"/>
            <a:pathLst>
              <a:path w="33019">
                <a:moveTo>
                  <a:pt x="33003" y="0"/>
                </a:moveTo>
                <a:lnTo>
                  <a:pt x="0" y="0"/>
                </a:lnTo>
              </a:path>
            </a:pathLst>
          </a:custGeom>
          <a:ln w="824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1821362" y="2106621"/>
            <a:ext cx="167344" cy="71316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2027978" y="1727899"/>
            <a:ext cx="33020" cy="0"/>
          </a:xfrm>
          <a:custGeom>
            <a:avLst/>
            <a:gdLst/>
            <a:ahLst/>
            <a:cxnLst/>
            <a:rect l="l" t="t" r="r" b="b"/>
            <a:pathLst>
              <a:path w="33019">
                <a:moveTo>
                  <a:pt x="33003" y="0"/>
                </a:moveTo>
                <a:lnTo>
                  <a:pt x="0" y="0"/>
                </a:lnTo>
              </a:path>
            </a:pathLst>
          </a:custGeom>
          <a:ln w="824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1765323" y="1693742"/>
            <a:ext cx="223377" cy="71316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2060984" y="1701869"/>
            <a:ext cx="0" cy="2094230"/>
          </a:xfrm>
          <a:custGeom>
            <a:avLst/>
            <a:gdLst/>
            <a:ahLst/>
            <a:cxnLst/>
            <a:rect l="l" t="t" r="r" b="b"/>
            <a:pathLst>
              <a:path h="2094229">
                <a:moveTo>
                  <a:pt x="0" y="0"/>
                </a:moveTo>
                <a:lnTo>
                  <a:pt x="0" y="2094017"/>
                </a:lnTo>
              </a:path>
            </a:pathLst>
          </a:custGeom>
          <a:ln w="754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7086350" y="1701869"/>
            <a:ext cx="0" cy="2094230"/>
          </a:xfrm>
          <a:custGeom>
            <a:avLst/>
            <a:gdLst/>
            <a:ahLst/>
            <a:cxnLst/>
            <a:rect l="l" t="t" r="r" b="b"/>
            <a:pathLst>
              <a:path h="2094229">
                <a:moveTo>
                  <a:pt x="0" y="0"/>
                </a:moveTo>
                <a:lnTo>
                  <a:pt x="0" y="2094017"/>
                </a:lnTo>
              </a:path>
            </a:pathLst>
          </a:custGeom>
          <a:ln w="754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2057212" y="3792115"/>
            <a:ext cx="5033010" cy="0"/>
          </a:xfrm>
          <a:custGeom>
            <a:avLst/>
            <a:gdLst/>
            <a:ahLst/>
            <a:cxnLst/>
            <a:rect l="l" t="t" r="r" b="b"/>
            <a:pathLst>
              <a:path w="5033009">
                <a:moveTo>
                  <a:pt x="0" y="0"/>
                </a:moveTo>
                <a:lnTo>
                  <a:pt x="5032895" y="0"/>
                </a:lnTo>
              </a:path>
            </a:pathLst>
          </a:custGeom>
          <a:ln w="754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2057212" y="1705636"/>
            <a:ext cx="5033010" cy="0"/>
          </a:xfrm>
          <a:custGeom>
            <a:avLst/>
            <a:gdLst/>
            <a:ahLst/>
            <a:cxnLst/>
            <a:rect l="l" t="t" r="r" b="b"/>
            <a:pathLst>
              <a:path w="5033009">
                <a:moveTo>
                  <a:pt x="0" y="0"/>
                </a:moveTo>
                <a:lnTo>
                  <a:pt x="5032895" y="0"/>
                </a:lnTo>
              </a:path>
            </a:pathLst>
          </a:custGeom>
          <a:ln w="754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5794524" y="1745491"/>
            <a:ext cx="1247835" cy="314623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5837256" y="1829116"/>
            <a:ext cx="189230" cy="0"/>
          </a:xfrm>
          <a:custGeom>
            <a:avLst/>
            <a:gdLst/>
            <a:ahLst/>
            <a:cxnLst/>
            <a:rect l="l" t="t" r="r" b="b"/>
            <a:pathLst>
              <a:path w="189229">
                <a:moveTo>
                  <a:pt x="0" y="0"/>
                </a:moveTo>
                <a:lnTo>
                  <a:pt x="188606" y="0"/>
                </a:lnTo>
              </a:path>
            </a:pathLst>
          </a:custGeom>
          <a:ln w="65986">
            <a:solidFill>
              <a:srgbClr val="1F77B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6110557" y="1790499"/>
            <a:ext cx="456936" cy="72964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5837256" y="1967508"/>
            <a:ext cx="189230" cy="0"/>
          </a:xfrm>
          <a:custGeom>
            <a:avLst/>
            <a:gdLst/>
            <a:ahLst/>
            <a:cxnLst/>
            <a:rect l="l" t="t" r="r" b="b"/>
            <a:pathLst>
              <a:path w="189229">
                <a:moveTo>
                  <a:pt x="0" y="0"/>
                </a:moveTo>
                <a:lnTo>
                  <a:pt x="188606" y="0"/>
                </a:lnTo>
              </a:path>
            </a:pathLst>
          </a:custGeom>
          <a:ln w="65986">
            <a:solidFill>
              <a:srgbClr val="FF7E0D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6107553" y="1928873"/>
            <a:ext cx="885789" cy="84053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2057212" y="3978030"/>
            <a:ext cx="1485587" cy="955920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3830885" y="3978030"/>
            <a:ext cx="1485576" cy="955920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5604546" y="3978030"/>
            <a:ext cx="1485576" cy="955920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TextShape 1">
            <a:extLst>
              <a:ext uri="{FF2B5EF4-FFF2-40B4-BE49-F238E27FC236}">
                <a16:creationId xmlns:a16="http://schemas.microsoft.com/office/drawing/2014/main" id="{75A90ECD-F994-444A-8332-0F293D685362}"/>
              </a:ext>
            </a:extLst>
          </p:cNvPr>
          <p:cNvSpPr txBox="1"/>
          <p:nvPr/>
        </p:nvSpPr>
        <p:spPr>
          <a:xfrm>
            <a:off x="152399" y="133350"/>
            <a:ext cx="8804275" cy="85875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2994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Local Minima</a:t>
            </a:r>
          </a:p>
        </p:txBody>
      </p:sp>
      <p:sp>
        <p:nvSpPr>
          <p:cNvPr id="46" name="TextShape 2">
            <a:extLst>
              <a:ext uri="{FF2B5EF4-FFF2-40B4-BE49-F238E27FC236}">
                <a16:creationId xmlns:a16="http://schemas.microsoft.com/office/drawing/2014/main" id="{8ADF71AB-5E69-B944-85D3-69FE496C7438}"/>
              </a:ext>
            </a:extLst>
          </p:cNvPr>
          <p:cNvSpPr txBox="1"/>
          <p:nvPr/>
        </p:nvSpPr>
        <p:spPr>
          <a:xfrm>
            <a:off x="187326" y="981851"/>
            <a:ext cx="8769348" cy="63094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indent="-285750">
              <a:spcAft>
                <a:spcPts val="10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Run the algorithm multiple times and choose the result with lowest distortion</a:t>
            </a:r>
          </a:p>
          <a:p>
            <a:pPr marL="308250">
              <a:spcAft>
                <a:spcPts val="100"/>
              </a:spcAft>
              <a:buClr>
                <a:srgbClr val="000000"/>
              </a:buClr>
              <a:buSzPct val="80000"/>
            </a:pP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(or highest silhouette)</a:t>
            </a:r>
          </a:p>
          <a:p>
            <a:pPr marL="3240000" indent="-220450">
              <a:spcAft>
                <a:spcPts val="10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1905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Shape 1">
            <a:extLst>
              <a:ext uri="{FF2B5EF4-FFF2-40B4-BE49-F238E27FC236}">
                <a16:creationId xmlns:a16="http://schemas.microsoft.com/office/drawing/2014/main" id="{BBEB8EBB-B413-9F4D-BB70-D8A5A33F3834}"/>
              </a:ext>
            </a:extLst>
          </p:cNvPr>
          <p:cNvSpPr txBox="1"/>
          <p:nvPr/>
        </p:nvSpPr>
        <p:spPr>
          <a:xfrm>
            <a:off x="152399" y="133350"/>
            <a:ext cx="8804275" cy="85875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2994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K-means++ </a:t>
            </a:r>
            <a:r>
              <a:rPr lang="en-US" sz="2994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initializaiton</a:t>
            </a:r>
            <a:endParaRPr lang="en-US" sz="2994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Shape 2">
                <a:extLst>
                  <a:ext uri="{FF2B5EF4-FFF2-40B4-BE49-F238E27FC236}">
                    <a16:creationId xmlns:a16="http://schemas.microsoft.com/office/drawing/2014/main" id="{7CE5AC6A-D4FC-0442-AA59-595978BCB869}"/>
                  </a:ext>
                </a:extLst>
              </p:cNvPr>
              <p:cNvSpPr txBox="1"/>
              <p:nvPr/>
            </p:nvSpPr>
            <p:spPr>
              <a:xfrm>
                <a:off x="187326" y="981851"/>
                <a:ext cx="8769348" cy="38758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0" tIns="0" rIns="0" bIns="0"/>
              <a:lstStyle/>
              <a:p>
                <a:pPr marL="65300" indent="-285750">
                  <a:spcAft>
                    <a:spcPts val="100"/>
                  </a:spcAft>
                  <a:buClr>
                    <a:srgbClr val="000000"/>
                  </a:buClr>
                  <a:buSzPct val="100000"/>
                  <a:buFont typeface="Arial" panose="020B0604020202020204" pitchFamily="34" charset="0"/>
                  <a:buChar char="•"/>
                </a:pPr>
                <a:r>
                  <a:rPr lang="en-US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Use a better initialization method:</a:t>
                </a:r>
                <a:endParaRPr lang="en-US" sz="1905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endParaRPr>
              </a:p>
              <a:p>
                <a:pPr marL="594000" indent="-285750">
                  <a:spcAft>
                    <a:spcPts val="100"/>
                  </a:spcAft>
                  <a:buClr>
                    <a:srgbClr val="000000"/>
                  </a:buClr>
                  <a:buSzPct val="80000"/>
                  <a:buFont typeface="Wingdings" pitchFamily="2" charset="2"/>
                  <a:buChar char="Ø"/>
                </a:pPr>
                <a:r>
                  <a:rPr lang="en-US" sz="1905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“k-means++: the advantages of careful seeding”</a:t>
                </a:r>
              </a:p>
              <a:p>
                <a:pPr marL="308250">
                  <a:spcAft>
                    <a:spcPts val="100"/>
                  </a:spcAft>
                  <a:buClr>
                    <a:srgbClr val="000000"/>
                  </a:buClr>
                  <a:buSzPct val="80000"/>
                </a:pPr>
                <a:r>
                  <a:rPr lang="en-US" sz="1905" spc="-1" dirty="0">
                    <a:solidFill>
                      <a:srgbClr val="0070C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[D. Arthur &amp; S. </a:t>
                </a:r>
                <a:r>
                  <a:rPr lang="en-US" sz="1905" spc="-1" dirty="0" err="1">
                    <a:solidFill>
                      <a:srgbClr val="0070C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Vassilvitskii</a:t>
                </a:r>
                <a:r>
                  <a:rPr lang="en-US" sz="1905" spc="-1" dirty="0">
                    <a:solidFill>
                      <a:srgbClr val="0070C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, 2007]</a:t>
                </a:r>
              </a:p>
              <a:p>
                <a:pPr marL="308250">
                  <a:spcAft>
                    <a:spcPts val="100"/>
                  </a:spcAft>
                  <a:buClr>
                    <a:srgbClr val="000000"/>
                  </a:buClr>
                  <a:buSzPct val="80000"/>
                </a:pPr>
                <a:endParaRPr lang="en-US" sz="1905" spc="-1" dirty="0">
                  <a:solidFill>
                    <a:srgbClr val="0070C0"/>
                  </a:solidFill>
                  <a:uFill>
                    <a:solidFill>
                      <a:srgbClr val="FFFFFF"/>
                    </a:solidFill>
                  </a:uFill>
                  <a:latin typeface="Arial"/>
                </a:endParaRPr>
              </a:p>
              <a:p>
                <a:pPr marL="594000" indent="-285750">
                  <a:spcAft>
                    <a:spcPts val="100"/>
                  </a:spcAft>
                  <a:buClr>
                    <a:srgbClr val="000000"/>
                  </a:buClr>
                  <a:buSzPct val="80000"/>
                  <a:buFont typeface="Wingdings" pitchFamily="2" charset="2"/>
                  <a:buChar char="Ø"/>
                </a:pPr>
                <a:r>
                  <a:rPr lang="en-US" sz="1905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Idea: choose initial centers such that they are spread out over entire data</a:t>
                </a:r>
              </a:p>
              <a:p>
                <a:pPr marL="308250">
                  <a:spcAft>
                    <a:spcPts val="100"/>
                  </a:spcAft>
                  <a:buClr>
                    <a:srgbClr val="000000"/>
                  </a:buClr>
                  <a:buSzPct val="80000"/>
                </a:pPr>
                <a:endParaRPr lang="en-US" sz="1905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endParaRPr>
              </a:p>
              <a:p>
                <a:pPr marL="594000" indent="-285750">
                  <a:spcAft>
                    <a:spcPts val="100"/>
                  </a:spcAft>
                  <a:buClr>
                    <a:srgbClr val="000000"/>
                  </a:buClr>
                  <a:buSzPct val="80000"/>
                  <a:buFont typeface="Wingdings" pitchFamily="2" charset="2"/>
                  <a:buChar char="Ø"/>
                </a:pPr>
                <a:r>
                  <a:rPr lang="en-US" sz="1905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Algorithm:</a:t>
                </a:r>
              </a:p>
              <a:p>
                <a:pPr>
                  <a:spcAft>
                    <a:spcPts val="100"/>
                  </a:spcAft>
                  <a:buClr>
                    <a:srgbClr val="000000"/>
                  </a:buClr>
                  <a:buSzPct val="45000"/>
                </a:pPr>
                <a:r>
                  <a:rPr lang="en-US" sz="1905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1. Randomly choose first center from the data points</a:t>
                </a:r>
              </a:p>
              <a:p>
                <a:pPr>
                  <a:spcAft>
                    <a:spcPts val="100"/>
                  </a:spcAft>
                  <a:buClr>
                    <a:srgbClr val="000000"/>
                  </a:buClr>
                  <a:buSzPct val="45000"/>
                </a:pPr>
                <a:r>
                  <a:rPr lang="en-US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2. Repeat until all k centers have been chosen:</a:t>
                </a:r>
              </a:p>
              <a:p>
                <a:pPr marL="594000">
                  <a:spcAft>
                    <a:spcPts val="100"/>
                  </a:spcAft>
                  <a:buClr>
                    <a:srgbClr val="000000"/>
                  </a:buClr>
                  <a:buSzPct val="45000"/>
                </a:pPr>
                <a:r>
                  <a:rPr lang="en-US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2.a. compute </a:t>
                </a:r>
                <a14:m>
                  <m:oMath xmlns:m="http://schemas.openxmlformats.org/officeDocument/2006/math">
                    <m:r>
                      <a:rPr lang="en-US" i="1" spc="-1" dirty="0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i="1" spc="-1" dirty="0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i="1" spc="-1" dirty="0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pc="-1" dirty="0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pc="-1" dirty="0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i="1" spc="-1" dirty="0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, the distance 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pc="-1" dirty="0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pc="-1" dirty="0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pc="-1" dirty="0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pc="-1" dirty="0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to the nearest chosen center</a:t>
                </a:r>
              </a:p>
              <a:p>
                <a:pPr marL="594000">
                  <a:spcAft>
                    <a:spcPts val="100"/>
                  </a:spcAft>
                  <a:buClr>
                    <a:srgbClr val="000000"/>
                  </a:buClr>
                  <a:buSzPct val="45000"/>
                </a:pPr>
                <a:r>
                  <a:rPr lang="en-US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2.b. randomly choose a new center with probability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pc="-1" dirty="0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P</m:t>
                    </m:r>
                    <m:d>
                      <m:dPr>
                        <m:ctrlPr>
                          <a:rPr lang="en-US" b="0" i="1" spc="-1" dirty="0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 spc="-1" dirty="0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pc="-1" dirty="0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pc="-1" dirty="0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b="0" i="1" spc="-1" dirty="0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  <m:sSup>
                      <m:sSupPr>
                        <m:ctrlPr>
                          <a:rPr lang="en-US" b="0" i="1" spc="-1" dirty="0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spc="-1" dirty="0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𝐷</m:t>
                        </m:r>
                        <m:d>
                          <m:dPr>
                            <m:ctrlPr>
                              <a:rPr lang="en-US" i="1" spc="-1" dirty="0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 spc="-1" dirty="0" smtClean="0">
                                    <a:solidFill>
                                      <a:srgbClr val="000000"/>
                                    </a:solidFill>
                                    <a:uFill>
                                      <a:solidFill>
                                        <a:srgbClr val="FFFFFF"/>
                                      </a:solidFill>
                                    </a:u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pc="-1" dirty="0" smtClean="0">
                                    <a:solidFill>
                                      <a:srgbClr val="000000"/>
                                    </a:solidFill>
                                    <a:uFill>
                                      <a:solidFill>
                                        <a:srgbClr val="FFFFFF"/>
                                      </a:solidFill>
                                    </a:u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b="0" i="1" spc="-1" dirty="0" smtClean="0">
                                    <a:solidFill>
                                      <a:srgbClr val="000000"/>
                                    </a:solidFill>
                                    <a:uFill>
                                      <a:solidFill>
                                        <a:srgbClr val="FFFFFF"/>
                                      </a:solidFill>
                                    </a:u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  <m:sup>
                        <m:r>
                          <a:rPr lang="en-US" b="0" i="1" spc="-1" dirty="0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b="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Cambria Math" panose="02040503050406030204" pitchFamily="18" charset="0"/>
                </a:endParaRPr>
              </a:p>
              <a:p>
                <a:pPr>
                  <a:spcAft>
                    <a:spcPts val="100"/>
                  </a:spcAft>
                  <a:buClr>
                    <a:srgbClr val="000000"/>
                  </a:buClr>
                  <a:buSzPct val="45000"/>
                </a:pPr>
                <a:r>
                  <a:rPr lang="en-US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3. Run the standard k-means algorithm</a:t>
                </a:r>
              </a:p>
            </p:txBody>
          </p:sp>
        </mc:Choice>
        <mc:Fallback xmlns="">
          <p:sp>
            <p:nvSpPr>
              <p:cNvPr id="25" name="TextShape 2">
                <a:extLst>
                  <a:ext uri="{FF2B5EF4-FFF2-40B4-BE49-F238E27FC236}">
                    <a16:creationId xmlns:a16="http://schemas.microsoft.com/office/drawing/2014/main" id="{7CE5AC6A-D4FC-0442-AA59-595978BCB86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7326" y="981851"/>
                <a:ext cx="8769348" cy="3875899"/>
              </a:xfrm>
              <a:prstGeom prst="rect">
                <a:avLst/>
              </a:prstGeom>
              <a:blipFill>
                <a:blip r:embed="rId2"/>
                <a:stretch>
                  <a:fillRect l="-1737" t="-1629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bject 14"/>
          <p:cNvSpPr/>
          <p:nvPr/>
        </p:nvSpPr>
        <p:spPr>
          <a:xfrm>
            <a:off x="1087705" y="1385112"/>
            <a:ext cx="0" cy="1772920"/>
          </a:xfrm>
          <a:custGeom>
            <a:avLst/>
            <a:gdLst/>
            <a:ahLst/>
            <a:cxnLst/>
            <a:rect l="l" t="t" r="r" b="b"/>
            <a:pathLst>
              <a:path h="1772920">
                <a:moveTo>
                  <a:pt x="0" y="1772743"/>
                </a:moveTo>
                <a:lnTo>
                  <a:pt x="0" y="0"/>
                </a:lnTo>
              </a:path>
            </a:pathLst>
          </a:custGeom>
          <a:ln w="582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087705" y="3157855"/>
            <a:ext cx="0" cy="23495"/>
          </a:xfrm>
          <a:custGeom>
            <a:avLst/>
            <a:gdLst/>
            <a:ahLst/>
            <a:cxnLst/>
            <a:rect l="l" t="t" r="r" b="b"/>
            <a:pathLst>
              <a:path h="23495">
                <a:moveTo>
                  <a:pt x="0" y="0"/>
                </a:moveTo>
                <a:lnTo>
                  <a:pt x="0" y="23316"/>
                </a:lnTo>
              </a:path>
            </a:pathLst>
          </a:custGeom>
          <a:ln w="582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540150" y="1385112"/>
            <a:ext cx="0" cy="1772920"/>
          </a:xfrm>
          <a:custGeom>
            <a:avLst/>
            <a:gdLst/>
            <a:ahLst/>
            <a:cxnLst/>
            <a:rect l="l" t="t" r="r" b="b"/>
            <a:pathLst>
              <a:path h="1772920">
                <a:moveTo>
                  <a:pt x="0" y="1772743"/>
                </a:moveTo>
                <a:lnTo>
                  <a:pt x="0" y="0"/>
                </a:lnTo>
              </a:path>
            </a:pathLst>
          </a:custGeom>
          <a:ln w="582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540150" y="3157855"/>
            <a:ext cx="0" cy="23495"/>
          </a:xfrm>
          <a:custGeom>
            <a:avLst/>
            <a:gdLst/>
            <a:ahLst/>
            <a:cxnLst/>
            <a:rect l="l" t="t" r="r" b="b"/>
            <a:pathLst>
              <a:path h="23495">
                <a:moveTo>
                  <a:pt x="0" y="0"/>
                </a:moveTo>
                <a:lnTo>
                  <a:pt x="0" y="23316"/>
                </a:lnTo>
              </a:path>
            </a:pathLst>
          </a:custGeom>
          <a:ln w="582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992608" y="1385112"/>
            <a:ext cx="0" cy="1772920"/>
          </a:xfrm>
          <a:custGeom>
            <a:avLst/>
            <a:gdLst/>
            <a:ahLst/>
            <a:cxnLst/>
            <a:rect l="l" t="t" r="r" b="b"/>
            <a:pathLst>
              <a:path h="1772920">
                <a:moveTo>
                  <a:pt x="0" y="1772743"/>
                </a:moveTo>
                <a:lnTo>
                  <a:pt x="0" y="0"/>
                </a:lnTo>
              </a:path>
            </a:pathLst>
          </a:custGeom>
          <a:ln w="582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992608" y="3157855"/>
            <a:ext cx="0" cy="23495"/>
          </a:xfrm>
          <a:custGeom>
            <a:avLst/>
            <a:gdLst/>
            <a:ahLst/>
            <a:cxnLst/>
            <a:rect l="l" t="t" r="r" b="b"/>
            <a:pathLst>
              <a:path h="23495">
                <a:moveTo>
                  <a:pt x="0" y="0"/>
                </a:moveTo>
                <a:lnTo>
                  <a:pt x="0" y="23316"/>
                </a:lnTo>
              </a:path>
            </a:pathLst>
          </a:custGeom>
          <a:ln w="582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2445066" y="1385112"/>
            <a:ext cx="0" cy="1772920"/>
          </a:xfrm>
          <a:custGeom>
            <a:avLst/>
            <a:gdLst/>
            <a:ahLst/>
            <a:cxnLst/>
            <a:rect l="l" t="t" r="r" b="b"/>
            <a:pathLst>
              <a:path h="1772920">
                <a:moveTo>
                  <a:pt x="0" y="1772743"/>
                </a:moveTo>
                <a:lnTo>
                  <a:pt x="0" y="0"/>
                </a:lnTo>
              </a:path>
            </a:pathLst>
          </a:custGeom>
          <a:ln w="582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2445066" y="3157855"/>
            <a:ext cx="0" cy="23495"/>
          </a:xfrm>
          <a:custGeom>
            <a:avLst/>
            <a:gdLst/>
            <a:ahLst/>
            <a:cxnLst/>
            <a:rect l="l" t="t" r="r" b="b"/>
            <a:pathLst>
              <a:path h="23495">
                <a:moveTo>
                  <a:pt x="0" y="0"/>
                </a:moveTo>
                <a:lnTo>
                  <a:pt x="0" y="23316"/>
                </a:lnTo>
              </a:path>
            </a:pathLst>
          </a:custGeom>
          <a:ln w="582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2897482" y="1385112"/>
            <a:ext cx="0" cy="1772920"/>
          </a:xfrm>
          <a:custGeom>
            <a:avLst/>
            <a:gdLst/>
            <a:ahLst/>
            <a:cxnLst/>
            <a:rect l="l" t="t" r="r" b="b"/>
            <a:pathLst>
              <a:path h="1772920">
                <a:moveTo>
                  <a:pt x="0" y="1772743"/>
                </a:moveTo>
                <a:lnTo>
                  <a:pt x="0" y="0"/>
                </a:lnTo>
              </a:path>
            </a:pathLst>
          </a:custGeom>
          <a:ln w="582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2897482" y="3157855"/>
            <a:ext cx="0" cy="23495"/>
          </a:xfrm>
          <a:custGeom>
            <a:avLst/>
            <a:gdLst/>
            <a:ahLst/>
            <a:cxnLst/>
            <a:rect l="l" t="t" r="r" b="b"/>
            <a:pathLst>
              <a:path h="23495">
                <a:moveTo>
                  <a:pt x="0" y="0"/>
                </a:moveTo>
                <a:lnTo>
                  <a:pt x="0" y="23316"/>
                </a:lnTo>
              </a:path>
            </a:pathLst>
          </a:custGeom>
          <a:ln w="582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861481" y="3157855"/>
            <a:ext cx="2375535" cy="0"/>
          </a:xfrm>
          <a:custGeom>
            <a:avLst/>
            <a:gdLst/>
            <a:ahLst/>
            <a:cxnLst/>
            <a:rect l="l" t="t" r="r" b="b"/>
            <a:pathLst>
              <a:path w="2375535">
                <a:moveTo>
                  <a:pt x="0" y="0"/>
                </a:moveTo>
                <a:lnTo>
                  <a:pt x="2375364" y="0"/>
                </a:lnTo>
              </a:path>
            </a:pathLst>
          </a:custGeom>
          <a:ln w="5834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838200" y="3157855"/>
            <a:ext cx="23495" cy="0"/>
          </a:xfrm>
          <a:custGeom>
            <a:avLst/>
            <a:gdLst/>
            <a:ahLst/>
            <a:cxnLst/>
            <a:rect l="l" t="t" r="r" b="b"/>
            <a:pathLst>
              <a:path w="23494">
                <a:moveTo>
                  <a:pt x="23280" y="0"/>
                </a:moveTo>
                <a:lnTo>
                  <a:pt x="0" y="0"/>
                </a:lnTo>
              </a:path>
            </a:pathLst>
          </a:custGeom>
          <a:ln w="583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861481" y="2960884"/>
            <a:ext cx="2375535" cy="0"/>
          </a:xfrm>
          <a:custGeom>
            <a:avLst/>
            <a:gdLst/>
            <a:ahLst/>
            <a:cxnLst/>
            <a:rect l="l" t="t" r="r" b="b"/>
            <a:pathLst>
              <a:path w="2375535">
                <a:moveTo>
                  <a:pt x="0" y="0"/>
                </a:moveTo>
                <a:lnTo>
                  <a:pt x="2375364" y="0"/>
                </a:lnTo>
              </a:path>
            </a:pathLst>
          </a:custGeom>
          <a:ln w="5834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838200" y="2960884"/>
            <a:ext cx="23495" cy="0"/>
          </a:xfrm>
          <a:custGeom>
            <a:avLst/>
            <a:gdLst/>
            <a:ahLst/>
            <a:cxnLst/>
            <a:rect l="l" t="t" r="r" b="b"/>
            <a:pathLst>
              <a:path w="23494">
                <a:moveTo>
                  <a:pt x="23280" y="0"/>
                </a:moveTo>
                <a:lnTo>
                  <a:pt x="0" y="0"/>
                </a:lnTo>
              </a:path>
            </a:pathLst>
          </a:custGeom>
          <a:ln w="583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861481" y="2763888"/>
            <a:ext cx="2375535" cy="0"/>
          </a:xfrm>
          <a:custGeom>
            <a:avLst/>
            <a:gdLst/>
            <a:ahLst/>
            <a:cxnLst/>
            <a:rect l="l" t="t" r="r" b="b"/>
            <a:pathLst>
              <a:path w="2375535">
                <a:moveTo>
                  <a:pt x="0" y="0"/>
                </a:moveTo>
                <a:lnTo>
                  <a:pt x="2375364" y="0"/>
                </a:lnTo>
              </a:path>
            </a:pathLst>
          </a:custGeom>
          <a:ln w="5834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838200" y="2763888"/>
            <a:ext cx="23495" cy="0"/>
          </a:xfrm>
          <a:custGeom>
            <a:avLst/>
            <a:gdLst/>
            <a:ahLst/>
            <a:cxnLst/>
            <a:rect l="l" t="t" r="r" b="b"/>
            <a:pathLst>
              <a:path w="23494">
                <a:moveTo>
                  <a:pt x="23280" y="0"/>
                </a:moveTo>
                <a:lnTo>
                  <a:pt x="0" y="0"/>
                </a:lnTo>
              </a:path>
            </a:pathLst>
          </a:custGeom>
          <a:ln w="583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861481" y="2566938"/>
            <a:ext cx="2375535" cy="0"/>
          </a:xfrm>
          <a:custGeom>
            <a:avLst/>
            <a:gdLst/>
            <a:ahLst/>
            <a:cxnLst/>
            <a:rect l="l" t="t" r="r" b="b"/>
            <a:pathLst>
              <a:path w="2375535">
                <a:moveTo>
                  <a:pt x="0" y="0"/>
                </a:moveTo>
                <a:lnTo>
                  <a:pt x="2375364" y="0"/>
                </a:lnTo>
              </a:path>
            </a:pathLst>
          </a:custGeom>
          <a:ln w="5834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838200" y="2566938"/>
            <a:ext cx="23495" cy="0"/>
          </a:xfrm>
          <a:custGeom>
            <a:avLst/>
            <a:gdLst/>
            <a:ahLst/>
            <a:cxnLst/>
            <a:rect l="l" t="t" r="r" b="b"/>
            <a:pathLst>
              <a:path w="23494">
                <a:moveTo>
                  <a:pt x="23280" y="0"/>
                </a:moveTo>
                <a:lnTo>
                  <a:pt x="0" y="0"/>
                </a:lnTo>
              </a:path>
            </a:pathLst>
          </a:custGeom>
          <a:ln w="583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861481" y="2369946"/>
            <a:ext cx="2375535" cy="0"/>
          </a:xfrm>
          <a:custGeom>
            <a:avLst/>
            <a:gdLst/>
            <a:ahLst/>
            <a:cxnLst/>
            <a:rect l="l" t="t" r="r" b="b"/>
            <a:pathLst>
              <a:path w="2375535">
                <a:moveTo>
                  <a:pt x="0" y="0"/>
                </a:moveTo>
                <a:lnTo>
                  <a:pt x="2375364" y="0"/>
                </a:lnTo>
              </a:path>
            </a:pathLst>
          </a:custGeom>
          <a:ln w="5834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838200" y="2369946"/>
            <a:ext cx="23495" cy="0"/>
          </a:xfrm>
          <a:custGeom>
            <a:avLst/>
            <a:gdLst/>
            <a:ahLst/>
            <a:cxnLst/>
            <a:rect l="l" t="t" r="r" b="b"/>
            <a:pathLst>
              <a:path w="23494">
                <a:moveTo>
                  <a:pt x="23280" y="0"/>
                </a:moveTo>
                <a:lnTo>
                  <a:pt x="0" y="0"/>
                </a:lnTo>
              </a:path>
            </a:pathLst>
          </a:custGeom>
          <a:ln w="583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861481" y="2172996"/>
            <a:ext cx="2375535" cy="0"/>
          </a:xfrm>
          <a:custGeom>
            <a:avLst/>
            <a:gdLst/>
            <a:ahLst/>
            <a:cxnLst/>
            <a:rect l="l" t="t" r="r" b="b"/>
            <a:pathLst>
              <a:path w="2375535">
                <a:moveTo>
                  <a:pt x="0" y="0"/>
                </a:moveTo>
                <a:lnTo>
                  <a:pt x="2375364" y="0"/>
                </a:lnTo>
              </a:path>
            </a:pathLst>
          </a:custGeom>
          <a:ln w="5834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838200" y="2172996"/>
            <a:ext cx="23495" cy="0"/>
          </a:xfrm>
          <a:custGeom>
            <a:avLst/>
            <a:gdLst/>
            <a:ahLst/>
            <a:cxnLst/>
            <a:rect l="l" t="t" r="r" b="b"/>
            <a:pathLst>
              <a:path w="23494">
                <a:moveTo>
                  <a:pt x="23280" y="0"/>
                </a:moveTo>
                <a:lnTo>
                  <a:pt x="0" y="0"/>
                </a:lnTo>
              </a:path>
            </a:pathLst>
          </a:custGeom>
          <a:ln w="583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861481" y="1976004"/>
            <a:ext cx="2375535" cy="0"/>
          </a:xfrm>
          <a:custGeom>
            <a:avLst/>
            <a:gdLst/>
            <a:ahLst/>
            <a:cxnLst/>
            <a:rect l="l" t="t" r="r" b="b"/>
            <a:pathLst>
              <a:path w="2375535">
                <a:moveTo>
                  <a:pt x="0" y="0"/>
                </a:moveTo>
                <a:lnTo>
                  <a:pt x="2375364" y="0"/>
                </a:lnTo>
              </a:path>
            </a:pathLst>
          </a:custGeom>
          <a:ln w="5834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838200" y="1976004"/>
            <a:ext cx="23495" cy="0"/>
          </a:xfrm>
          <a:custGeom>
            <a:avLst/>
            <a:gdLst/>
            <a:ahLst/>
            <a:cxnLst/>
            <a:rect l="l" t="t" r="r" b="b"/>
            <a:pathLst>
              <a:path w="23494">
                <a:moveTo>
                  <a:pt x="23280" y="0"/>
                </a:moveTo>
                <a:lnTo>
                  <a:pt x="0" y="0"/>
                </a:lnTo>
              </a:path>
            </a:pathLst>
          </a:custGeom>
          <a:ln w="583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861481" y="1779054"/>
            <a:ext cx="2375535" cy="0"/>
          </a:xfrm>
          <a:custGeom>
            <a:avLst/>
            <a:gdLst/>
            <a:ahLst/>
            <a:cxnLst/>
            <a:rect l="l" t="t" r="r" b="b"/>
            <a:pathLst>
              <a:path w="2375535">
                <a:moveTo>
                  <a:pt x="0" y="0"/>
                </a:moveTo>
                <a:lnTo>
                  <a:pt x="2375364" y="0"/>
                </a:lnTo>
              </a:path>
            </a:pathLst>
          </a:custGeom>
          <a:ln w="5834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838200" y="1779054"/>
            <a:ext cx="23495" cy="0"/>
          </a:xfrm>
          <a:custGeom>
            <a:avLst/>
            <a:gdLst/>
            <a:ahLst/>
            <a:cxnLst/>
            <a:rect l="l" t="t" r="r" b="b"/>
            <a:pathLst>
              <a:path w="23494">
                <a:moveTo>
                  <a:pt x="23280" y="0"/>
                </a:moveTo>
                <a:lnTo>
                  <a:pt x="0" y="0"/>
                </a:lnTo>
              </a:path>
            </a:pathLst>
          </a:custGeom>
          <a:ln w="583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861481" y="1582062"/>
            <a:ext cx="2375535" cy="0"/>
          </a:xfrm>
          <a:custGeom>
            <a:avLst/>
            <a:gdLst/>
            <a:ahLst/>
            <a:cxnLst/>
            <a:rect l="l" t="t" r="r" b="b"/>
            <a:pathLst>
              <a:path w="2375535">
                <a:moveTo>
                  <a:pt x="0" y="0"/>
                </a:moveTo>
                <a:lnTo>
                  <a:pt x="2375364" y="0"/>
                </a:lnTo>
              </a:path>
            </a:pathLst>
          </a:custGeom>
          <a:ln w="5834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838200" y="1582062"/>
            <a:ext cx="23495" cy="0"/>
          </a:xfrm>
          <a:custGeom>
            <a:avLst/>
            <a:gdLst/>
            <a:ahLst/>
            <a:cxnLst/>
            <a:rect l="l" t="t" r="r" b="b"/>
            <a:pathLst>
              <a:path w="23494">
                <a:moveTo>
                  <a:pt x="23280" y="0"/>
                </a:moveTo>
                <a:lnTo>
                  <a:pt x="0" y="0"/>
                </a:lnTo>
              </a:path>
            </a:pathLst>
          </a:custGeom>
          <a:ln w="583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861481" y="1385112"/>
            <a:ext cx="2375535" cy="0"/>
          </a:xfrm>
          <a:custGeom>
            <a:avLst/>
            <a:gdLst/>
            <a:ahLst/>
            <a:cxnLst/>
            <a:rect l="l" t="t" r="r" b="b"/>
            <a:pathLst>
              <a:path w="2375535">
                <a:moveTo>
                  <a:pt x="0" y="0"/>
                </a:moveTo>
                <a:lnTo>
                  <a:pt x="2375364" y="0"/>
                </a:lnTo>
              </a:path>
            </a:pathLst>
          </a:custGeom>
          <a:ln w="5834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838200" y="1385112"/>
            <a:ext cx="23495" cy="0"/>
          </a:xfrm>
          <a:custGeom>
            <a:avLst/>
            <a:gdLst/>
            <a:ahLst/>
            <a:cxnLst/>
            <a:rect l="l" t="t" r="r" b="b"/>
            <a:pathLst>
              <a:path w="23494">
                <a:moveTo>
                  <a:pt x="23280" y="0"/>
                </a:moveTo>
                <a:lnTo>
                  <a:pt x="0" y="0"/>
                </a:lnTo>
              </a:path>
            </a:pathLst>
          </a:custGeom>
          <a:ln w="583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1185433" y="1715751"/>
            <a:ext cx="55880" cy="55880"/>
          </a:xfrm>
          <a:custGeom>
            <a:avLst/>
            <a:gdLst/>
            <a:ahLst/>
            <a:cxnLst/>
            <a:rect l="l" t="t" r="r" b="b"/>
            <a:pathLst>
              <a:path w="55880" h="55880">
                <a:moveTo>
                  <a:pt x="35201" y="0"/>
                </a:moveTo>
                <a:lnTo>
                  <a:pt x="20430" y="0"/>
                </a:lnTo>
                <a:lnTo>
                  <a:pt x="13369" y="2917"/>
                </a:lnTo>
                <a:lnTo>
                  <a:pt x="2933" y="13377"/>
                </a:lnTo>
                <a:lnTo>
                  <a:pt x="0" y="20461"/>
                </a:lnTo>
                <a:lnTo>
                  <a:pt x="0" y="35256"/>
                </a:lnTo>
                <a:lnTo>
                  <a:pt x="2933" y="42340"/>
                </a:lnTo>
                <a:lnTo>
                  <a:pt x="13369" y="52800"/>
                </a:lnTo>
                <a:lnTo>
                  <a:pt x="20430" y="55717"/>
                </a:lnTo>
                <a:lnTo>
                  <a:pt x="35201" y="55717"/>
                </a:lnTo>
                <a:lnTo>
                  <a:pt x="42274" y="52800"/>
                </a:lnTo>
                <a:lnTo>
                  <a:pt x="52718" y="42340"/>
                </a:lnTo>
                <a:lnTo>
                  <a:pt x="55631" y="35256"/>
                </a:lnTo>
                <a:lnTo>
                  <a:pt x="55631" y="20461"/>
                </a:lnTo>
                <a:lnTo>
                  <a:pt x="52718" y="13377"/>
                </a:lnTo>
                <a:lnTo>
                  <a:pt x="42274" y="2917"/>
                </a:lnTo>
                <a:lnTo>
                  <a:pt x="35201" y="0"/>
                </a:lnTo>
                <a:close/>
              </a:path>
            </a:pathLst>
          </a:custGeom>
          <a:solidFill>
            <a:srgbClr val="AAC6F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1185433" y="1715751"/>
            <a:ext cx="55880" cy="55880"/>
          </a:xfrm>
          <a:custGeom>
            <a:avLst/>
            <a:gdLst/>
            <a:ahLst/>
            <a:cxnLst/>
            <a:rect l="l" t="t" r="r" b="b"/>
            <a:pathLst>
              <a:path w="55880" h="55880">
                <a:moveTo>
                  <a:pt x="27836" y="55717"/>
                </a:moveTo>
                <a:lnTo>
                  <a:pt x="35201" y="55717"/>
                </a:lnTo>
                <a:lnTo>
                  <a:pt x="42274" y="52800"/>
                </a:lnTo>
                <a:lnTo>
                  <a:pt x="47517" y="47549"/>
                </a:lnTo>
                <a:lnTo>
                  <a:pt x="52718" y="42340"/>
                </a:lnTo>
                <a:lnTo>
                  <a:pt x="55631" y="35256"/>
                </a:lnTo>
                <a:lnTo>
                  <a:pt x="55631" y="27838"/>
                </a:lnTo>
                <a:lnTo>
                  <a:pt x="55631" y="20461"/>
                </a:lnTo>
                <a:lnTo>
                  <a:pt x="52718" y="13377"/>
                </a:lnTo>
                <a:lnTo>
                  <a:pt x="47517" y="8168"/>
                </a:lnTo>
                <a:lnTo>
                  <a:pt x="42274" y="2917"/>
                </a:lnTo>
                <a:lnTo>
                  <a:pt x="35201" y="0"/>
                </a:lnTo>
                <a:lnTo>
                  <a:pt x="27836" y="0"/>
                </a:lnTo>
                <a:lnTo>
                  <a:pt x="20430" y="0"/>
                </a:lnTo>
                <a:lnTo>
                  <a:pt x="13369" y="2917"/>
                </a:lnTo>
                <a:lnTo>
                  <a:pt x="8151" y="8168"/>
                </a:lnTo>
                <a:lnTo>
                  <a:pt x="2933" y="13377"/>
                </a:lnTo>
                <a:lnTo>
                  <a:pt x="0" y="20461"/>
                </a:lnTo>
                <a:lnTo>
                  <a:pt x="0" y="27838"/>
                </a:lnTo>
                <a:lnTo>
                  <a:pt x="0" y="35256"/>
                </a:lnTo>
                <a:lnTo>
                  <a:pt x="2933" y="42340"/>
                </a:lnTo>
                <a:lnTo>
                  <a:pt x="8151" y="47549"/>
                </a:lnTo>
                <a:lnTo>
                  <a:pt x="13369" y="52800"/>
                </a:lnTo>
                <a:lnTo>
                  <a:pt x="20430" y="55717"/>
                </a:lnTo>
                <a:lnTo>
                  <a:pt x="27836" y="55717"/>
                </a:lnTo>
                <a:close/>
              </a:path>
            </a:pathLst>
          </a:custGeom>
          <a:ln w="66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1216058" y="1684210"/>
            <a:ext cx="1693864" cy="117906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861482" y="1382428"/>
            <a:ext cx="0" cy="1778635"/>
          </a:xfrm>
          <a:custGeom>
            <a:avLst/>
            <a:gdLst/>
            <a:ahLst/>
            <a:cxnLst/>
            <a:rect l="l" t="t" r="r" b="b"/>
            <a:pathLst>
              <a:path h="1778635">
                <a:moveTo>
                  <a:pt x="0" y="0"/>
                </a:moveTo>
                <a:lnTo>
                  <a:pt x="0" y="1778094"/>
                </a:lnTo>
              </a:path>
            </a:pathLst>
          </a:custGeom>
          <a:ln w="532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858822" y="3157857"/>
            <a:ext cx="2381250" cy="0"/>
          </a:xfrm>
          <a:custGeom>
            <a:avLst/>
            <a:gdLst/>
            <a:ahLst/>
            <a:cxnLst/>
            <a:rect l="l" t="t" r="r" b="b"/>
            <a:pathLst>
              <a:path w="2381250">
                <a:moveTo>
                  <a:pt x="0" y="0"/>
                </a:moveTo>
                <a:lnTo>
                  <a:pt x="2380665" y="0"/>
                </a:lnTo>
              </a:path>
            </a:pathLst>
          </a:custGeom>
          <a:ln w="532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3849378" y="1385112"/>
            <a:ext cx="0" cy="1772920"/>
          </a:xfrm>
          <a:custGeom>
            <a:avLst/>
            <a:gdLst/>
            <a:ahLst/>
            <a:cxnLst/>
            <a:rect l="l" t="t" r="r" b="b"/>
            <a:pathLst>
              <a:path h="1772920">
                <a:moveTo>
                  <a:pt x="0" y="1772743"/>
                </a:moveTo>
                <a:lnTo>
                  <a:pt x="0" y="0"/>
                </a:lnTo>
              </a:path>
            </a:pathLst>
          </a:custGeom>
          <a:ln w="5828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3849378" y="3157855"/>
            <a:ext cx="0" cy="23495"/>
          </a:xfrm>
          <a:custGeom>
            <a:avLst/>
            <a:gdLst/>
            <a:ahLst/>
            <a:cxnLst/>
            <a:rect l="l" t="t" r="r" b="b"/>
            <a:pathLst>
              <a:path h="23495">
                <a:moveTo>
                  <a:pt x="0" y="0"/>
                </a:moveTo>
                <a:lnTo>
                  <a:pt x="0" y="23316"/>
                </a:lnTo>
              </a:path>
            </a:pathLst>
          </a:custGeom>
          <a:ln w="582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4302102" y="1385112"/>
            <a:ext cx="0" cy="1772920"/>
          </a:xfrm>
          <a:custGeom>
            <a:avLst/>
            <a:gdLst/>
            <a:ahLst/>
            <a:cxnLst/>
            <a:rect l="l" t="t" r="r" b="b"/>
            <a:pathLst>
              <a:path h="1772920">
                <a:moveTo>
                  <a:pt x="0" y="1772743"/>
                </a:moveTo>
                <a:lnTo>
                  <a:pt x="0" y="0"/>
                </a:lnTo>
              </a:path>
            </a:pathLst>
          </a:custGeom>
          <a:ln w="5828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4302102" y="3157855"/>
            <a:ext cx="0" cy="23495"/>
          </a:xfrm>
          <a:custGeom>
            <a:avLst/>
            <a:gdLst/>
            <a:ahLst/>
            <a:cxnLst/>
            <a:rect l="l" t="t" r="r" b="b"/>
            <a:pathLst>
              <a:path h="23495">
                <a:moveTo>
                  <a:pt x="0" y="0"/>
                </a:moveTo>
                <a:lnTo>
                  <a:pt x="0" y="23316"/>
                </a:lnTo>
              </a:path>
            </a:pathLst>
          </a:custGeom>
          <a:ln w="582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4754838" y="1385112"/>
            <a:ext cx="0" cy="1772920"/>
          </a:xfrm>
          <a:custGeom>
            <a:avLst/>
            <a:gdLst/>
            <a:ahLst/>
            <a:cxnLst/>
            <a:rect l="l" t="t" r="r" b="b"/>
            <a:pathLst>
              <a:path h="1772920">
                <a:moveTo>
                  <a:pt x="0" y="1772743"/>
                </a:moveTo>
                <a:lnTo>
                  <a:pt x="0" y="0"/>
                </a:lnTo>
              </a:path>
            </a:pathLst>
          </a:custGeom>
          <a:ln w="5828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4754838" y="3157855"/>
            <a:ext cx="0" cy="23495"/>
          </a:xfrm>
          <a:custGeom>
            <a:avLst/>
            <a:gdLst/>
            <a:ahLst/>
            <a:cxnLst/>
            <a:rect l="l" t="t" r="r" b="b"/>
            <a:pathLst>
              <a:path h="23495">
                <a:moveTo>
                  <a:pt x="0" y="0"/>
                </a:moveTo>
                <a:lnTo>
                  <a:pt x="0" y="23316"/>
                </a:lnTo>
              </a:path>
            </a:pathLst>
          </a:custGeom>
          <a:ln w="582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5207574" y="1385112"/>
            <a:ext cx="0" cy="1772920"/>
          </a:xfrm>
          <a:custGeom>
            <a:avLst/>
            <a:gdLst/>
            <a:ahLst/>
            <a:cxnLst/>
            <a:rect l="l" t="t" r="r" b="b"/>
            <a:pathLst>
              <a:path h="1772920">
                <a:moveTo>
                  <a:pt x="0" y="1772743"/>
                </a:moveTo>
                <a:lnTo>
                  <a:pt x="0" y="0"/>
                </a:lnTo>
              </a:path>
            </a:pathLst>
          </a:custGeom>
          <a:ln w="5828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5207575" y="3157855"/>
            <a:ext cx="0" cy="23495"/>
          </a:xfrm>
          <a:custGeom>
            <a:avLst/>
            <a:gdLst/>
            <a:ahLst/>
            <a:cxnLst/>
            <a:rect l="l" t="t" r="r" b="b"/>
            <a:pathLst>
              <a:path h="23495">
                <a:moveTo>
                  <a:pt x="0" y="0"/>
                </a:moveTo>
                <a:lnTo>
                  <a:pt x="0" y="23316"/>
                </a:lnTo>
              </a:path>
            </a:pathLst>
          </a:custGeom>
          <a:ln w="582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/>
          <p:nvPr/>
        </p:nvSpPr>
        <p:spPr>
          <a:xfrm>
            <a:off x="5660269" y="1385112"/>
            <a:ext cx="0" cy="1772920"/>
          </a:xfrm>
          <a:custGeom>
            <a:avLst/>
            <a:gdLst/>
            <a:ahLst/>
            <a:cxnLst/>
            <a:rect l="l" t="t" r="r" b="b"/>
            <a:pathLst>
              <a:path h="1772920">
                <a:moveTo>
                  <a:pt x="0" y="1772743"/>
                </a:moveTo>
                <a:lnTo>
                  <a:pt x="0" y="0"/>
                </a:lnTo>
              </a:path>
            </a:pathLst>
          </a:custGeom>
          <a:ln w="5828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5660270" y="3157855"/>
            <a:ext cx="0" cy="23495"/>
          </a:xfrm>
          <a:custGeom>
            <a:avLst/>
            <a:gdLst/>
            <a:ahLst/>
            <a:cxnLst/>
            <a:rect l="l" t="t" r="r" b="b"/>
            <a:pathLst>
              <a:path h="23495">
                <a:moveTo>
                  <a:pt x="0" y="0"/>
                </a:moveTo>
                <a:lnTo>
                  <a:pt x="0" y="23316"/>
                </a:lnTo>
              </a:path>
            </a:pathLst>
          </a:custGeom>
          <a:ln w="582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3623014" y="3157855"/>
            <a:ext cx="2377440" cy="0"/>
          </a:xfrm>
          <a:custGeom>
            <a:avLst/>
            <a:gdLst/>
            <a:ahLst/>
            <a:cxnLst/>
            <a:rect l="l" t="t" r="r" b="b"/>
            <a:pathLst>
              <a:path w="2377440">
                <a:moveTo>
                  <a:pt x="0" y="0"/>
                </a:moveTo>
                <a:lnTo>
                  <a:pt x="2376828" y="0"/>
                </a:lnTo>
              </a:path>
            </a:pathLst>
          </a:custGeom>
          <a:ln w="5834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3599719" y="3157855"/>
            <a:ext cx="23495" cy="0"/>
          </a:xfrm>
          <a:custGeom>
            <a:avLst/>
            <a:gdLst/>
            <a:ahLst/>
            <a:cxnLst/>
            <a:rect l="l" t="t" r="r" b="b"/>
            <a:pathLst>
              <a:path w="23495">
                <a:moveTo>
                  <a:pt x="23294" y="0"/>
                </a:moveTo>
                <a:lnTo>
                  <a:pt x="0" y="0"/>
                </a:lnTo>
              </a:path>
            </a:pathLst>
          </a:custGeom>
          <a:ln w="583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3623014" y="2960884"/>
            <a:ext cx="2377440" cy="0"/>
          </a:xfrm>
          <a:custGeom>
            <a:avLst/>
            <a:gdLst/>
            <a:ahLst/>
            <a:cxnLst/>
            <a:rect l="l" t="t" r="r" b="b"/>
            <a:pathLst>
              <a:path w="2377440">
                <a:moveTo>
                  <a:pt x="0" y="0"/>
                </a:moveTo>
                <a:lnTo>
                  <a:pt x="2376828" y="0"/>
                </a:lnTo>
              </a:path>
            </a:pathLst>
          </a:custGeom>
          <a:ln w="5834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/>
          <p:nvPr/>
        </p:nvSpPr>
        <p:spPr>
          <a:xfrm>
            <a:off x="3599719" y="2960884"/>
            <a:ext cx="23495" cy="0"/>
          </a:xfrm>
          <a:custGeom>
            <a:avLst/>
            <a:gdLst/>
            <a:ahLst/>
            <a:cxnLst/>
            <a:rect l="l" t="t" r="r" b="b"/>
            <a:pathLst>
              <a:path w="23495">
                <a:moveTo>
                  <a:pt x="23294" y="0"/>
                </a:moveTo>
                <a:lnTo>
                  <a:pt x="0" y="0"/>
                </a:lnTo>
              </a:path>
            </a:pathLst>
          </a:custGeom>
          <a:ln w="583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/>
          <p:nvPr/>
        </p:nvSpPr>
        <p:spPr>
          <a:xfrm>
            <a:off x="3623014" y="2763888"/>
            <a:ext cx="2377440" cy="0"/>
          </a:xfrm>
          <a:custGeom>
            <a:avLst/>
            <a:gdLst/>
            <a:ahLst/>
            <a:cxnLst/>
            <a:rect l="l" t="t" r="r" b="b"/>
            <a:pathLst>
              <a:path w="2377440">
                <a:moveTo>
                  <a:pt x="0" y="0"/>
                </a:moveTo>
                <a:lnTo>
                  <a:pt x="2376828" y="0"/>
                </a:lnTo>
              </a:path>
            </a:pathLst>
          </a:custGeom>
          <a:ln w="5834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/>
          <p:nvPr/>
        </p:nvSpPr>
        <p:spPr>
          <a:xfrm>
            <a:off x="3599719" y="2763888"/>
            <a:ext cx="23495" cy="0"/>
          </a:xfrm>
          <a:custGeom>
            <a:avLst/>
            <a:gdLst/>
            <a:ahLst/>
            <a:cxnLst/>
            <a:rect l="l" t="t" r="r" b="b"/>
            <a:pathLst>
              <a:path w="23495">
                <a:moveTo>
                  <a:pt x="23294" y="0"/>
                </a:moveTo>
                <a:lnTo>
                  <a:pt x="0" y="0"/>
                </a:lnTo>
              </a:path>
            </a:pathLst>
          </a:custGeom>
          <a:ln w="583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" name="object 65"/>
          <p:cNvSpPr/>
          <p:nvPr/>
        </p:nvSpPr>
        <p:spPr>
          <a:xfrm>
            <a:off x="3623014" y="2566938"/>
            <a:ext cx="2377440" cy="0"/>
          </a:xfrm>
          <a:custGeom>
            <a:avLst/>
            <a:gdLst/>
            <a:ahLst/>
            <a:cxnLst/>
            <a:rect l="l" t="t" r="r" b="b"/>
            <a:pathLst>
              <a:path w="2377440">
                <a:moveTo>
                  <a:pt x="0" y="0"/>
                </a:moveTo>
                <a:lnTo>
                  <a:pt x="2376828" y="0"/>
                </a:lnTo>
              </a:path>
            </a:pathLst>
          </a:custGeom>
          <a:ln w="5834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6" name="object 66"/>
          <p:cNvSpPr/>
          <p:nvPr/>
        </p:nvSpPr>
        <p:spPr>
          <a:xfrm>
            <a:off x="3599719" y="2566938"/>
            <a:ext cx="23495" cy="0"/>
          </a:xfrm>
          <a:custGeom>
            <a:avLst/>
            <a:gdLst/>
            <a:ahLst/>
            <a:cxnLst/>
            <a:rect l="l" t="t" r="r" b="b"/>
            <a:pathLst>
              <a:path w="23495">
                <a:moveTo>
                  <a:pt x="23294" y="0"/>
                </a:moveTo>
                <a:lnTo>
                  <a:pt x="0" y="0"/>
                </a:lnTo>
              </a:path>
            </a:pathLst>
          </a:custGeom>
          <a:ln w="583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7" name="object 67"/>
          <p:cNvSpPr/>
          <p:nvPr/>
        </p:nvSpPr>
        <p:spPr>
          <a:xfrm>
            <a:off x="3623014" y="2369946"/>
            <a:ext cx="2377440" cy="0"/>
          </a:xfrm>
          <a:custGeom>
            <a:avLst/>
            <a:gdLst/>
            <a:ahLst/>
            <a:cxnLst/>
            <a:rect l="l" t="t" r="r" b="b"/>
            <a:pathLst>
              <a:path w="2377440">
                <a:moveTo>
                  <a:pt x="0" y="0"/>
                </a:moveTo>
                <a:lnTo>
                  <a:pt x="2376828" y="0"/>
                </a:lnTo>
              </a:path>
            </a:pathLst>
          </a:custGeom>
          <a:ln w="5834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" name="object 68"/>
          <p:cNvSpPr/>
          <p:nvPr/>
        </p:nvSpPr>
        <p:spPr>
          <a:xfrm>
            <a:off x="3599719" y="2369946"/>
            <a:ext cx="23495" cy="0"/>
          </a:xfrm>
          <a:custGeom>
            <a:avLst/>
            <a:gdLst/>
            <a:ahLst/>
            <a:cxnLst/>
            <a:rect l="l" t="t" r="r" b="b"/>
            <a:pathLst>
              <a:path w="23495">
                <a:moveTo>
                  <a:pt x="23294" y="0"/>
                </a:moveTo>
                <a:lnTo>
                  <a:pt x="0" y="0"/>
                </a:lnTo>
              </a:path>
            </a:pathLst>
          </a:custGeom>
          <a:ln w="583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" name="object 69"/>
          <p:cNvSpPr/>
          <p:nvPr/>
        </p:nvSpPr>
        <p:spPr>
          <a:xfrm>
            <a:off x="3623014" y="2172996"/>
            <a:ext cx="2377440" cy="0"/>
          </a:xfrm>
          <a:custGeom>
            <a:avLst/>
            <a:gdLst/>
            <a:ahLst/>
            <a:cxnLst/>
            <a:rect l="l" t="t" r="r" b="b"/>
            <a:pathLst>
              <a:path w="2377440">
                <a:moveTo>
                  <a:pt x="0" y="0"/>
                </a:moveTo>
                <a:lnTo>
                  <a:pt x="2376828" y="0"/>
                </a:lnTo>
              </a:path>
            </a:pathLst>
          </a:custGeom>
          <a:ln w="5834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" name="object 70"/>
          <p:cNvSpPr/>
          <p:nvPr/>
        </p:nvSpPr>
        <p:spPr>
          <a:xfrm>
            <a:off x="3599719" y="2172996"/>
            <a:ext cx="23495" cy="0"/>
          </a:xfrm>
          <a:custGeom>
            <a:avLst/>
            <a:gdLst/>
            <a:ahLst/>
            <a:cxnLst/>
            <a:rect l="l" t="t" r="r" b="b"/>
            <a:pathLst>
              <a:path w="23495">
                <a:moveTo>
                  <a:pt x="23294" y="0"/>
                </a:moveTo>
                <a:lnTo>
                  <a:pt x="0" y="0"/>
                </a:lnTo>
              </a:path>
            </a:pathLst>
          </a:custGeom>
          <a:ln w="583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1" name="object 71"/>
          <p:cNvSpPr/>
          <p:nvPr/>
        </p:nvSpPr>
        <p:spPr>
          <a:xfrm>
            <a:off x="3623014" y="1976004"/>
            <a:ext cx="2377440" cy="0"/>
          </a:xfrm>
          <a:custGeom>
            <a:avLst/>
            <a:gdLst/>
            <a:ahLst/>
            <a:cxnLst/>
            <a:rect l="l" t="t" r="r" b="b"/>
            <a:pathLst>
              <a:path w="2377440">
                <a:moveTo>
                  <a:pt x="0" y="0"/>
                </a:moveTo>
                <a:lnTo>
                  <a:pt x="2376828" y="0"/>
                </a:lnTo>
              </a:path>
            </a:pathLst>
          </a:custGeom>
          <a:ln w="5834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2" name="object 72"/>
          <p:cNvSpPr/>
          <p:nvPr/>
        </p:nvSpPr>
        <p:spPr>
          <a:xfrm>
            <a:off x="3599719" y="1976004"/>
            <a:ext cx="23495" cy="0"/>
          </a:xfrm>
          <a:custGeom>
            <a:avLst/>
            <a:gdLst/>
            <a:ahLst/>
            <a:cxnLst/>
            <a:rect l="l" t="t" r="r" b="b"/>
            <a:pathLst>
              <a:path w="23495">
                <a:moveTo>
                  <a:pt x="23294" y="0"/>
                </a:moveTo>
                <a:lnTo>
                  <a:pt x="0" y="0"/>
                </a:lnTo>
              </a:path>
            </a:pathLst>
          </a:custGeom>
          <a:ln w="583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3" name="object 73"/>
          <p:cNvSpPr/>
          <p:nvPr/>
        </p:nvSpPr>
        <p:spPr>
          <a:xfrm>
            <a:off x="3623014" y="1779054"/>
            <a:ext cx="2377440" cy="0"/>
          </a:xfrm>
          <a:custGeom>
            <a:avLst/>
            <a:gdLst/>
            <a:ahLst/>
            <a:cxnLst/>
            <a:rect l="l" t="t" r="r" b="b"/>
            <a:pathLst>
              <a:path w="2377440">
                <a:moveTo>
                  <a:pt x="0" y="0"/>
                </a:moveTo>
                <a:lnTo>
                  <a:pt x="2376828" y="0"/>
                </a:lnTo>
              </a:path>
            </a:pathLst>
          </a:custGeom>
          <a:ln w="5834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4" name="object 74"/>
          <p:cNvSpPr/>
          <p:nvPr/>
        </p:nvSpPr>
        <p:spPr>
          <a:xfrm>
            <a:off x="3599719" y="1779054"/>
            <a:ext cx="23495" cy="0"/>
          </a:xfrm>
          <a:custGeom>
            <a:avLst/>
            <a:gdLst/>
            <a:ahLst/>
            <a:cxnLst/>
            <a:rect l="l" t="t" r="r" b="b"/>
            <a:pathLst>
              <a:path w="23495">
                <a:moveTo>
                  <a:pt x="23294" y="0"/>
                </a:moveTo>
                <a:lnTo>
                  <a:pt x="0" y="0"/>
                </a:lnTo>
              </a:path>
            </a:pathLst>
          </a:custGeom>
          <a:ln w="583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5" name="object 75"/>
          <p:cNvSpPr/>
          <p:nvPr/>
        </p:nvSpPr>
        <p:spPr>
          <a:xfrm>
            <a:off x="3623014" y="1582062"/>
            <a:ext cx="2377440" cy="0"/>
          </a:xfrm>
          <a:custGeom>
            <a:avLst/>
            <a:gdLst/>
            <a:ahLst/>
            <a:cxnLst/>
            <a:rect l="l" t="t" r="r" b="b"/>
            <a:pathLst>
              <a:path w="2377440">
                <a:moveTo>
                  <a:pt x="0" y="0"/>
                </a:moveTo>
                <a:lnTo>
                  <a:pt x="2376828" y="0"/>
                </a:lnTo>
              </a:path>
            </a:pathLst>
          </a:custGeom>
          <a:ln w="5834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6" name="object 76"/>
          <p:cNvSpPr/>
          <p:nvPr/>
        </p:nvSpPr>
        <p:spPr>
          <a:xfrm>
            <a:off x="3599719" y="1582062"/>
            <a:ext cx="23495" cy="0"/>
          </a:xfrm>
          <a:custGeom>
            <a:avLst/>
            <a:gdLst/>
            <a:ahLst/>
            <a:cxnLst/>
            <a:rect l="l" t="t" r="r" b="b"/>
            <a:pathLst>
              <a:path w="23495">
                <a:moveTo>
                  <a:pt x="23294" y="0"/>
                </a:moveTo>
                <a:lnTo>
                  <a:pt x="0" y="0"/>
                </a:lnTo>
              </a:path>
            </a:pathLst>
          </a:custGeom>
          <a:ln w="583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7" name="object 77"/>
          <p:cNvSpPr/>
          <p:nvPr/>
        </p:nvSpPr>
        <p:spPr>
          <a:xfrm>
            <a:off x="3623014" y="1385112"/>
            <a:ext cx="2377440" cy="0"/>
          </a:xfrm>
          <a:custGeom>
            <a:avLst/>
            <a:gdLst/>
            <a:ahLst/>
            <a:cxnLst/>
            <a:rect l="l" t="t" r="r" b="b"/>
            <a:pathLst>
              <a:path w="2377440">
                <a:moveTo>
                  <a:pt x="0" y="0"/>
                </a:moveTo>
                <a:lnTo>
                  <a:pt x="2376828" y="0"/>
                </a:lnTo>
              </a:path>
            </a:pathLst>
          </a:custGeom>
          <a:ln w="5834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8" name="object 78"/>
          <p:cNvSpPr/>
          <p:nvPr/>
        </p:nvSpPr>
        <p:spPr>
          <a:xfrm>
            <a:off x="3599719" y="1385112"/>
            <a:ext cx="23495" cy="0"/>
          </a:xfrm>
          <a:custGeom>
            <a:avLst/>
            <a:gdLst/>
            <a:ahLst/>
            <a:cxnLst/>
            <a:rect l="l" t="t" r="r" b="b"/>
            <a:pathLst>
              <a:path w="23495">
                <a:moveTo>
                  <a:pt x="23294" y="0"/>
                </a:moveTo>
                <a:lnTo>
                  <a:pt x="0" y="0"/>
                </a:lnTo>
              </a:path>
            </a:pathLst>
          </a:custGeom>
          <a:ln w="583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9" name="object 79"/>
          <p:cNvSpPr/>
          <p:nvPr/>
        </p:nvSpPr>
        <p:spPr>
          <a:xfrm>
            <a:off x="3947165" y="1715751"/>
            <a:ext cx="55880" cy="55880"/>
          </a:xfrm>
          <a:custGeom>
            <a:avLst/>
            <a:gdLst/>
            <a:ahLst/>
            <a:cxnLst/>
            <a:rect l="l" t="t" r="r" b="b"/>
            <a:pathLst>
              <a:path w="55879" h="55880">
                <a:moveTo>
                  <a:pt x="35223" y="0"/>
                </a:moveTo>
                <a:lnTo>
                  <a:pt x="20442" y="0"/>
                </a:lnTo>
                <a:lnTo>
                  <a:pt x="13377" y="2917"/>
                </a:lnTo>
                <a:lnTo>
                  <a:pt x="2935" y="13377"/>
                </a:lnTo>
                <a:lnTo>
                  <a:pt x="0" y="20461"/>
                </a:lnTo>
                <a:lnTo>
                  <a:pt x="0" y="35256"/>
                </a:lnTo>
                <a:lnTo>
                  <a:pt x="2935" y="42340"/>
                </a:lnTo>
                <a:lnTo>
                  <a:pt x="13377" y="52800"/>
                </a:lnTo>
                <a:lnTo>
                  <a:pt x="20442" y="55717"/>
                </a:lnTo>
                <a:lnTo>
                  <a:pt x="35223" y="55717"/>
                </a:lnTo>
                <a:lnTo>
                  <a:pt x="42300" y="52800"/>
                </a:lnTo>
                <a:lnTo>
                  <a:pt x="52751" y="42340"/>
                </a:lnTo>
                <a:lnTo>
                  <a:pt x="55665" y="35256"/>
                </a:lnTo>
                <a:lnTo>
                  <a:pt x="55665" y="20461"/>
                </a:lnTo>
                <a:lnTo>
                  <a:pt x="52751" y="13377"/>
                </a:lnTo>
                <a:lnTo>
                  <a:pt x="42300" y="2917"/>
                </a:lnTo>
                <a:lnTo>
                  <a:pt x="35223" y="0"/>
                </a:lnTo>
                <a:close/>
              </a:path>
            </a:pathLst>
          </a:custGeom>
          <a:solidFill>
            <a:srgbClr val="3A4BC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0" name="object 80"/>
          <p:cNvSpPr/>
          <p:nvPr/>
        </p:nvSpPr>
        <p:spPr>
          <a:xfrm>
            <a:off x="3947165" y="1715751"/>
            <a:ext cx="55880" cy="55880"/>
          </a:xfrm>
          <a:custGeom>
            <a:avLst/>
            <a:gdLst/>
            <a:ahLst/>
            <a:cxnLst/>
            <a:rect l="l" t="t" r="r" b="b"/>
            <a:pathLst>
              <a:path w="55879" h="55880">
                <a:moveTo>
                  <a:pt x="27853" y="55717"/>
                </a:moveTo>
                <a:lnTo>
                  <a:pt x="35223" y="55717"/>
                </a:lnTo>
                <a:lnTo>
                  <a:pt x="42300" y="52800"/>
                </a:lnTo>
                <a:lnTo>
                  <a:pt x="47546" y="47549"/>
                </a:lnTo>
                <a:lnTo>
                  <a:pt x="52751" y="42340"/>
                </a:lnTo>
                <a:lnTo>
                  <a:pt x="55665" y="35256"/>
                </a:lnTo>
                <a:lnTo>
                  <a:pt x="55665" y="27838"/>
                </a:lnTo>
                <a:lnTo>
                  <a:pt x="55665" y="20461"/>
                </a:lnTo>
                <a:lnTo>
                  <a:pt x="52751" y="13377"/>
                </a:lnTo>
                <a:lnTo>
                  <a:pt x="47546" y="8168"/>
                </a:lnTo>
                <a:lnTo>
                  <a:pt x="42300" y="2917"/>
                </a:lnTo>
                <a:lnTo>
                  <a:pt x="35223" y="0"/>
                </a:lnTo>
                <a:lnTo>
                  <a:pt x="27853" y="0"/>
                </a:lnTo>
                <a:lnTo>
                  <a:pt x="20442" y="0"/>
                </a:lnTo>
                <a:lnTo>
                  <a:pt x="13377" y="2917"/>
                </a:lnTo>
                <a:lnTo>
                  <a:pt x="8156" y="8168"/>
                </a:lnTo>
                <a:lnTo>
                  <a:pt x="2935" y="13377"/>
                </a:lnTo>
                <a:lnTo>
                  <a:pt x="0" y="20461"/>
                </a:lnTo>
                <a:lnTo>
                  <a:pt x="0" y="27838"/>
                </a:lnTo>
                <a:lnTo>
                  <a:pt x="0" y="35256"/>
                </a:lnTo>
                <a:lnTo>
                  <a:pt x="2935" y="42340"/>
                </a:lnTo>
                <a:lnTo>
                  <a:pt x="8156" y="47549"/>
                </a:lnTo>
                <a:lnTo>
                  <a:pt x="13377" y="52800"/>
                </a:lnTo>
                <a:lnTo>
                  <a:pt x="20442" y="55717"/>
                </a:lnTo>
                <a:lnTo>
                  <a:pt x="27853" y="55717"/>
                </a:lnTo>
                <a:close/>
              </a:path>
            </a:pathLst>
          </a:custGeom>
          <a:ln w="665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1" name="object 81"/>
          <p:cNvSpPr/>
          <p:nvPr/>
        </p:nvSpPr>
        <p:spPr>
          <a:xfrm>
            <a:off x="3977810" y="1684209"/>
            <a:ext cx="1694906" cy="117906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2" name="object 82"/>
          <p:cNvSpPr/>
          <p:nvPr/>
        </p:nvSpPr>
        <p:spPr>
          <a:xfrm>
            <a:off x="3623015" y="1382428"/>
            <a:ext cx="0" cy="1778635"/>
          </a:xfrm>
          <a:custGeom>
            <a:avLst/>
            <a:gdLst/>
            <a:ahLst/>
            <a:cxnLst/>
            <a:rect l="l" t="t" r="r" b="b"/>
            <a:pathLst>
              <a:path h="1778635">
                <a:moveTo>
                  <a:pt x="0" y="0"/>
                </a:moveTo>
                <a:lnTo>
                  <a:pt x="0" y="1778094"/>
                </a:lnTo>
              </a:path>
            </a:pathLst>
          </a:custGeom>
          <a:ln w="53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3" name="object 83"/>
          <p:cNvSpPr/>
          <p:nvPr/>
        </p:nvSpPr>
        <p:spPr>
          <a:xfrm>
            <a:off x="3620353" y="3157857"/>
            <a:ext cx="2382520" cy="0"/>
          </a:xfrm>
          <a:custGeom>
            <a:avLst/>
            <a:gdLst/>
            <a:ahLst/>
            <a:cxnLst/>
            <a:rect l="l" t="t" r="r" b="b"/>
            <a:pathLst>
              <a:path w="2382520">
                <a:moveTo>
                  <a:pt x="0" y="0"/>
                </a:moveTo>
                <a:lnTo>
                  <a:pt x="2382133" y="0"/>
                </a:lnTo>
              </a:path>
            </a:pathLst>
          </a:custGeom>
          <a:ln w="532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5" name="TextShape 1">
            <a:extLst>
              <a:ext uri="{FF2B5EF4-FFF2-40B4-BE49-F238E27FC236}">
                <a16:creationId xmlns:a16="http://schemas.microsoft.com/office/drawing/2014/main" id="{6A8469E4-54F7-CD44-8E85-5140D36E70A1}"/>
              </a:ext>
            </a:extLst>
          </p:cNvPr>
          <p:cNvSpPr txBox="1"/>
          <p:nvPr/>
        </p:nvSpPr>
        <p:spPr>
          <a:xfrm>
            <a:off x="152399" y="133350"/>
            <a:ext cx="8804275" cy="85875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2994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Comparing results</a:t>
            </a:r>
          </a:p>
        </p:txBody>
      </p:sp>
      <p:sp>
        <p:nvSpPr>
          <p:cNvPr id="96" name="TextShape 2">
            <a:extLst>
              <a:ext uri="{FF2B5EF4-FFF2-40B4-BE49-F238E27FC236}">
                <a16:creationId xmlns:a16="http://schemas.microsoft.com/office/drawing/2014/main" id="{6D9F8C53-F42D-5045-AA99-32634B74A3D1}"/>
              </a:ext>
            </a:extLst>
          </p:cNvPr>
          <p:cNvSpPr txBox="1"/>
          <p:nvPr/>
        </p:nvSpPr>
        <p:spPr>
          <a:xfrm>
            <a:off x="187326" y="981851"/>
            <a:ext cx="8769348" cy="37708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65300" indent="-285750">
              <a:spcAft>
                <a:spcPts val="10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How similar are these two clustering results?</a:t>
            </a:r>
          </a:p>
          <a:p>
            <a:pPr marL="3240000" indent="-220450">
              <a:spcAft>
                <a:spcPts val="10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1905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BE13FC48-9CC0-3345-A072-146551536816}"/>
              </a:ext>
            </a:extLst>
          </p:cNvPr>
          <p:cNvSpPr txBox="1"/>
          <p:nvPr/>
        </p:nvSpPr>
        <p:spPr>
          <a:xfrm>
            <a:off x="6192544" y="1732963"/>
            <a:ext cx="2774849" cy="107721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actual label assigned to each cluster is not important, only the grouping of points matters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0" name="TextShape 2">
                <a:extLst>
                  <a:ext uri="{FF2B5EF4-FFF2-40B4-BE49-F238E27FC236}">
                    <a16:creationId xmlns:a16="http://schemas.microsoft.com/office/drawing/2014/main" id="{6757E68A-8947-5D4B-B88D-EDA3D9DAD9A9}"/>
                  </a:ext>
                </a:extLst>
              </p:cNvPr>
              <p:cNvSpPr txBox="1"/>
              <p:nvPr/>
            </p:nvSpPr>
            <p:spPr>
              <a:xfrm>
                <a:off x="152398" y="3261465"/>
                <a:ext cx="8874081" cy="17729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0" tIns="0" rIns="0" bIns="0"/>
              <a:lstStyle/>
              <a:p>
                <a:pPr marL="65300" indent="-285750">
                  <a:spcAft>
                    <a:spcPts val="100"/>
                  </a:spcAft>
                  <a:buClr>
                    <a:srgbClr val="000000"/>
                  </a:buClr>
                  <a:buSzPct val="100000"/>
                  <a:buFont typeface="Arial" panose="020B0604020202020204" pitchFamily="34" charset="0"/>
                  <a:buChar char="•"/>
                </a:pPr>
                <a:r>
                  <a:rPr lang="en-US" sz="1600" b="1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Rand Index</a:t>
                </a:r>
                <a:r>
                  <a:rPr lang="en-US" sz="16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 measures how often two clustering results agree in terms of grouping:</a:t>
                </a:r>
              </a:p>
              <a:p>
                <a:pPr>
                  <a:spcAft>
                    <a:spcPts val="100"/>
                  </a:spcAft>
                  <a:buClr>
                    <a:srgbClr val="000000"/>
                  </a:buClr>
                  <a:buSzPct val="45000"/>
                </a:pPr>
                <a:endParaRPr lang="en-US" sz="6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endParaRPr>
              </a:p>
              <a:p>
                <a:pPr>
                  <a:spcAft>
                    <a:spcPts val="100"/>
                  </a:spcAft>
                  <a:buClr>
                    <a:srgbClr val="000000"/>
                  </a:buClr>
                  <a:buSzPct val="45000"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pc="-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n-US" sz="1600" b="0" i="1" spc="-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600" b="0" i="1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600" b="0" i="1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  <m:t>𝑎</m:t>
                          </m:r>
                          <m:r>
                            <a:rPr lang="en-US" sz="1600" b="0" i="1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1600" b="0" i="1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  <m:t>𝑏</m:t>
                          </m:r>
                        </m:num>
                        <m:den>
                          <m:r>
                            <a:rPr lang="en-US" sz="1600" b="0" i="1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1600" b="0" i="1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1600" b="0" i="1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1600" b="0" i="1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  <m:t>−1)/2</m:t>
                          </m:r>
                        </m:den>
                      </m:f>
                    </m:oMath>
                  </m:oMathPara>
                </a14:m>
                <a:endParaRPr lang="en-US" sz="16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endParaRPr>
              </a:p>
              <a:p>
                <a:pPr>
                  <a:spcAft>
                    <a:spcPts val="100"/>
                  </a:spcAft>
                  <a:buClr>
                    <a:srgbClr val="000000"/>
                  </a:buClr>
                  <a:buSzPct val="45000"/>
                </a:pPr>
                <a:endParaRPr lang="en-US" sz="6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endParaRPr>
              </a:p>
              <a:p>
                <a:pPr>
                  <a:spcAft>
                    <a:spcPts val="100"/>
                  </a:spcAft>
                  <a:buClr>
                    <a:srgbClr val="000000"/>
                  </a:buClr>
                  <a:buSzPct val="45000"/>
                </a:pPr>
                <a:r>
                  <a:rPr lang="en-US" sz="16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where:</a:t>
                </a:r>
              </a:p>
              <a:p>
                <a:pPr marL="285750" indent="-285750">
                  <a:spcAft>
                    <a:spcPts val="100"/>
                  </a:spcAft>
                  <a:buClr>
                    <a:srgbClr val="000000"/>
                  </a:buClr>
                  <a:buSzPct val="80000"/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r>
                      <a:rPr lang="en-US" sz="1600" i="1" spc="-1" dirty="0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US" sz="16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 is the number of pairs of points that in the same cluster in both assignments</a:t>
                </a:r>
              </a:p>
              <a:p>
                <a:pPr marL="285750" indent="-285750">
                  <a:spcAft>
                    <a:spcPts val="100"/>
                  </a:spcAft>
                  <a:buClr>
                    <a:srgbClr val="000000"/>
                  </a:buClr>
                  <a:buSzPct val="80000"/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r>
                      <a:rPr lang="en-US" sz="1600" i="1" spc="-1" dirty="0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US" sz="16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 is the number of pairs of points that are in different clusters in the two assignments</a:t>
                </a:r>
              </a:p>
            </p:txBody>
          </p:sp>
        </mc:Choice>
        <mc:Fallback xmlns="">
          <p:sp>
            <p:nvSpPr>
              <p:cNvPr id="100" name="TextShape 2">
                <a:extLst>
                  <a:ext uri="{FF2B5EF4-FFF2-40B4-BE49-F238E27FC236}">
                    <a16:creationId xmlns:a16="http://schemas.microsoft.com/office/drawing/2014/main" id="{6757E68A-8947-5D4B-B88D-EDA3D9DAD9A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2398" y="3261465"/>
                <a:ext cx="8874081" cy="1772920"/>
              </a:xfrm>
              <a:prstGeom prst="rect">
                <a:avLst/>
              </a:prstGeom>
              <a:blipFill>
                <a:blip r:embed="rId4"/>
                <a:stretch>
                  <a:fillRect l="-1431" t="-2857" b="-500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1" name="TextBox 100">
            <a:extLst>
              <a:ext uri="{FF2B5EF4-FFF2-40B4-BE49-F238E27FC236}">
                <a16:creationId xmlns:a16="http://schemas.microsoft.com/office/drawing/2014/main" id="{915B67FD-C514-1040-9443-80823BDFA4C4}"/>
              </a:ext>
            </a:extLst>
          </p:cNvPr>
          <p:cNvSpPr txBox="1"/>
          <p:nvPr/>
        </p:nvSpPr>
        <p:spPr>
          <a:xfrm>
            <a:off x="5672716" y="3581125"/>
            <a:ext cx="3266029" cy="78483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5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Adjusted Rand Index </a:t>
            </a:r>
            <a:r>
              <a:rPr lang="en-US" sz="15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is another measure that takes into account that results might agree by chance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9" grpId="0" animBg="1"/>
      <p:bldP spid="101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/>
          <p:nvPr/>
        </p:nvSpPr>
        <p:spPr>
          <a:xfrm>
            <a:off x="6919176" y="2911705"/>
            <a:ext cx="0" cy="1574165"/>
          </a:xfrm>
          <a:custGeom>
            <a:avLst/>
            <a:gdLst/>
            <a:ahLst/>
            <a:cxnLst/>
            <a:rect l="l" t="t" r="r" b="b"/>
            <a:pathLst>
              <a:path h="1574164">
                <a:moveTo>
                  <a:pt x="0" y="1573891"/>
                </a:moveTo>
                <a:lnTo>
                  <a:pt x="0" y="0"/>
                </a:lnTo>
              </a:path>
            </a:pathLst>
          </a:custGeom>
          <a:ln w="517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919176" y="4485597"/>
            <a:ext cx="0" cy="20955"/>
          </a:xfrm>
          <a:custGeom>
            <a:avLst/>
            <a:gdLst/>
            <a:ahLst/>
            <a:cxnLst/>
            <a:rect l="l" t="t" r="r" b="b"/>
            <a:pathLst>
              <a:path h="20954">
                <a:moveTo>
                  <a:pt x="0" y="0"/>
                </a:moveTo>
                <a:lnTo>
                  <a:pt x="0" y="20701"/>
                </a:lnTo>
              </a:path>
            </a:pathLst>
          </a:custGeom>
          <a:ln w="51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270554" y="2911705"/>
            <a:ext cx="0" cy="1574165"/>
          </a:xfrm>
          <a:custGeom>
            <a:avLst/>
            <a:gdLst/>
            <a:ahLst/>
            <a:cxnLst/>
            <a:rect l="l" t="t" r="r" b="b"/>
            <a:pathLst>
              <a:path h="1574164">
                <a:moveTo>
                  <a:pt x="0" y="1573891"/>
                </a:moveTo>
                <a:lnTo>
                  <a:pt x="0" y="0"/>
                </a:lnTo>
              </a:path>
            </a:pathLst>
          </a:custGeom>
          <a:ln w="517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7270555" y="4485597"/>
            <a:ext cx="0" cy="20955"/>
          </a:xfrm>
          <a:custGeom>
            <a:avLst/>
            <a:gdLst/>
            <a:ahLst/>
            <a:cxnLst/>
            <a:rect l="l" t="t" r="r" b="b"/>
            <a:pathLst>
              <a:path h="20954">
                <a:moveTo>
                  <a:pt x="0" y="0"/>
                </a:moveTo>
                <a:lnTo>
                  <a:pt x="0" y="20701"/>
                </a:lnTo>
              </a:path>
            </a:pathLst>
          </a:custGeom>
          <a:ln w="51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7621969" y="2911705"/>
            <a:ext cx="0" cy="1574165"/>
          </a:xfrm>
          <a:custGeom>
            <a:avLst/>
            <a:gdLst/>
            <a:ahLst/>
            <a:cxnLst/>
            <a:rect l="l" t="t" r="r" b="b"/>
            <a:pathLst>
              <a:path h="1574164">
                <a:moveTo>
                  <a:pt x="0" y="1573891"/>
                </a:moveTo>
                <a:lnTo>
                  <a:pt x="0" y="0"/>
                </a:lnTo>
              </a:path>
            </a:pathLst>
          </a:custGeom>
          <a:ln w="517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7621970" y="4485597"/>
            <a:ext cx="0" cy="20955"/>
          </a:xfrm>
          <a:custGeom>
            <a:avLst/>
            <a:gdLst/>
            <a:ahLst/>
            <a:cxnLst/>
            <a:rect l="l" t="t" r="r" b="b"/>
            <a:pathLst>
              <a:path h="20954">
                <a:moveTo>
                  <a:pt x="0" y="0"/>
                </a:moveTo>
                <a:lnTo>
                  <a:pt x="0" y="20701"/>
                </a:lnTo>
              </a:path>
            </a:pathLst>
          </a:custGeom>
          <a:ln w="51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7973384" y="2911705"/>
            <a:ext cx="0" cy="1574165"/>
          </a:xfrm>
          <a:custGeom>
            <a:avLst/>
            <a:gdLst/>
            <a:ahLst/>
            <a:cxnLst/>
            <a:rect l="l" t="t" r="r" b="b"/>
            <a:pathLst>
              <a:path h="1574164">
                <a:moveTo>
                  <a:pt x="0" y="1573891"/>
                </a:moveTo>
                <a:lnTo>
                  <a:pt x="0" y="0"/>
                </a:lnTo>
              </a:path>
            </a:pathLst>
          </a:custGeom>
          <a:ln w="517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7973385" y="4485597"/>
            <a:ext cx="0" cy="20955"/>
          </a:xfrm>
          <a:custGeom>
            <a:avLst/>
            <a:gdLst/>
            <a:ahLst/>
            <a:cxnLst/>
            <a:rect l="l" t="t" r="r" b="b"/>
            <a:pathLst>
              <a:path h="20954">
                <a:moveTo>
                  <a:pt x="0" y="0"/>
                </a:moveTo>
                <a:lnTo>
                  <a:pt x="0" y="20701"/>
                </a:lnTo>
              </a:path>
            </a:pathLst>
          </a:custGeom>
          <a:ln w="51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8324763" y="2911705"/>
            <a:ext cx="0" cy="1574165"/>
          </a:xfrm>
          <a:custGeom>
            <a:avLst/>
            <a:gdLst/>
            <a:ahLst/>
            <a:cxnLst/>
            <a:rect l="l" t="t" r="r" b="b"/>
            <a:pathLst>
              <a:path h="1574164">
                <a:moveTo>
                  <a:pt x="0" y="1573891"/>
                </a:moveTo>
                <a:lnTo>
                  <a:pt x="0" y="0"/>
                </a:lnTo>
              </a:path>
            </a:pathLst>
          </a:custGeom>
          <a:ln w="517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8324763" y="4485597"/>
            <a:ext cx="0" cy="20955"/>
          </a:xfrm>
          <a:custGeom>
            <a:avLst/>
            <a:gdLst/>
            <a:ahLst/>
            <a:cxnLst/>
            <a:rect l="l" t="t" r="r" b="b"/>
            <a:pathLst>
              <a:path h="20954">
                <a:moveTo>
                  <a:pt x="0" y="0"/>
                </a:moveTo>
                <a:lnTo>
                  <a:pt x="0" y="20701"/>
                </a:lnTo>
              </a:path>
            </a:pathLst>
          </a:custGeom>
          <a:ln w="51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6567776" y="4223280"/>
            <a:ext cx="2108835" cy="0"/>
          </a:xfrm>
          <a:custGeom>
            <a:avLst/>
            <a:gdLst/>
            <a:ahLst/>
            <a:cxnLst/>
            <a:rect l="l" t="t" r="r" b="b"/>
            <a:pathLst>
              <a:path w="2108834">
                <a:moveTo>
                  <a:pt x="0" y="0"/>
                </a:moveTo>
                <a:lnTo>
                  <a:pt x="2108402" y="0"/>
                </a:lnTo>
              </a:path>
            </a:pathLst>
          </a:custGeom>
          <a:ln w="5179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6547112" y="4223280"/>
            <a:ext cx="20955" cy="0"/>
          </a:xfrm>
          <a:custGeom>
            <a:avLst/>
            <a:gdLst/>
            <a:ahLst/>
            <a:cxnLst/>
            <a:rect l="l" t="t" r="r" b="b"/>
            <a:pathLst>
              <a:path w="20954">
                <a:moveTo>
                  <a:pt x="20663" y="0"/>
                </a:moveTo>
                <a:lnTo>
                  <a:pt x="0" y="0"/>
                </a:lnTo>
              </a:path>
            </a:pathLst>
          </a:custGeom>
          <a:ln w="517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6567776" y="3960964"/>
            <a:ext cx="2108835" cy="0"/>
          </a:xfrm>
          <a:custGeom>
            <a:avLst/>
            <a:gdLst/>
            <a:ahLst/>
            <a:cxnLst/>
            <a:rect l="l" t="t" r="r" b="b"/>
            <a:pathLst>
              <a:path w="2108834">
                <a:moveTo>
                  <a:pt x="0" y="0"/>
                </a:moveTo>
                <a:lnTo>
                  <a:pt x="2108402" y="0"/>
                </a:lnTo>
              </a:path>
            </a:pathLst>
          </a:custGeom>
          <a:ln w="5179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6547112" y="3960964"/>
            <a:ext cx="20955" cy="0"/>
          </a:xfrm>
          <a:custGeom>
            <a:avLst/>
            <a:gdLst/>
            <a:ahLst/>
            <a:cxnLst/>
            <a:rect l="l" t="t" r="r" b="b"/>
            <a:pathLst>
              <a:path w="20954">
                <a:moveTo>
                  <a:pt x="20663" y="0"/>
                </a:moveTo>
                <a:lnTo>
                  <a:pt x="0" y="0"/>
                </a:lnTo>
              </a:path>
            </a:pathLst>
          </a:custGeom>
          <a:ln w="517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6567776" y="3698640"/>
            <a:ext cx="2108835" cy="0"/>
          </a:xfrm>
          <a:custGeom>
            <a:avLst/>
            <a:gdLst/>
            <a:ahLst/>
            <a:cxnLst/>
            <a:rect l="l" t="t" r="r" b="b"/>
            <a:pathLst>
              <a:path w="2108834">
                <a:moveTo>
                  <a:pt x="0" y="0"/>
                </a:moveTo>
                <a:lnTo>
                  <a:pt x="2108402" y="0"/>
                </a:lnTo>
              </a:path>
            </a:pathLst>
          </a:custGeom>
          <a:ln w="5179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6547112" y="3698640"/>
            <a:ext cx="20955" cy="0"/>
          </a:xfrm>
          <a:custGeom>
            <a:avLst/>
            <a:gdLst/>
            <a:ahLst/>
            <a:cxnLst/>
            <a:rect l="l" t="t" r="r" b="b"/>
            <a:pathLst>
              <a:path w="20954">
                <a:moveTo>
                  <a:pt x="20663" y="0"/>
                </a:moveTo>
                <a:lnTo>
                  <a:pt x="0" y="0"/>
                </a:lnTo>
              </a:path>
            </a:pathLst>
          </a:custGeom>
          <a:ln w="517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6567775" y="3436316"/>
            <a:ext cx="2108835" cy="0"/>
          </a:xfrm>
          <a:custGeom>
            <a:avLst/>
            <a:gdLst/>
            <a:ahLst/>
            <a:cxnLst/>
            <a:rect l="l" t="t" r="r" b="b"/>
            <a:pathLst>
              <a:path w="2108834">
                <a:moveTo>
                  <a:pt x="0" y="0"/>
                </a:moveTo>
                <a:lnTo>
                  <a:pt x="2108402" y="0"/>
                </a:lnTo>
              </a:path>
            </a:pathLst>
          </a:custGeom>
          <a:ln w="5179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6547111" y="3436316"/>
            <a:ext cx="20955" cy="0"/>
          </a:xfrm>
          <a:custGeom>
            <a:avLst/>
            <a:gdLst/>
            <a:ahLst/>
            <a:cxnLst/>
            <a:rect l="l" t="t" r="r" b="b"/>
            <a:pathLst>
              <a:path w="20954">
                <a:moveTo>
                  <a:pt x="20663" y="0"/>
                </a:moveTo>
                <a:lnTo>
                  <a:pt x="0" y="0"/>
                </a:lnTo>
              </a:path>
            </a:pathLst>
          </a:custGeom>
          <a:ln w="517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6567775" y="3173992"/>
            <a:ext cx="2108835" cy="0"/>
          </a:xfrm>
          <a:custGeom>
            <a:avLst/>
            <a:gdLst/>
            <a:ahLst/>
            <a:cxnLst/>
            <a:rect l="l" t="t" r="r" b="b"/>
            <a:pathLst>
              <a:path w="2108834">
                <a:moveTo>
                  <a:pt x="0" y="0"/>
                </a:moveTo>
                <a:lnTo>
                  <a:pt x="2108402" y="0"/>
                </a:lnTo>
              </a:path>
            </a:pathLst>
          </a:custGeom>
          <a:ln w="5179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6547111" y="3173992"/>
            <a:ext cx="20955" cy="0"/>
          </a:xfrm>
          <a:custGeom>
            <a:avLst/>
            <a:gdLst/>
            <a:ahLst/>
            <a:cxnLst/>
            <a:rect l="l" t="t" r="r" b="b"/>
            <a:pathLst>
              <a:path w="20954">
                <a:moveTo>
                  <a:pt x="20663" y="0"/>
                </a:moveTo>
                <a:lnTo>
                  <a:pt x="0" y="0"/>
                </a:lnTo>
              </a:path>
            </a:pathLst>
          </a:custGeom>
          <a:ln w="517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6931770" y="3153204"/>
            <a:ext cx="1374452" cy="105045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6567778" y="2909323"/>
            <a:ext cx="0" cy="1579245"/>
          </a:xfrm>
          <a:custGeom>
            <a:avLst/>
            <a:gdLst/>
            <a:ahLst/>
            <a:cxnLst/>
            <a:rect l="l" t="t" r="r" b="b"/>
            <a:pathLst>
              <a:path h="1579245">
                <a:moveTo>
                  <a:pt x="0" y="0"/>
                </a:moveTo>
                <a:lnTo>
                  <a:pt x="0" y="1578642"/>
                </a:lnTo>
              </a:path>
            </a:pathLst>
          </a:custGeom>
          <a:ln w="47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6565416" y="4485599"/>
            <a:ext cx="2113280" cy="0"/>
          </a:xfrm>
          <a:custGeom>
            <a:avLst/>
            <a:gdLst/>
            <a:ahLst/>
            <a:cxnLst/>
            <a:rect l="l" t="t" r="r" b="b"/>
            <a:pathLst>
              <a:path w="2113279">
                <a:moveTo>
                  <a:pt x="0" y="0"/>
                </a:moveTo>
                <a:lnTo>
                  <a:pt x="2113107" y="0"/>
                </a:lnTo>
              </a:path>
            </a:pathLst>
          </a:custGeom>
          <a:ln w="473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4509732" y="2911705"/>
            <a:ext cx="0" cy="1574165"/>
          </a:xfrm>
          <a:custGeom>
            <a:avLst/>
            <a:gdLst/>
            <a:ahLst/>
            <a:cxnLst/>
            <a:rect l="l" t="t" r="r" b="b"/>
            <a:pathLst>
              <a:path h="1574164">
                <a:moveTo>
                  <a:pt x="0" y="1573891"/>
                </a:moveTo>
                <a:lnTo>
                  <a:pt x="0" y="0"/>
                </a:lnTo>
              </a:path>
            </a:pathLst>
          </a:custGeom>
          <a:ln w="517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4509732" y="4485597"/>
            <a:ext cx="0" cy="20955"/>
          </a:xfrm>
          <a:custGeom>
            <a:avLst/>
            <a:gdLst/>
            <a:ahLst/>
            <a:cxnLst/>
            <a:rect l="l" t="t" r="r" b="b"/>
            <a:pathLst>
              <a:path h="20954">
                <a:moveTo>
                  <a:pt x="0" y="0"/>
                </a:moveTo>
                <a:lnTo>
                  <a:pt x="0" y="20701"/>
                </a:lnTo>
              </a:path>
            </a:pathLst>
          </a:custGeom>
          <a:ln w="51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4861111" y="2911705"/>
            <a:ext cx="0" cy="1574165"/>
          </a:xfrm>
          <a:custGeom>
            <a:avLst/>
            <a:gdLst/>
            <a:ahLst/>
            <a:cxnLst/>
            <a:rect l="l" t="t" r="r" b="b"/>
            <a:pathLst>
              <a:path h="1574164">
                <a:moveTo>
                  <a:pt x="0" y="1573891"/>
                </a:moveTo>
                <a:lnTo>
                  <a:pt x="0" y="0"/>
                </a:lnTo>
              </a:path>
            </a:pathLst>
          </a:custGeom>
          <a:ln w="517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4861111" y="4485597"/>
            <a:ext cx="0" cy="20955"/>
          </a:xfrm>
          <a:custGeom>
            <a:avLst/>
            <a:gdLst/>
            <a:ahLst/>
            <a:cxnLst/>
            <a:rect l="l" t="t" r="r" b="b"/>
            <a:pathLst>
              <a:path h="20954">
                <a:moveTo>
                  <a:pt x="0" y="0"/>
                </a:moveTo>
                <a:lnTo>
                  <a:pt x="0" y="20701"/>
                </a:lnTo>
              </a:path>
            </a:pathLst>
          </a:custGeom>
          <a:ln w="51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5212526" y="2911705"/>
            <a:ext cx="0" cy="1574165"/>
          </a:xfrm>
          <a:custGeom>
            <a:avLst/>
            <a:gdLst/>
            <a:ahLst/>
            <a:cxnLst/>
            <a:rect l="l" t="t" r="r" b="b"/>
            <a:pathLst>
              <a:path h="1574164">
                <a:moveTo>
                  <a:pt x="0" y="1573891"/>
                </a:moveTo>
                <a:lnTo>
                  <a:pt x="0" y="0"/>
                </a:lnTo>
              </a:path>
            </a:pathLst>
          </a:custGeom>
          <a:ln w="517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5212526" y="4485597"/>
            <a:ext cx="0" cy="20955"/>
          </a:xfrm>
          <a:custGeom>
            <a:avLst/>
            <a:gdLst/>
            <a:ahLst/>
            <a:cxnLst/>
            <a:rect l="l" t="t" r="r" b="b"/>
            <a:pathLst>
              <a:path h="20954">
                <a:moveTo>
                  <a:pt x="0" y="0"/>
                </a:moveTo>
                <a:lnTo>
                  <a:pt x="0" y="20701"/>
                </a:lnTo>
              </a:path>
            </a:pathLst>
          </a:custGeom>
          <a:ln w="51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5563941" y="2911705"/>
            <a:ext cx="0" cy="1574165"/>
          </a:xfrm>
          <a:custGeom>
            <a:avLst/>
            <a:gdLst/>
            <a:ahLst/>
            <a:cxnLst/>
            <a:rect l="l" t="t" r="r" b="b"/>
            <a:pathLst>
              <a:path h="1574164">
                <a:moveTo>
                  <a:pt x="0" y="1573891"/>
                </a:moveTo>
                <a:lnTo>
                  <a:pt x="0" y="0"/>
                </a:lnTo>
              </a:path>
            </a:pathLst>
          </a:custGeom>
          <a:ln w="517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5563941" y="4485597"/>
            <a:ext cx="0" cy="20955"/>
          </a:xfrm>
          <a:custGeom>
            <a:avLst/>
            <a:gdLst/>
            <a:ahLst/>
            <a:cxnLst/>
            <a:rect l="l" t="t" r="r" b="b"/>
            <a:pathLst>
              <a:path h="20954">
                <a:moveTo>
                  <a:pt x="0" y="0"/>
                </a:moveTo>
                <a:lnTo>
                  <a:pt x="0" y="20701"/>
                </a:lnTo>
              </a:path>
            </a:pathLst>
          </a:custGeom>
          <a:ln w="51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5915319" y="2911705"/>
            <a:ext cx="0" cy="1574165"/>
          </a:xfrm>
          <a:custGeom>
            <a:avLst/>
            <a:gdLst/>
            <a:ahLst/>
            <a:cxnLst/>
            <a:rect l="l" t="t" r="r" b="b"/>
            <a:pathLst>
              <a:path h="1574164">
                <a:moveTo>
                  <a:pt x="0" y="1573891"/>
                </a:moveTo>
                <a:lnTo>
                  <a:pt x="0" y="0"/>
                </a:lnTo>
              </a:path>
            </a:pathLst>
          </a:custGeom>
          <a:ln w="517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5915319" y="4485597"/>
            <a:ext cx="0" cy="20955"/>
          </a:xfrm>
          <a:custGeom>
            <a:avLst/>
            <a:gdLst/>
            <a:ahLst/>
            <a:cxnLst/>
            <a:rect l="l" t="t" r="r" b="b"/>
            <a:pathLst>
              <a:path h="20954">
                <a:moveTo>
                  <a:pt x="0" y="0"/>
                </a:moveTo>
                <a:lnTo>
                  <a:pt x="0" y="20701"/>
                </a:lnTo>
              </a:path>
            </a:pathLst>
          </a:custGeom>
          <a:ln w="51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4158332" y="4223280"/>
            <a:ext cx="2108835" cy="0"/>
          </a:xfrm>
          <a:custGeom>
            <a:avLst/>
            <a:gdLst/>
            <a:ahLst/>
            <a:cxnLst/>
            <a:rect l="l" t="t" r="r" b="b"/>
            <a:pathLst>
              <a:path w="2108835">
                <a:moveTo>
                  <a:pt x="0" y="0"/>
                </a:moveTo>
                <a:lnTo>
                  <a:pt x="2108402" y="0"/>
                </a:lnTo>
              </a:path>
            </a:pathLst>
          </a:custGeom>
          <a:ln w="5179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4137668" y="4223280"/>
            <a:ext cx="20955" cy="0"/>
          </a:xfrm>
          <a:custGeom>
            <a:avLst/>
            <a:gdLst/>
            <a:ahLst/>
            <a:cxnLst/>
            <a:rect l="l" t="t" r="r" b="b"/>
            <a:pathLst>
              <a:path w="20954">
                <a:moveTo>
                  <a:pt x="20663" y="0"/>
                </a:moveTo>
                <a:lnTo>
                  <a:pt x="0" y="0"/>
                </a:lnTo>
              </a:path>
            </a:pathLst>
          </a:custGeom>
          <a:ln w="517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4158332" y="3960964"/>
            <a:ext cx="2108835" cy="0"/>
          </a:xfrm>
          <a:custGeom>
            <a:avLst/>
            <a:gdLst/>
            <a:ahLst/>
            <a:cxnLst/>
            <a:rect l="l" t="t" r="r" b="b"/>
            <a:pathLst>
              <a:path w="2108835">
                <a:moveTo>
                  <a:pt x="0" y="0"/>
                </a:moveTo>
                <a:lnTo>
                  <a:pt x="2108402" y="0"/>
                </a:lnTo>
              </a:path>
            </a:pathLst>
          </a:custGeom>
          <a:ln w="5179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4137668" y="3960964"/>
            <a:ext cx="20955" cy="0"/>
          </a:xfrm>
          <a:custGeom>
            <a:avLst/>
            <a:gdLst/>
            <a:ahLst/>
            <a:cxnLst/>
            <a:rect l="l" t="t" r="r" b="b"/>
            <a:pathLst>
              <a:path w="20954">
                <a:moveTo>
                  <a:pt x="20663" y="0"/>
                </a:moveTo>
                <a:lnTo>
                  <a:pt x="0" y="0"/>
                </a:lnTo>
              </a:path>
            </a:pathLst>
          </a:custGeom>
          <a:ln w="517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4158332" y="3698640"/>
            <a:ext cx="2108835" cy="0"/>
          </a:xfrm>
          <a:custGeom>
            <a:avLst/>
            <a:gdLst/>
            <a:ahLst/>
            <a:cxnLst/>
            <a:rect l="l" t="t" r="r" b="b"/>
            <a:pathLst>
              <a:path w="2108835">
                <a:moveTo>
                  <a:pt x="0" y="0"/>
                </a:moveTo>
                <a:lnTo>
                  <a:pt x="2108402" y="0"/>
                </a:lnTo>
              </a:path>
            </a:pathLst>
          </a:custGeom>
          <a:ln w="5179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4137668" y="3698640"/>
            <a:ext cx="20955" cy="0"/>
          </a:xfrm>
          <a:custGeom>
            <a:avLst/>
            <a:gdLst/>
            <a:ahLst/>
            <a:cxnLst/>
            <a:rect l="l" t="t" r="r" b="b"/>
            <a:pathLst>
              <a:path w="20954">
                <a:moveTo>
                  <a:pt x="20663" y="0"/>
                </a:moveTo>
                <a:lnTo>
                  <a:pt x="0" y="0"/>
                </a:lnTo>
              </a:path>
            </a:pathLst>
          </a:custGeom>
          <a:ln w="517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4158332" y="3436316"/>
            <a:ext cx="2108835" cy="0"/>
          </a:xfrm>
          <a:custGeom>
            <a:avLst/>
            <a:gdLst/>
            <a:ahLst/>
            <a:cxnLst/>
            <a:rect l="l" t="t" r="r" b="b"/>
            <a:pathLst>
              <a:path w="2108835">
                <a:moveTo>
                  <a:pt x="0" y="0"/>
                </a:moveTo>
                <a:lnTo>
                  <a:pt x="2108402" y="0"/>
                </a:lnTo>
              </a:path>
            </a:pathLst>
          </a:custGeom>
          <a:ln w="5179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4137668" y="3436316"/>
            <a:ext cx="20955" cy="0"/>
          </a:xfrm>
          <a:custGeom>
            <a:avLst/>
            <a:gdLst/>
            <a:ahLst/>
            <a:cxnLst/>
            <a:rect l="l" t="t" r="r" b="b"/>
            <a:pathLst>
              <a:path w="20954">
                <a:moveTo>
                  <a:pt x="20663" y="0"/>
                </a:moveTo>
                <a:lnTo>
                  <a:pt x="0" y="0"/>
                </a:lnTo>
              </a:path>
            </a:pathLst>
          </a:custGeom>
          <a:ln w="517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4158332" y="3173992"/>
            <a:ext cx="2108835" cy="0"/>
          </a:xfrm>
          <a:custGeom>
            <a:avLst/>
            <a:gdLst/>
            <a:ahLst/>
            <a:cxnLst/>
            <a:rect l="l" t="t" r="r" b="b"/>
            <a:pathLst>
              <a:path w="2108835">
                <a:moveTo>
                  <a:pt x="0" y="0"/>
                </a:moveTo>
                <a:lnTo>
                  <a:pt x="2108402" y="0"/>
                </a:lnTo>
              </a:path>
            </a:pathLst>
          </a:custGeom>
          <a:ln w="5179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4137668" y="3173992"/>
            <a:ext cx="20955" cy="0"/>
          </a:xfrm>
          <a:custGeom>
            <a:avLst/>
            <a:gdLst/>
            <a:ahLst/>
            <a:cxnLst/>
            <a:rect l="l" t="t" r="r" b="b"/>
            <a:pathLst>
              <a:path w="20954">
                <a:moveTo>
                  <a:pt x="20663" y="0"/>
                </a:moveTo>
                <a:lnTo>
                  <a:pt x="0" y="0"/>
                </a:lnTo>
              </a:path>
            </a:pathLst>
          </a:custGeom>
          <a:ln w="517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4408304" y="3065812"/>
            <a:ext cx="1627267" cy="121983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4158334" y="2909323"/>
            <a:ext cx="0" cy="1579245"/>
          </a:xfrm>
          <a:custGeom>
            <a:avLst/>
            <a:gdLst/>
            <a:ahLst/>
            <a:cxnLst/>
            <a:rect l="l" t="t" r="r" b="b"/>
            <a:pathLst>
              <a:path h="1579245">
                <a:moveTo>
                  <a:pt x="0" y="0"/>
                </a:moveTo>
                <a:lnTo>
                  <a:pt x="0" y="1578642"/>
                </a:lnTo>
              </a:path>
            </a:pathLst>
          </a:custGeom>
          <a:ln w="47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4155972" y="4485599"/>
            <a:ext cx="2113280" cy="0"/>
          </a:xfrm>
          <a:custGeom>
            <a:avLst/>
            <a:gdLst/>
            <a:ahLst/>
            <a:cxnLst/>
            <a:rect l="l" t="t" r="r" b="b"/>
            <a:pathLst>
              <a:path w="2113279">
                <a:moveTo>
                  <a:pt x="0" y="0"/>
                </a:moveTo>
                <a:lnTo>
                  <a:pt x="2113107" y="0"/>
                </a:lnTo>
              </a:path>
            </a:pathLst>
          </a:custGeom>
          <a:ln w="473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6663612" y="1195654"/>
            <a:ext cx="0" cy="1572895"/>
          </a:xfrm>
          <a:custGeom>
            <a:avLst/>
            <a:gdLst/>
            <a:ahLst/>
            <a:cxnLst/>
            <a:rect l="l" t="t" r="r" b="b"/>
            <a:pathLst>
              <a:path h="1572895">
                <a:moveTo>
                  <a:pt x="0" y="1572453"/>
                </a:moveTo>
                <a:lnTo>
                  <a:pt x="0" y="0"/>
                </a:lnTo>
              </a:path>
            </a:pathLst>
          </a:custGeom>
          <a:ln w="517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6663613" y="2768107"/>
            <a:ext cx="0" cy="20955"/>
          </a:xfrm>
          <a:custGeom>
            <a:avLst/>
            <a:gdLst/>
            <a:ahLst/>
            <a:cxnLst/>
            <a:rect l="l" t="t" r="r" b="b"/>
            <a:pathLst>
              <a:path h="20955">
                <a:moveTo>
                  <a:pt x="0" y="0"/>
                </a:moveTo>
                <a:lnTo>
                  <a:pt x="0" y="20682"/>
                </a:lnTo>
              </a:path>
            </a:pathLst>
          </a:custGeom>
          <a:ln w="51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6903184" y="1195654"/>
            <a:ext cx="0" cy="1572895"/>
          </a:xfrm>
          <a:custGeom>
            <a:avLst/>
            <a:gdLst/>
            <a:ahLst/>
            <a:cxnLst/>
            <a:rect l="l" t="t" r="r" b="b"/>
            <a:pathLst>
              <a:path h="1572895">
                <a:moveTo>
                  <a:pt x="0" y="1572453"/>
                </a:moveTo>
                <a:lnTo>
                  <a:pt x="0" y="0"/>
                </a:lnTo>
              </a:path>
            </a:pathLst>
          </a:custGeom>
          <a:ln w="517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6903184" y="2768107"/>
            <a:ext cx="0" cy="20955"/>
          </a:xfrm>
          <a:custGeom>
            <a:avLst/>
            <a:gdLst/>
            <a:ahLst/>
            <a:cxnLst/>
            <a:rect l="l" t="t" r="r" b="b"/>
            <a:pathLst>
              <a:path h="20955">
                <a:moveTo>
                  <a:pt x="0" y="0"/>
                </a:moveTo>
                <a:lnTo>
                  <a:pt x="0" y="20682"/>
                </a:lnTo>
              </a:path>
            </a:pathLst>
          </a:custGeom>
          <a:ln w="51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7142804" y="1195654"/>
            <a:ext cx="0" cy="1572895"/>
          </a:xfrm>
          <a:custGeom>
            <a:avLst/>
            <a:gdLst/>
            <a:ahLst/>
            <a:cxnLst/>
            <a:rect l="l" t="t" r="r" b="b"/>
            <a:pathLst>
              <a:path h="1572895">
                <a:moveTo>
                  <a:pt x="0" y="1572453"/>
                </a:moveTo>
                <a:lnTo>
                  <a:pt x="0" y="0"/>
                </a:lnTo>
              </a:path>
            </a:pathLst>
          </a:custGeom>
          <a:ln w="517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7142805" y="2768107"/>
            <a:ext cx="0" cy="20955"/>
          </a:xfrm>
          <a:custGeom>
            <a:avLst/>
            <a:gdLst/>
            <a:ahLst/>
            <a:cxnLst/>
            <a:rect l="l" t="t" r="r" b="b"/>
            <a:pathLst>
              <a:path h="20955">
                <a:moveTo>
                  <a:pt x="0" y="0"/>
                </a:moveTo>
                <a:lnTo>
                  <a:pt x="0" y="20682"/>
                </a:lnTo>
              </a:path>
            </a:pathLst>
          </a:custGeom>
          <a:ln w="51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/>
          <p:nvPr/>
        </p:nvSpPr>
        <p:spPr>
          <a:xfrm>
            <a:off x="7382387" y="1195654"/>
            <a:ext cx="0" cy="1572895"/>
          </a:xfrm>
          <a:custGeom>
            <a:avLst/>
            <a:gdLst/>
            <a:ahLst/>
            <a:cxnLst/>
            <a:rect l="l" t="t" r="r" b="b"/>
            <a:pathLst>
              <a:path h="1572895">
                <a:moveTo>
                  <a:pt x="0" y="1572453"/>
                </a:moveTo>
                <a:lnTo>
                  <a:pt x="0" y="0"/>
                </a:lnTo>
              </a:path>
            </a:pathLst>
          </a:custGeom>
          <a:ln w="517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7382387" y="2768107"/>
            <a:ext cx="0" cy="20955"/>
          </a:xfrm>
          <a:custGeom>
            <a:avLst/>
            <a:gdLst/>
            <a:ahLst/>
            <a:cxnLst/>
            <a:rect l="l" t="t" r="r" b="b"/>
            <a:pathLst>
              <a:path h="20955">
                <a:moveTo>
                  <a:pt x="0" y="0"/>
                </a:moveTo>
                <a:lnTo>
                  <a:pt x="0" y="20682"/>
                </a:lnTo>
              </a:path>
            </a:pathLst>
          </a:custGeom>
          <a:ln w="51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7621969" y="1195654"/>
            <a:ext cx="0" cy="1572895"/>
          </a:xfrm>
          <a:custGeom>
            <a:avLst/>
            <a:gdLst/>
            <a:ahLst/>
            <a:cxnLst/>
            <a:rect l="l" t="t" r="r" b="b"/>
            <a:pathLst>
              <a:path h="1572895">
                <a:moveTo>
                  <a:pt x="0" y="1572453"/>
                </a:moveTo>
                <a:lnTo>
                  <a:pt x="0" y="0"/>
                </a:lnTo>
              </a:path>
            </a:pathLst>
          </a:custGeom>
          <a:ln w="517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7621970" y="2768107"/>
            <a:ext cx="0" cy="20955"/>
          </a:xfrm>
          <a:custGeom>
            <a:avLst/>
            <a:gdLst/>
            <a:ahLst/>
            <a:cxnLst/>
            <a:rect l="l" t="t" r="r" b="b"/>
            <a:pathLst>
              <a:path h="20955">
                <a:moveTo>
                  <a:pt x="0" y="0"/>
                </a:moveTo>
                <a:lnTo>
                  <a:pt x="0" y="20682"/>
                </a:lnTo>
              </a:path>
            </a:pathLst>
          </a:custGeom>
          <a:ln w="51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7861552" y="1195654"/>
            <a:ext cx="0" cy="1572895"/>
          </a:xfrm>
          <a:custGeom>
            <a:avLst/>
            <a:gdLst/>
            <a:ahLst/>
            <a:cxnLst/>
            <a:rect l="l" t="t" r="r" b="b"/>
            <a:pathLst>
              <a:path h="1572895">
                <a:moveTo>
                  <a:pt x="0" y="1572453"/>
                </a:moveTo>
                <a:lnTo>
                  <a:pt x="0" y="0"/>
                </a:lnTo>
              </a:path>
            </a:pathLst>
          </a:custGeom>
          <a:ln w="517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/>
          <p:nvPr/>
        </p:nvSpPr>
        <p:spPr>
          <a:xfrm>
            <a:off x="7861553" y="2768107"/>
            <a:ext cx="0" cy="20955"/>
          </a:xfrm>
          <a:custGeom>
            <a:avLst/>
            <a:gdLst/>
            <a:ahLst/>
            <a:cxnLst/>
            <a:rect l="l" t="t" r="r" b="b"/>
            <a:pathLst>
              <a:path h="20955">
                <a:moveTo>
                  <a:pt x="0" y="0"/>
                </a:moveTo>
                <a:lnTo>
                  <a:pt x="0" y="20682"/>
                </a:lnTo>
              </a:path>
            </a:pathLst>
          </a:custGeom>
          <a:ln w="51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/>
          <p:nvPr/>
        </p:nvSpPr>
        <p:spPr>
          <a:xfrm>
            <a:off x="8101134" y="1195654"/>
            <a:ext cx="0" cy="1572895"/>
          </a:xfrm>
          <a:custGeom>
            <a:avLst/>
            <a:gdLst/>
            <a:ahLst/>
            <a:cxnLst/>
            <a:rect l="l" t="t" r="r" b="b"/>
            <a:pathLst>
              <a:path h="1572895">
                <a:moveTo>
                  <a:pt x="0" y="1572453"/>
                </a:moveTo>
                <a:lnTo>
                  <a:pt x="0" y="0"/>
                </a:lnTo>
              </a:path>
            </a:pathLst>
          </a:custGeom>
          <a:ln w="517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/>
          <p:nvPr/>
        </p:nvSpPr>
        <p:spPr>
          <a:xfrm>
            <a:off x="8101135" y="2768107"/>
            <a:ext cx="0" cy="20955"/>
          </a:xfrm>
          <a:custGeom>
            <a:avLst/>
            <a:gdLst/>
            <a:ahLst/>
            <a:cxnLst/>
            <a:rect l="l" t="t" r="r" b="b"/>
            <a:pathLst>
              <a:path h="20955">
                <a:moveTo>
                  <a:pt x="0" y="0"/>
                </a:moveTo>
                <a:lnTo>
                  <a:pt x="0" y="20682"/>
                </a:lnTo>
              </a:path>
            </a:pathLst>
          </a:custGeom>
          <a:ln w="51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" name="object 65"/>
          <p:cNvSpPr/>
          <p:nvPr/>
        </p:nvSpPr>
        <p:spPr>
          <a:xfrm>
            <a:off x="8340755" y="1195655"/>
            <a:ext cx="0" cy="1572895"/>
          </a:xfrm>
          <a:custGeom>
            <a:avLst/>
            <a:gdLst/>
            <a:ahLst/>
            <a:cxnLst/>
            <a:rect l="l" t="t" r="r" b="b"/>
            <a:pathLst>
              <a:path h="1572895">
                <a:moveTo>
                  <a:pt x="0" y="1572453"/>
                </a:moveTo>
                <a:lnTo>
                  <a:pt x="0" y="0"/>
                </a:lnTo>
              </a:path>
            </a:pathLst>
          </a:custGeom>
          <a:ln w="517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6" name="object 66"/>
          <p:cNvSpPr/>
          <p:nvPr/>
        </p:nvSpPr>
        <p:spPr>
          <a:xfrm>
            <a:off x="8340756" y="2768107"/>
            <a:ext cx="0" cy="20955"/>
          </a:xfrm>
          <a:custGeom>
            <a:avLst/>
            <a:gdLst/>
            <a:ahLst/>
            <a:cxnLst/>
            <a:rect l="l" t="t" r="r" b="b"/>
            <a:pathLst>
              <a:path h="20955">
                <a:moveTo>
                  <a:pt x="0" y="0"/>
                </a:moveTo>
                <a:lnTo>
                  <a:pt x="0" y="20682"/>
                </a:lnTo>
              </a:path>
            </a:pathLst>
          </a:custGeom>
          <a:ln w="51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7" name="object 67"/>
          <p:cNvSpPr/>
          <p:nvPr/>
        </p:nvSpPr>
        <p:spPr>
          <a:xfrm>
            <a:off x="8580337" y="1195655"/>
            <a:ext cx="0" cy="1572895"/>
          </a:xfrm>
          <a:custGeom>
            <a:avLst/>
            <a:gdLst/>
            <a:ahLst/>
            <a:cxnLst/>
            <a:rect l="l" t="t" r="r" b="b"/>
            <a:pathLst>
              <a:path h="1572895">
                <a:moveTo>
                  <a:pt x="0" y="1572453"/>
                </a:moveTo>
                <a:lnTo>
                  <a:pt x="0" y="0"/>
                </a:lnTo>
              </a:path>
            </a:pathLst>
          </a:custGeom>
          <a:ln w="517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" name="object 68"/>
          <p:cNvSpPr/>
          <p:nvPr/>
        </p:nvSpPr>
        <p:spPr>
          <a:xfrm>
            <a:off x="8580338" y="2768108"/>
            <a:ext cx="0" cy="20955"/>
          </a:xfrm>
          <a:custGeom>
            <a:avLst/>
            <a:gdLst/>
            <a:ahLst/>
            <a:cxnLst/>
            <a:rect l="l" t="t" r="r" b="b"/>
            <a:pathLst>
              <a:path h="20955">
                <a:moveTo>
                  <a:pt x="0" y="0"/>
                </a:moveTo>
                <a:lnTo>
                  <a:pt x="0" y="20682"/>
                </a:lnTo>
              </a:path>
            </a:pathLst>
          </a:custGeom>
          <a:ln w="51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" name="object 69"/>
          <p:cNvSpPr/>
          <p:nvPr/>
        </p:nvSpPr>
        <p:spPr>
          <a:xfrm>
            <a:off x="6567776" y="2663277"/>
            <a:ext cx="2108835" cy="0"/>
          </a:xfrm>
          <a:custGeom>
            <a:avLst/>
            <a:gdLst/>
            <a:ahLst/>
            <a:cxnLst/>
            <a:rect l="l" t="t" r="r" b="b"/>
            <a:pathLst>
              <a:path w="2108834">
                <a:moveTo>
                  <a:pt x="0" y="0"/>
                </a:moveTo>
                <a:lnTo>
                  <a:pt x="2108402" y="0"/>
                </a:lnTo>
              </a:path>
            </a:pathLst>
          </a:custGeom>
          <a:ln w="517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" name="object 70"/>
          <p:cNvSpPr/>
          <p:nvPr/>
        </p:nvSpPr>
        <p:spPr>
          <a:xfrm>
            <a:off x="6547112" y="2663277"/>
            <a:ext cx="20955" cy="0"/>
          </a:xfrm>
          <a:custGeom>
            <a:avLst/>
            <a:gdLst/>
            <a:ahLst/>
            <a:cxnLst/>
            <a:rect l="l" t="t" r="r" b="b"/>
            <a:pathLst>
              <a:path w="20954">
                <a:moveTo>
                  <a:pt x="20663" y="0"/>
                </a:moveTo>
                <a:lnTo>
                  <a:pt x="0" y="0"/>
                </a:lnTo>
              </a:path>
            </a:pathLst>
          </a:custGeom>
          <a:ln w="5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1" name="object 71"/>
          <p:cNvSpPr/>
          <p:nvPr/>
        </p:nvSpPr>
        <p:spPr>
          <a:xfrm>
            <a:off x="6567776" y="2453621"/>
            <a:ext cx="2108835" cy="0"/>
          </a:xfrm>
          <a:custGeom>
            <a:avLst/>
            <a:gdLst/>
            <a:ahLst/>
            <a:cxnLst/>
            <a:rect l="l" t="t" r="r" b="b"/>
            <a:pathLst>
              <a:path w="2108834">
                <a:moveTo>
                  <a:pt x="0" y="0"/>
                </a:moveTo>
                <a:lnTo>
                  <a:pt x="2108402" y="0"/>
                </a:lnTo>
              </a:path>
            </a:pathLst>
          </a:custGeom>
          <a:ln w="517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2" name="object 72"/>
          <p:cNvSpPr/>
          <p:nvPr/>
        </p:nvSpPr>
        <p:spPr>
          <a:xfrm>
            <a:off x="6547112" y="2453621"/>
            <a:ext cx="20955" cy="0"/>
          </a:xfrm>
          <a:custGeom>
            <a:avLst/>
            <a:gdLst/>
            <a:ahLst/>
            <a:cxnLst/>
            <a:rect l="l" t="t" r="r" b="b"/>
            <a:pathLst>
              <a:path w="20954">
                <a:moveTo>
                  <a:pt x="20663" y="0"/>
                </a:moveTo>
                <a:lnTo>
                  <a:pt x="0" y="0"/>
                </a:lnTo>
              </a:path>
            </a:pathLst>
          </a:custGeom>
          <a:ln w="5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3" name="object 73"/>
          <p:cNvSpPr/>
          <p:nvPr/>
        </p:nvSpPr>
        <p:spPr>
          <a:xfrm>
            <a:off x="6567776" y="2243954"/>
            <a:ext cx="2108835" cy="0"/>
          </a:xfrm>
          <a:custGeom>
            <a:avLst/>
            <a:gdLst/>
            <a:ahLst/>
            <a:cxnLst/>
            <a:rect l="l" t="t" r="r" b="b"/>
            <a:pathLst>
              <a:path w="2108834">
                <a:moveTo>
                  <a:pt x="0" y="0"/>
                </a:moveTo>
                <a:lnTo>
                  <a:pt x="2108402" y="0"/>
                </a:lnTo>
              </a:path>
            </a:pathLst>
          </a:custGeom>
          <a:ln w="517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4" name="object 74"/>
          <p:cNvSpPr/>
          <p:nvPr/>
        </p:nvSpPr>
        <p:spPr>
          <a:xfrm>
            <a:off x="6547112" y="2243954"/>
            <a:ext cx="20955" cy="0"/>
          </a:xfrm>
          <a:custGeom>
            <a:avLst/>
            <a:gdLst/>
            <a:ahLst/>
            <a:cxnLst/>
            <a:rect l="l" t="t" r="r" b="b"/>
            <a:pathLst>
              <a:path w="20954">
                <a:moveTo>
                  <a:pt x="20663" y="0"/>
                </a:moveTo>
                <a:lnTo>
                  <a:pt x="0" y="0"/>
                </a:lnTo>
              </a:path>
            </a:pathLst>
          </a:custGeom>
          <a:ln w="5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5" name="object 75"/>
          <p:cNvSpPr/>
          <p:nvPr/>
        </p:nvSpPr>
        <p:spPr>
          <a:xfrm>
            <a:off x="6567776" y="2034287"/>
            <a:ext cx="2108835" cy="0"/>
          </a:xfrm>
          <a:custGeom>
            <a:avLst/>
            <a:gdLst/>
            <a:ahLst/>
            <a:cxnLst/>
            <a:rect l="l" t="t" r="r" b="b"/>
            <a:pathLst>
              <a:path w="2108834">
                <a:moveTo>
                  <a:pt x="0" y="0"/>
                </a:moveTo>
                <a:lnTo>
                  <a:pt x="2108402" y="0"/>
                </a:lnTo>
              </a:path>
            </a:pathLst>
          </a:custGeom>
          <a:ln w="517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6" name="object 76"/>
          <p:cNvSpPr/>
          <p:nvPr/>
        </p:nvSpPr>
        <p:spPr>
          <a:xfrm>
            <a:off x="6547112" y="2034287"/>
            <a:ext cx="20955" cy="0"/>
          </a:xfrm>
          <a:custGeom>
            <a:avLst/>
            <a:gdLst/>
            <a:ahLst/>
            <a:cxnLst/>
            <a:rect l="l" t="t" r="r" b="b"/>
            <a:pathLst>
              <a:path w="20954">
                <a:moveTo>
                  <a:pt x="20663" y="0"/>
                </a:moveTo>
                <a:lnTo>
                  <a:pt x="0" y="0"/>
                </a:lnTo>
              </a:path>
            </a:pathLst>
          </a:custGeom>
          <a:ln w="5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7" name="object 77"/>
          <p:cNvSpPr/>
          <p:nvPr/>
        </p:nvSpPr>
        <p:spPr>
          <a:xfrm>
            <a:off x="6567776" y="1824619"/>
            <a:ext cx="2108835" cy="0"/>
          </a:xfrm>
          <a:custGeom>
            <a:avLst/>
            <a:gdLst/>
            <a:ahLst/>
            <a:cxnLst/>
            <a:rect l="l" t="t" r="r" b="b"/>
            <a:pathLst>
              <a:path w="2108834">
                <a:moveTo>
                  <a:pt x="0" y="0"/>
                </a:moveTo>
                <a:lnTo>
                  <a:pt x="2108402" y="0"/>
                </a:lnTo>
              </a:path>
            </a:pathLst>
          </a:custGeom>
          <a:ln w="517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8" name="object 78"/>
          <p:cNvSpPr/>
          <p:nvPr/>
        </p:nvSpPr>
        <p:spPr>
          <a:xfrm>
            <a:off x="6547112" y="1824619"/>
            <a:ext cx="20955" cy="0"/>
          </a:xfrm>
          <a:custGeom>
            <a:avLst/>
            <a:gdLst/>
            <a:ahLst/>
            <a:cxnLst/>
            <a:rect l="l" t="t" r="r" b="b"/>
            <a:pathLst>
              <a:path w="20954">
                <a:moveTo>
                  <a:pt x="20663" y="0"/>
                </a:moveTo>
                <a:lnTo>
                  <a:pt x="0" y="0"/>
                </a:lnTo>
              </a:path>
            </a:pathLst>
          </a:custGeom>
          <a:ln w="5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9" name="object 79"/>
          <p:cNvSpPr/>
          <p:nvPr/>
        </p:nvSpPr>
        <p:spPr>
          <a:xfrm>
            <a:off x="6567775" y="1614952"/>
            <a:ext cx="2108835" cy="0"/>
          </a:xfrm>
          <a:custGeom>
            <a:avLst/>
            <a:gdLst/>
            <a:ahLst/>
            <a:cxnLst/>
            <a:rect l="l" t="t" r="r" b="b"/>
            <a:pathLst>
              <a:path w="2108834">
                <a:moveTo>
                  <a:pt x="0" y="0"/>
                </a:moveTo>
                <a:lnTo>
                  <a:pt x="2108402" y="0"/>
                </a:lnTo>
              </a:path>
            </a:pathLst>
          </a:custGeom>
          <a:ln w="517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0" name="object 80"/>
          <p:cNvSpPr/>
          <p:nvPr/>
        </p:nvSpPr>
        <p:spPr>
          <a:xfrm>
            <a:off x="6547111" y="1614952"/>
            <a:ext cx="20955" cy="0"/>
          </a:xfrm>
          <a:custGeom>
            <a:avLst/>
            <a:gdLst/>
            <a:ahLst/>
            <a:cxnLst/>
            <a:rect l="l" t="t" r="r" b="b"/>
            <a:pathLst>
              <a:path w="20954">
                <a:moveTo>
                  <a:pt x="20663" y="0"/>
                </a:moveTo>
                <a:lnTo>
                  <a:pt x="0" y="0"/>
                </a:lnTo>
              </a:path>
            </a:pathLst>
          </a:custGeom>
          <a:ln w="5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1" name="object 81"/>
          <p:cNvSpPr/>
          <p:nvPr/>
        </p:nvSpPr>
        <p:spPr>
          <a:xfrm>
            <a:off x="6567775" y="1405285"/>
            <a:ext cx="2108835" cy="0"/>
          </a:xfrm>
          <a:custGeom>
            <a:avLst/>
            <a:gdLst/>
            <a:ahLst/>
            <a:cxnLst/>
            <a:rect l="l" t="t" r="r" b="b"/>
            <a:pathLst>
              <a:path w="2108834">
                <a:moveTo>
                  <a:pt x="0" y="0"/>
                </a:moveTo>
                <a:lnTo>
                  <a:pt x="2108402" y="0"/>
                </a:lnTo>
              </a:path>
            </a:pathLst>
          </a:custGeom>
          <a:ln w="517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2" name="object 82"/>
          <p:cNvSpPr/>
          <p:nvPr/>
        </p:nvSpPr>
        <p:spPr>
          <a:xfrm>
            <a:off x="6547111" y="1405285"/>
            <a:ext cx="20955" cy="0"/>
          </a:xfrm>
          <a:custGeom>
            <a:avLst/>
            <a:gdLst/>
            <a:ahLst/>
            <a:cxnLst/>
            <a:rect l="l" t="t" r="r" b="b"/>
            <a:pathLst>
              <a:path w="20954">
                <a:moveTo>
                  <a:pt x="20663" y="0"/>
                </a:moveTo>
                <a:lnTo>
                  <a:pt x="0" y="0"/>
                </a:lnTo>
              </a:path>
            </a:pathLst>
          </a:custGeom>
          <a:ln w="5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3" name="object 83"/>
          <p:cNvSpPr/>
          <p:nvPr/>
        </p:nvSpPr>
        <p:spPr>
          <a:xfrm>
            <a:off x="6567775" y="1195654"/>
            <a:ext cx="2108835" cy="0"/>
          </a:xfrm>
          <a:custGeom>
            <a:avLst/>
            <a:gdLst/>
            <a:ahLst/>
            <a:cxnLst/>
            <a:rect l="l" t="t" r="r" b="b"/>
            <a:pathLst>
              <a:path w="2108834">
                <a:moveTo>
                  <a:pt x="0" y="0"/>
                </a:moveTo>
                <a:lnTo>
                  <a:pt x="2108402" y="0"/>
                </a:lnTo>
              </a:path>
            </a:pathLst>
          </a:custGeom>
          <a:ln w="517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4" name="object 84"/>
          <p:cNvSpPr/>
          <p:nvPr/>
        </p:nvSpPr>
        <p:spPr>
          <a:xfrm>
            <a:off x="6547111" y="1195654"/>
            <a:ext cx="20955" cy="0"/>
          </a:xfrm>
          <a:custGeom>
            <a:avLst/>
            <a:gdLst/>
            <a:ahLst/>
            <a:cxnLst/>
            <a:rect l="l" t="t" r="r" b="b"/>
            <a:pathLst>
              <a:path w="20954">
                <a:moveTo>
                  <a:pt x="20663" y="0"/>
                </a:moveTo>
                <a:lnTo>
                  <a:pt x="0" y="0"/>
                </a:lnTo>
              </a:path>
            </a:pathLst>
          </a:custGeom>
          <a:ln w="5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5" name="object 85"/>
          <p:cNvSpPr/>
          <p:nvPr/>
        </p:nvSpPr>
        <p:spPr>
          <a:xfrm>
            <a:off x="6696952" y="1590259"/>
            <a:ext cx="49530" cy="49530"/>
          </a:xfrm>
          <a:custGeom>
            <a:avLst/>
            <a:gdLst/>
            <a:ahLst/>
            <a:cxnLst/>
            <a:rect l="l" t="t" r="r" b="b"/>
            <a:pathLst>
              <a:path w="49529" h="49530">
                <a:moveTo>
                  <a:pt x="31245" y="0"/>
                </a:moveTo>
                <a:lnTo>
                  <a:pt x="18148" y="0"/>
                </a:lnTo>
                <a:lnTo>
                  <a:pt x="11862" y="2587"/>
                </a:lnTo>
                <a:lnTo>
                  <a:pt x="2600" y="11865"/>
                </a:lnTo>
                <a:lnTo>
                  <a:pt x="0" y="18149"/>
                </a:lnTo>
                <a:lnTo>
                  <a:pt x="0" y="31272"/>
                </a:lnTo>
                <a:lnTo>
                  <a:pt x="2600" y="37556"/>
                </a:lnTo>
                <a:lnTo>
                  <a:pt x="11862" y="46835"/>
                </a:lnTo>
                <a:lnTo>
                  <a:pt x="18148" y="49422"/>
                </a:lnTo>
                <a:lnTo>
                  <a:pt x="31245" y="49422"/>
                </a:lnTo>
                <a:lnTo>
                  <a:pt x="37531" y="46835"/>
                </a:lnTo>
                <a:lnTo>
                  <a:pt x="46793" y="37556"/>
                </a:lnTo>
                <a:lnTo>
                  <a:pt x="49393" y="31272"/>
                </a:lnTo>
                <a:lnTo>
                  <a:pt x="49393" y="18149"/>
                </a:lnTo>
                <a:lnTo>
                  <a:pt x="46793" y="11865"/>
                </a:lnTo>
                <a:lnTo>
                  <a:pt x="37531" y="2587"/>
                </a:lnTo>
                <a:lnTo>
                  <a:pt x="31245" y="0"/>
                </a:lnTo>
                <a:close/>
              </a:path>
            </a:pathLst>
          </a:custGeom>
          <a:solidFill>
            <a:srgbClr val="1F77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6" name="object 86"/>
          <p:cNvSpPr/>
          <p:nvPr/>
        </p:nvSpPr>
        <p:spPr>
          <a:xfrm>
            <a:off x="6696952" y="1590259"/>
            <a:ext cx="49530" cy="49530"/>
          </a:xfrm>
          <a:custGeom>
            <a:avLst/>
            <a:gdLst/>
            <a:ahLst/>
            <a:cxnLst/>
            <a:rect l="l" t="t" r="r" b="b"/>
            <a:pathLst>
              <a:path w="49529" h="49530">
                <a:moveTo>
                  <a:pt x="24696" y="49422"/>
                </a:moveTo>
                <a:lnTo>
                  <a:pt x="31245" y="49422"/>
                </a:lnTo>
                <a:lnTo>
                  <a:pt x="37531" y="46835"/>
                </a:lnTo>
                <a:lnTo>
                  <a:pt x="42162" y="42177"/>
                </a:lnTo>
                <a:lnTo>
                  <a:pt x="46793" y="37556"/>
                </a:lnTo>
                <a:lnTo>
                  <a:pt x="49393" y="31272"/>
                </a:lnTo>
                <a:lnTo>
                  <a:pt x="49393" y="24692"/>
                </a:lnTo>
                <a:lnTo>
                  <a:pt x="49393" y="18149"/>
                </a:lnTo>
                <a:lnTo>
                  <a:pt x="24696" y="0"/>
                </a:lnTo>
                <a:lnTo>
                  <a:pt x="18148" y="0"/>
                </a:lnTo>
                <a:lnTo>
                  <a:pt x="11862" y="2587"/>
                </a:lnTo>
                <a:lnTo>
                  <a:pt x="7231" y="7208"/>
                </a:lnTo>
                <a:lnTo>
                  <a:pt x="2600" y="11865"/>
                </a:lnTo>
                <a:lnTo>
                  <a:pt x="0" y="18149"/>
                </a:lnTo>
                <a:lnTo>
                  <a:pt x="0" y="24692"/>
                </a:lnTo>
                <a:lnTo>
                  <a:pt x="0" y="31272"/>
                </a:lnTo>
                <a:lnTo>
                  <a:pt x="2600" y="37556"/>
                </a:lnTo>
                <a:lnTo>
                  <a:pt x="7231" y="42177"/>
                </a:lnTo>
                <a:lnTo>
                  <a:pt x="11862" y="46835"/>
                </a:lnTo>
                <a:lnTo>
                  <a:pt x="18148" y="49422"/>
                </a:lnTo>
                <a:lnTo>
                  <a:pt x="24696" y="49422"/>
                </a:lnTo>
                <a:close/>
              </a:path>
            </a:pathLst>
          </a:custGeom>
          <a:ln w="590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7" name="object 87"/>
          <p:cNvSpPr/>
          <p:nvPr/>
        </p:nvSpPr>
        <p:spPr>
          <a:xfrm>
            <a:off x="6635963" y="1325222"/>
            <a:ext cx="1828257" cy="136572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8" name="object 88"/>
          <p:cNvSpPr/>
          <p:nvPr/>
        </p:nvSpPr>
        <p:spPr>
          <a:xfrm>
            <a:off x="6567778" y="1193274"/>
            <a:ext cx="0" cy="1577340"/>
          </a:xfrm>
          <a:custGeom>
            <a:avLst/>
            <a:gdLst/>
            <a:ahLst/>
            <a:cxnLst/>
            <a:rect l="l" t="t" r="r" b="b"/>
            <a:pathLst>
              <a:path h="1577339">
                <a:moveTo>
                  <a:pt x="0" y="0"/>
                </a:moveTo>
                <a:lnTo>
                  <a:pt x="0" y="1577199"/>
                </a:lnTo>
              </a:path>
            </a:pathLst>
          </a:custGeom>
          <a:ln w="47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9" name="object 89"/>
          <p:cNvSpPr/>
          <p:nvPr/>
        </p:nvSpPr>
        <p:spPr>
          <a:xfrm>
            <a:off x="6565416" y="2768109"/>
            <a:ext cx="2113280" cy="0"/>
          </a:xfrm>
          <a:custGeom>
            <a:avLst/>
            <a:gdLst/>
            <a:ahLst/>
            <a:cxnLst/>
            <a:rect l="l" t="t" r="r" b="b"/>
            <a:pathLst>
              <a:path w="2113279">
                <a:moveTo>
                  <a:pt x="0" y="0"/>
                </a:moveTo>
                <a:lnTo>
                  <a:pt x="2113107" y="0"/>
                </a:lnTo>
              </a:path>
            </a:pathLst>
          </a:custGeom>
          <a:ln w="472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0" name="object 90"/>
          <p:cNvSpPr/>
          <p:nvPr/>
        </p:nvSpPr>
        <p:spPr>
          <a:xfrm>
            <a:off x="4334032" y="1212418"/>
            <a:ext cx="0" cy="1572895"/>
          </a:xfrm>
          <a:custGeom>
            <a:avLst/>
            <a:gdLst/>
            <a:ahLst/>
            <a:cxnLst/>
            <a:rect l="l" t="t" r="r" b="b"/>
            <a:pathLst>
              <a:path h="1572895">
                <a:moveTo>
                  <a:pt x="0" y="1572453"/>
                </a:moveTo>
                <a:lnTo>
                  <a:pt x="0" y="0"/>
                </a:lnTo>
              </a:path>
            </a:pathLst>
          </a:custGeom>
          <a:ln w="517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1" name="object 91"/>
          <p:cNvSpPr/>
          <p:nvPr/>
        </p:nvSpPr>
        <p:spPr>
          <a:xfrm>
            <a:off x="4334032" y="2784871"/>
            <a:ext cx="0" cy="20955"/>
          </a:xfrm>
          <a:custGeom>
            <a:avLst/>
            <a:gdLst/>
            <a:ahLst/>
            <a:cxnLst/>
            <a:rect l="l" t="t" r="r" b="b"/>
            <a:pathLst>
              <a:path h="20955">
                <a:moveTo>
                  <a:pt x="0" y="0"/>
                </a:moveTo>
                <a:lnTo>
                  <a:pt x="0" y="20682"/>
                </a:lnTo>
              </a:path>
            </a:pathLst>
          </a:custGeom>
          <a:ln w="51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2" name="object 92"/>
          <p:cNvSpPr/>
          <p:nvPr/>
        </p:nvSpPr>
        <p:spPr>
          <a:xfrm>
            <a:off x="4626846" y="1212418"/>
            <a:ext cx="0" cy="1572895"/>
          </a:xfrm>
          <a:custGeom>
            <a:avLst/>
            <a:gdLst/>
            <a:ahLst/>
            <a:cxnLst/>
            <a:rect l="l" t="t" r="r" b="b"/>
            <a:pathLst>
              <a:path h="1572895">
                <a:moveTo>
                  <a:pt x="0" y="1572453"/>
                </a:moveTo>
                <a:lnTo>
                  <a:pt x="0" y="0"/>
                </a:lnTo>
              </a:path>
            </a:pathLst>
          </a:custGeom>
          <a:ln w="517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3" name="object 93"/>
          <p:cNvSpPr/>
          <p:nvPr/>
        </p:nvSpPr>
        <p:spPr>
          <a:xfrm>
            <a:off x="4626846" y="2784871"/>
            <a:ext cx="0" cy="20955"/>
          </a:xfrm>
          <a:custGeom>
            <a:avLst/>
            <a:gdLst/>
            <a:ahLst/>
            <a:cxnLst/>
            <a:rect l="l" t="t" r="r" b="b"/>
            <a:pathLst>
              <a:path h="20955">
                <a:moveTo>
                  <a:pt x="0" y="0"/>
                </a:moveTo>
                <a:lnTo>
                  <a:pt x="0" y="20682"/>
                </a:lnTo>
              </a:path>
            </a:pathLst>
          </a:custGeom>
          <a:ln w="51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4" name="object 94"/>
          <p:cNvSpPr/>
          <p:nvPr/>
        </p:nvSpPr>
        <p:spPr>
          <a:xfrm>
            <a:off x="4919686" y="1212418"/>
            <a:ext cx="0" cy="1572895"/>
          </a:xfrm>
          <a:custGeom>
            <a:avLst/>
            <a:gdLst/>
            <a:ahLst/>
            <a:cxnLst/>
            <a:rect l="l" t="t" r="r" b="b"/>
            <a:pathLst>
              <a:path h="1572895">
                <a:moveTo>
                  <a:pt x="0" y="1572453"/>
                </a:moveTo>
                <a:lnTo>
                  <a:pt x="0" y="0"/>
                </a:lnTo>
              </a:path>
            </a:pathLst>
          </a:custGeom>
          <a:ln w="517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5" name="object 95"/>
          <p:cNvSpPr/>
          <p:nvPr/>
        </p:nvSpPr>
        <p:spPr>
          <a:xfrm>
            <a:off x="4919686" y="2784871"/>
            <a:ext cx="0" cy="20955"/>
          </a:xfrm>
          <a:custGeom>
            <a:avLst/>
            <a:gdLst/>
            <a:ahLst/>
            <a:cxnLst/>
            <a:rect l="l" t="t" r="r" b="b"/>
            <a:pathLst>
              <a:path h="20955">
                <a:moveTo>
                  <a:pt x="0" y="0"/>
                </a:moveTo>
                <a:lnTo>
                  <a:pt x="0" y="20682"/>
                </a:lnTo>
              </a:path>
            </a:pathLst>
          </a:custGeom>
          <a:ln w="51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6" name="object 96"/>
          <p:cNvSpPr/>
          <p:nvPr/>
        </p:nvSpPr>
        <p:spPr>
          <a:xfrm>
            <a:off x="5212526" y="1212418"/>
            <a:ext cx="0" cy="1572895"/>
          </a:xfrm>
          <a:custGeom>
            <a:avLst/>
            <a:gdLst/>
            <a:ahLst/>
            <a:cxnLst/>
            <a:rect l="l" t="t" r="r" b="b"/>
            <a:pathLst>
              <a:path h="1572895">
                <a:moveTo>
                  <a:pt x="0" y="1572453"/>
                </a:moveTo>
                <a:lnTo>
                  <a:pt x="0" y="0"/>
                </a:lnTo>
              </a:path>
            </a:pathLst>
          </a:custGeom>
          <a:ln w="517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7" name="object 97"/>
          <p:cNvSpPr/>
          <p:nvPr/>
        </p:nvSpPr>
        <p:spPr>
          <a:xfrm>
            <a:off x="5212526" y="2784871"/>
            <a:ext cx="0" cy="20955"/>
          </a:xfrm>
          <a:custGeom>
            <a:avLst/>
            <a:gdLst/>
            <a:ahLst/>
            <a:cxnLst/>
            <a:rect l="l" t="t" r="r" b="b"/>
            <a:pathLst>
              <a:path h="20955">
                <a:moveTo>
                  <a:pt x="0" y="0"/>
                </a:moveTo>
                <a:lnTo>
                  <a:pt x="0" y="20682"/>
                </a:lnTo>
              </a:path>
            </a:pathLst>
          </a:custGeom>
          <a:ln w="51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8" name="object 98"/>
          <p:cNvSpPr/>
          <p:nvPr/>
        </p:nvSpPr>
        <p:spPr>
          <a:xfrm>
            <a:off x="5505365" y="1212418"/>
            <a:ext cx="0" cy="1572895"/>
          </a:xfrm>
          <a:custGeom>
            <a:avLst/>
            <a:gdLst/>
            <a:ahLst/>
            <a:cxnLst/>
            <a:rect l="l" t="t" r="r" b="b"/>
            <a:pathLst>
              <a:path h="1572895">
                <a:moveTo>
                  <a:pt x="0" y="1572453"/>
                </a:moveTo>
                <a:lnTo>
                  <a:pt x="0" y="0"/>
                </a:lnTo>
              </a:path>
            </a:pathLst>
          </a:custGeom>
          <a:ln w="517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9" name="object 99"/>
          <p:cNvSpPr/>
          <p:nvPr/>
        </p:nvSpPr>
        <p:spPr>
          <a:xfrm>
            <a:off x="5505366" y="2784871"/>
            <a:ext cx="0" cy="20955"/>
          </a:xfrm>
          <a:custGeom>
            <a:avLst/>
            <a:gdLst/>
            <a:ahLst/>
            <a:cxnLst/>
            <a:rect l="l" t="t" r="r" b="b"/>
            <a:pathLst>
              <a:path h="20955">
                <a:moveTo>
                  <a:pt x="0" y="0"/>
                </a:moveTo>
                <a:lnTo>
                  <a:pt x="0" y="20682"/>
                </a:lnTo>
              </a:path>
            </a:pathLst>
          </a:custGeom>
          <a:ln w="51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0" name="object 100"/>
          <p:cNvSpPr/>
          <p:nvPr/>
        </p:nvSpPr>
        <p:spPr>
          <a:xfrm>
            <a:off x="5798205" y="1212418"/>
            <a:ext cx="0" cy="1572895"/>
          </a:xfrm>
          <a:custGeom>
            <a:avLst/>
            <a:gdLst/>
            <a:ahLst/>
            <a:cxnLst/>
            <a:rect l="l" t="t" r="r" b="b"/>
            <a:pathLst>
              <a:path h="1572895">
                <a:moveTo>
                  <a:pt x="0" y="1572453"/>
                </a:moveTo>
                <a:lnTo>
                  <a:pt x="0" y="0"/>
                </a:lnTo>
              </a:path>
            </a:pathLst>
          </a:custGeom>
          <a:ln w="517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1" name="object 101"/>
          <p:cNvSpPr/>
          <p:nvPr/>
        </p:nvSpPr>
        <p:spPr>
          <a:xfrm>
            <a:off x="5798206" y="2784871"/>
            <a:ext cx="0" cy="20955"/>
          </a:xfrm>
          <a:custGeom>
            <a:avLst/>
            <a:gdLst/>
            <a:ahLst/>
            <a:cxnLst/>
            <a:rect l="l" t="t" r="r" b="b"/>
            <a:pathLst>
              <a:path h="20955">
                <a:moveTo>
                  <a:pt x="0" y="0"/>
                </a:moveTo>
                <a:lnTo>
                  <a:pt x="0" y="20682"/>
                </a:lnTo>
              </a:path>
            </a:pathLst>
          </a:custGeom>
          <a:ln w="51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2" name="object 102"/>
          <p:cNvSpPr/>
          <p:nvPr/>
        </p:nvSpPr>
        <p:spPr>
          <a:xfrm>
            <a:off x="6091008" y="1212418"/>
            <a:ext cx="0" cy="1572895"/>
          </a:xfrm>
          <a:custGeom>
            <a:avLst/>
            <a:gdLst/>
            <a:ahLst/>
            <a:cxnLst/>
            <a:rect l="l" t="t" r="r" b="b"/>
            <a:pathLst>
              <a:path h="1572895">
                <a:moveTo>
                  <a:pt x="0" y="1572453"/>
                </a:moveTo>
                <a:lnTo>
                  <a:pt x="0" y="0"/>
                </a:lnTo>
              </a:path>
            </a:pathLst>
          </a:custGeom>
          <a:ln w="517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3" name="object 103"/>
          <p:cNvSpPr/>
          <p:nvPr/>
        </p:nvSpPr>
        <p:spPr>
          <a:xfrm>
            <a:off x="6091008" y="2784871"/>
            <a:ext cx="0" cy="20955"/>
          </a:xfrm>
          <a:custGeom>
            <a:avLst/>
            <a:gdLst/>
            <a:ahLst/>
            <a:cxnLst/>
            <a:rect l="l" t="t" r="r" b="b"/>
            <a:pathLst>
              <a:path h="20955">
                <a:moveTo>
                  <a:pt x="0" y="0"/>
                </a:moveTo>
                <a:lnTo>
                  <a:pt x="0" y="20682"/>
                </a:lnTo>
              </a:path>
            </a:pathLst>
          </a:custGeom>
          <a:ln w="51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4" name="object 104"/>
          <p:cNvSpPr/>
          <p:nvPr/>
        </p:nvSpPr>
        <p:spPr>
          <a:xfrm>
            <a:off x="4158332" y="2676426"/>
            <a:ext cx="2108835" cy="0"/>
          </a:xfrm>
          <a:custGeom>
            <a:avLst/>
            <a:gdLst/>
            <a:ahLst/>
            <a:cxnLst/>
            <a:rect l="l" t="t" r="r" b="b"/>
            <a:pathLst>
              <a:path w="2108835">
                <a:moveTo>
                  <a:pt x="0" y="0"/>
                </a:moveTo>
                <a:lnTo>
                  <a:pt x="2108402" y="0"/>
                </a:lnTo>
              </a:path>
            </a:pathLst>
          </a:custGeom>
          <a:ln w="517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5" name="object 105"/>
          <p:cNvSpPr/>
          <p:nvPr/>
        </p:nvSpPr>
        <p:spPr>
          <a:xfrm>
            <a:off x="4137668" y="2676426"/>
            <a:ext cx="20955" cy="0"/>
          </a:xfrm>
          <a:custGeom>
            <a:avLst/>
            <a:gdLst/>
            <a:ahLst/>
            <a:cxnLst/>
            <a:rect l="l" t="t" r="r" b="b"/>
            <a:pathLst>
              <a:path w="20954">
                <a:moveTo>
                  <a:pt x="20663" y="0"/>
                </a:moveTo>
                <a:lnTo>
                  <a:pt x="0" y="0"/>
                </a:lnTo>
              </a:path>
            </a:pathLst>
          </a:custGeom>
          <a:ln w="5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6" name="object 106"/>
          <p:cNvSpPr/>
          <p:nvPr/>
        </p:nvSpPr>
        <p:spPr>
          <a:xfrm>
            <a:off x="4158332" y="2405326"/>
            <a:ext cx="2108835" cy="0"/>
          </a:xfrm>
          <a:custGeom>
            <a:avLst/>
            <a:gdLst/>
            <a:ahLst/>
            <a:cxnLst/>
            <a:rect l="l" t="t" r="r" b="b"/>
            <a:pathLst>
              <a:path w="2108835">
                <a:moveTo>
                  <a:pt x="0" y="0"/>
                </a:moveTo>
                <a:lnTo>
                  <a:pt x="2108402" y="0"/>
                </a:lnTo>
              </a:path>
            </a:pathLst>
          </a:custGeom>
          <a:ln w="517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7" name="object 107"/>
          <p:cNvSpPr/>
          <p:nvPr/>
        </p:nvSpPr>
        <p:spPr>
          <a:xfrm>
            <a:off x="4137668" y="2405326"/>
            <a:ext cx="20955" cy="0"/>
          </a:xfrm>
          <a:custGeom>
            <a:avLst/>
            <a:gdLst/>
            <a:ahLst/>
            <a:cxnLst/>
            <a:rect l="l" t="t" r="r" b="b"/>
            <a:pathLst>
              <a:path w="20954">
                <a:moveTo>
                  <a:pt x="20663" y="0"/>
                </a:moveTo>
                <a:lnTo>
                  <a:pt x="0" y="0"/>
                </a:lnTo>
              </a:path>
            </a:pathLst>
          </a:custGeom>
          <a:ln w="5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8" name="object 108"/>
          <p:cNvSpPr/>
          <p:nvPr/>
        </p:nvSpPr>
        <p:spPr>
          <a:xfrm>
            <a:off x="4158332" y="2134186"/>
            <a:ext cx="2108835" cy="0"/>
          </a:xfrm>
          <a:custGeom>
            <a:avLst/>
            <a:gdLst/>
            <a:ahLst/>
            <a:cxnLst/>
            <a:rect l="l" t="t" r="r" b="b"/>
            <a:pathLst>
              <a:path w="2108835">
                <a:moveTo>
                  <a:pt x="0" y="0"/>
                </a:moveTo>
                <a:lnTo>
                  <a:pt x="2108402" y="0"/>
                </a:lnTo>
              </a:path>
            </a:pathLst>
          </a:custGeom>
          <a:ln w="517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9" name="object 109"/>
          <p:cNvSpPr/>
          <p:nvPr/>
        </p:nvSpPr>
        <p:spPr>
          <a:xfrm>
            <a:off x="4137668" y="2134186"/>
            <a:ext cx="20955" cy="0"/>
          </a:xfrm>
          <a:custGeom>
            <a:avLst/>
            <a:gdLst/>
            <a:ahLst/>
            <a:cxnLst/>
            <a:rect l="l" t="t" r="r" b="b"/>
            <a:pathLst>
              <a:path w="20954">
                <a:moveTo>
                  <a:pt x="20663" y="0"/>
                </a:moveTo>
                <a:lnTo>
                  <a:pt x="0" y="0"/>
                </a:lnTo>
              </a:path>
            </a:pathLst>
          </a:custGeom>
          <a:ln w="5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0" name="object 110"/>
          <p:cNvSpPr/>
          <p:nvPr/>
        </p:nvSpPr>
        <p:spPr>
          <a:xfrm>
            <a:off x="4158332" y="1863082"/>
            <a:ext cx="2108835" cy="0"/>
          </a:xfrm>
          <a:custGeom>
            <a:avLst/>
            <a:gdLst/>
            <a:ahLst/>
            <a:cxnLst/>
            <a:rect l="l" t="t" r="r" b="b"/>
            <a:pathLst>
              <a:path w="2108835">
                <a:moveTo>
                  <a:pt x="0" y="0"/>
                </a:moveTo>
                <a:lnTo>
                  <a:pt x="2108402" y="0"/>
                </a:lnTo>
              </a:path>
            </a:pathLst>
          </a:custGeom>
          <a:ln w="517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1" name="object 111"/>
          <p:cNvSpPr/>
          <p:nvPr/>
        </p:nvSpPr>
        <p:spPr>
          <a:xfrm>
            <a:off x="4137668" y="1863082"/>
            <a:ext cx="20955" cy="0"/>
          </a:xfrm>
          <a:custGeom>
            <a:avLst/>
            <a:gdLst/>
            <a:ahLst/>
            <a:cxnLst/>
            <a:rect l="l" t="t" r="r" b="b"/>
            <a:pathLst>
              <a:path w="20954">
                <a:moveTo>
                  <a:pt x="20663" y="0"/>
                </a:moveTo>
                <a:lnTo>
                  <a:pt x="0" y="0"/>
                </a:lnTo>
              </a:path>
            </a:pathLst>
          </a:custGeom>
          <a:ln w="5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2" name="object 112"/>
          <p:cNvSpPr/>
          <p:nvPr/>
        </p:nvSpPr>
        <p:spPr>
          <a:xfrm>
            <a:off x="4158332" y="1591978"/>
            <a:ext cx="2108835" cy="0"/>
          </a:xfrm>
          <a:custGeom>
            <a:avLst/>
            <a:gdLst/>
            <a:ahLst/>
            <a:cxnLst/>
            <a:rect l="l" t="t" r="r" b="b"/>
            <a:pathLst>
              <a:path w="2108835">
                <a:moveTo>
                  <a:pt x="0" y="0"/>
                </a:moveTo>
                <a:lnTo>
                  <a:pt x="2108402" y="0"/>
                </a:lnTo>
              </a:path>
            </a:pathLst>
          </a:custGeom>
          <a:ln w="517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3" name="object 113"/>
          <p:cNvSpPr/>
          <p:nvPr/>
        </p:nvSpPr>
        <p:spPr>
          <a:xfrm>
            <a:off x="4137668" y="1591978"/>
            <a:ext cx="20955" cy="0"/>
          </a:xfrm>
          <a:custGeom>
            <a:avLst/>
            <a:gdLst/>
            <a:ahLst/>
            <a:cxnLst/>
            <a:rect l="l" t="t" r="r" b="b"/>
            <a:pathLst>
              <a:path w="20954">
                <a:moveTo>
                  <a:pt x="20663" y="0"/>
                </a:moveTo>
                <a:lnTo>
                  <a:pt x="0" y="0"/>
                </a:lnTo>
              </a:path>
            </a:pathLst>
          </a:custGeom>
          <a:ln w="5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4" name="object 114"/>
          <p:cNvSpPr/>
          <p:nvPr/>
        </p:nvSpPr>
        <p:spPr>
          <a:xfrm>
            <a:off x="4158332" y="1320837"/>
            <a:ext cx="2108835" cy="0"/>
          </a:xfrm>
          <a:custGeom>
            <a:avLst/>
            <a:gdLst/>
            <a:ahLst/>
            <a:cxnLst/>
            <a:rect l="l" t="t" r="r" b="b"/>
            <a:pathLst>
              <a:path w="2108835">
                <a:moveTo>
                  <a:pt x="0" y="0"/>
                </a:moveTo>
                <a:lnTo>
                  <a:pt x="2108402" y="0"/>
                </a:lnTo>
              </a:path>
            </a:pathLst>
          </a:custGeom>
          <a:ln w="517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5" name="object 115"/>
          <p:cNvSpPr/>
          <p:nvPr/>
        </p:nvSpPr>
        <p:spPr>
          <a:xfrm>
            <a:off x="4137668" y="1320837"/>
            <a:ext cx="20955" cy="0"/>
          </a:xfrm>
          <a:custGeom>
            <a:avLst/>
            <a:gdLst/>
            <a:ahLst/>
            <a:cxnLst/>
            <a:rect l="l" t="t" r="r" b="b"/>
            <a:pathLst>
              <a:path w="20954">
                <a:moveTo>
                  <a:pt x="20663" y="0"/>
                </a:moveTo>
                <a:lnTo>
                  <a:pt x="0" y="0"/>
                </a:lnTo>
              </a:path>
            </a:pathLst>
          </a:custGeom>
          <a:ln w="5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6" name="object 116"/>
          <p:cNvSpPr/>
          <p:nvPr/>
        </p:nvSpPr>
        <p:spPr>
          <a:xfrm>
            <a:off x="4258488" y="1232716"/>
            <a:ext cx="1908896" cy="1465367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7" name="object 117"/>
          <p:cNvSpPr/>
          <p:nvPr/>
        </p:nvSpPr>
        <p:spPr>
          <a:xfrm>
            <a:off x="4158334" y="1210038"/>
            <a:ext cx="0" cy="1577340"/>
          </a:xfrm>
          <a:custGeom>
            <a:avLst/>
            <a:gdLst/>
            <a:ahLst/>
            <a:cxnLst/>
            <a:rect l="l" t="t" r="r" b="b"/>
            <a:pathLst>
              <a:path h="1577339">
                <a:moveTo>
                  <a:pt x="0" y="0"/>
                </a:moveTo>
                <a:lnTo>
                  <a:pt x="0" y="1577199"/>
                </a:lnTo>
              </a:path>
            </a:pathLst>
          </a:custGeom>
          <a:ln w="47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8" name="object 118"/>
          <p:cNvSpPr/>
          <p:nvPr/>
        </p:nvSpPr>
        <p:spPr>
          <a:xfrm>
            <a:off x="4155972" y="2784873"/>
            <a:ext cx="2113280" cy="0"/>
          </a:xfrm>
          <a:custGeom>
            <a:avLst/>
            <a:gdLst/>
            <a:ahLst/>
            <a:cxnLst/>
            <a:rect l="l" t="t" r="r" b="b"/>
            <a:pathLst>
              <a:path w="2113279">
                <a:moveTo>
                  <a:pt x="0" y="0"/>
                </a:moveTo>
                <a:lnTo>
                  <a:pt x="2113107" y="0"/>
                </a:lnTo>
              </a:path>
            </a:pathLst>
          </a:custGeom>
          <a:ln w="472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4" name="TextShape 1">
            <a:extLst>
              <a:ext uri="{FF2B5EF4-FFF2-40B4-BE49-F238E27FC236}">
                <a16:creationId xmlns:a16="http://schemas.microsoft.com/office/drawing/2014/main" id="{4AB484FA-1115-E94F-B94C-B74553D5E6EE}"/>
              </a:ext>
            </a:extLst>
          </p:cNvPr>
          <p:cNvSpPr txBox="1"/>
          <p:nvPr/>
        </p:nvSpPr>
        <p:spPr>
          <a:xfrm>
            <a:off x="152399" y="133350"/>
            <a:ext cx="8804275" cy="85875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2994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Limitations of K-means</a:t>
            </a:r>
          </a:p>
        </p:txBody>
      </p:sp>
      <p:sp>
        <p:nvSpPr>
          <p:cNvPr id="125" name="TextShape 2">
            <a:extLst>
              <a:ext uri="{FF2B5EF4-FFF2-40B4-BE49-F238E27FC236}">
                <a16:creationId xmlns:a16="http://schemas.microsoft.com/office/drawing/2014/main" id="{EB2F62D9-E9B0-234E-A93A-A14C3B4BC267}"/>
              </a:ext>
            </a:extLst>
          </p:cNvPr>
          <p:cNvSpPr txBox="1"/>
          <p:nvPr/>
        </p:nvSpPr>
        <p:spPr>
          <a:xfrm>
            <a:off x="187326" y="981851"/>
            <a:ext cx="3772096" cy="396542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65300" indent="-285750">
              <a:spcAft>
                <a:spcPts val="10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How will k-means handle these data sets?</a:t>
            </a:r>
          </a:p>
          <a:p>
            <a:pPr marL="3240000" indent="-220450">
              <a:spcAft>
                <a:spcPts val="10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1905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/>
          <p:nvPr/>
        </p:nvSpPr>
        <p:spPr>
          <a:xfrm>
            <a:off x="6919176" y="2911705"/>
            <a:ext cx="0" cy="1574165"/>
          </a:xfrm>
          <a:custGeom>
            <a:avLst/>
            <a:gdLst/>
            <a:ahLst/>
            <a:cxnLst/>
            <a:rect l="l" t="t" r="r" b="b"/>
            <a:pathLst>
              <a:path h="1574164">
                <a:moveTo>
                  <a:pt x="0" y="1573891"/>
                </a:moveTo>
                <a:lnTo>
                  <a:pt x="0" y="0"/>
                </a:lnTo>
              </a:path>
            </a:pathLst>
          </a:custGeom>
          <a:ln w="517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919176" y="4485597"/>
            <a:ext cx="0" cy="20955"/>
          </a:xfrm>
          <a:custGeom>
            <a:avLst/>
            <a:gdLst/>
            <a:ahLst/>
            <a:cxnLst/>
            <a:rect l="l" t="t" r="r" b="b"/>
            <a:pathLst>
              <a:path h="20954">
                <a:moveTo>
                  <a:pt x="0" y="0"/>
                </a:moveTo>
                <a:lnTo>
                  <a:pt x="0" y="20701"/>
                </a:lnTo>
              </a:path>
            </a:pathLst>
          </a:custGeom>
          <a:ln w="51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270554" y="2911705"/>
            <a:ext cx="0" cy="1574165"/>
          </a:xfrm>
          <a:custGeom>
            <a:avLst/>
            <a:gdLst/>
            <a:ahLst/>
            <a:cxnLst/>
            <a:rect l="l" t="t" r="r" b="b"/>
            <a:pathLst>
              <a:path h="1574164">
                <a:moveTo>
                  <a:pt x="0" y="1573891"/>
                </a:moveTo>
                <a:lnTo>
                  <a:pt x="0" y="0"/>
                </a:lnTo>
              </a:path>
            </a:pathLst>
          </a:custGeom>
          <a:ln w="517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7270555" y="4485597"/>
            <a:ext cx="0" cy="20955"/>
          </a:xfrm>
          <a:custGeom>
            <a:avLst/>
            <a:gdLst/>
            <a:ahLst/>
            <a:cxnLst/>
            <a:rect l="l" t="t" r="r" b="b"/>
            <a:pathLst>
              <a:path h="20954">
                <a:moveTo>
                  <a:pt x="0" y="0"/>
                </a:moveTo>
                <a:lnTo>
                  <a:pt x="0" y="20701"/>
                </a:lnTo>
              </a:path>
            </a:pathLst>
          </a:custGeom>
          <a:ln w="51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7621969" y="2911705"/>
            <a:ext cx="0" cy="1574165"/>
          </a:xfrm>
          <a:custGeom>
            <a:avLst/>
            <a:gdLst/>
            <a:ahLst/>
            <a:cxnLst/>
            <a:rect l="l" t="t" r="r" b="b"/>
            <a:pathLst>
              <a:path h="1574164">
                <a:moveTo>
                  <a:pt x="0" y="1573891"/>
                </a:moveTo>
                <a:lnTo>
                  <a:pt x="0" y="0"/>
                </a:lnTo>
              </a:path>
            </a:pathLst>
          </a:custGeom>
          <a:ln w="517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7621970" y="4485597"/>
            <a:ext cx="0" cy="20955"/>
          </a:xfrm>
          <a:custGeom>
            <a:avLst/>
            <a:gdLst/>
            <a:ahLst/>
            <a:cxnLst/>
            <a:rect l="l" t="t" r="r" b="b"/>
            <a:pathLst>
              <a:path h="20954">
                <a:moveTo>
                  <a:pt x="0" y="0"/>
                </a:moveTo>
                <a:lnTo>
                  <a:pt x="0" y="20701"/>
                </a:lnTo>
              </a:path>
            </a:pathLst>
          </a:custGeom>
          <a:ln w="51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7973384" y="2911705"/>
            <a:ext cx="0" cy="1574165"/>
          </a:xfrm>
          <a:custGeom>
            <a:avLst/>
            <a:gdLst/>
            <a:ahLst/>
            <a:cxnLst/>
            <a:rect l="l" t="t" r="r" b="b"/>
            <a:pathLst>
              <a:path h="1574164">
                <a:moveTo>
                  <a:pt x="0" y="1573891"/>
                </a:moveTo>
                <a:lnTo>
                  <a:pt x="0" y="0"/>
                </a:lnTo>
              </a:path>
            </a:pathLst>
          </a:custGeom>
          <a:ln w="517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7973385" y="4485597"/>
            <a:ext cx="0" cy="20955"/>
          </a:xfrm>
          <a:custGeom>
            <a:avLst/>
            <a:gdLst/>
            <a:ahLst/>
            <a:cxnLst/>
            <a:rect l="l" t="t" r="r" b="b"/>
            <a:pathLst>
              <a:path h="20954">
                <a:moveTo>
                  <a:pt x="0" y="0"/>
                </a:moveTo>
                <a:lnTo>
                  <a:pt x="0" y="20701"/>
                </a:lnTo>
              </a:path>
            </a:pathLst>
          </a:custGeom>
          <a:ln w="51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8324763" y="2911705"/>
            <a:ext cx="0" cy="1574165"/>
          </a:xfrm>
          <a:custGeom>
            <a:avLst/>
            <a:gdLst/>
            <a:ahLst/>
            <a:cxnLst/>
            <a:rect l="l" t="t" r="r" b="b"/>
            <a:pathLst>
              <a:path h="1574164">
                <a:moveTo>
                  <a:pt x="0" y="1573891"/>
                </a:moveTo>
                <a:lnTo>
                  <a:pt x="0" y="0"/>
                </a:lnTo>
              </a:path>
            </a:pathLst>
          </a:custGeom>
          <a:ln w="517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8324763" y="4485597"/>
            <a:ext cx="0" cy="20955"/>
          </a:xfrm>
          <a:custGeom>
            <a:avLst/>
            <a:gdLst/>
            <a:ahLst/>
            <a:cxnLst/>
            <a:rect l="l" t="t" r="r" b="b"/>
            <a:pathLst>
              <a:path h="20954">
                <a:moveTo>
                  <a:pt x="0" y="0"/>
                </a:moveTo>
                <a:lnTo>
                  <a:pt x="0" y="20701"/>
                </a:lnTo>
              </a:path>
            </a:pathLst>
          </a:custGeom>
          <a:ln w="51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6567776" y="4223280"/>
            <a:ext cx="2108835" cy="0"/>
          </a:xfrm>
          <a:custGeom>
            <a:avLst/>
            <a:gdLst/>
            <a:ahLst/>
            <a:cxnLst/>
            <a:rect l="l" t="t" r="r" b="b"/>
            <a:pathLst>
              <a:path w="2108834">
                <a:moveTo>
                  <a:pt x="0" y="0"/>
                </a:moveTo>
                <a:lnTo>
                  <a:pt x="2108402" y="0"/>
                </a:lnTo>
              </a:path>
            </a:pathLst>
          </a:custGeom>
          <a:ln w="5179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6547112" y="4223280"/>
            <a:ext cx="20955" cy="0"/>
          </a:xfrm>
          <a:custGeom>
            <a:avLst/>
            <a:gdLst/>
            <a:ahLst/>
            <a:cxnLst/>
            <a:rect l="l" t="t" r="r" b="b"/>
            <a:pathLst>
              <a:path w="20954">
                <a:moveTo>
                  <a:pt x="20663" y="0"/>
                </a:moveTo>
                <a:lnTo>
                  <a:pt x="0" y="0"/>
                </a:lnTo>
              </a:path>
            </a:pathLst>
          </a:custGeom>
          <a:ln w="517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6567776" y="3960964"/>
            <a:ext cx="2108835" cy="0"/>
          </a:xfrm>
          <a:custGeom>
            <a:avLst/>
            <a:gdLst/>
            <a:ahLst/>
            <a:cxnLst/>
            <a:rect l="l" t="t" r="r" b="b"/>
            <a:pathLst>
              <a:path w="2108834">
                <a:moveTo>
                  <a:pt x="0" y="0"/>
                </a:moveTo>
                <a:lnTo>
                  <a:pt x="2108402" y="0"/>
                </a:lnTo>
              </a:path>
            </a:pathLst>
          </a:custGeom>
          <a:ln w="5179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6547112" y="3960964"/>
            <a:ext cx="20955" cy="0"/>
          </a:xfrm>
          <a:custGeom>
            <a:avLst/>
            <a:gdLst/>
            <a:ahLst/>
            <a:cxnLst/>
            <a:rect l="l" t="t" r="r" b="b"/>
            <a:pathLst>
              <a:path w="20954">
                <a:moveTo>
                  <a:pt x="20663" y="0"/>
                </a:moveTo>
                <a:lnTo>
                  <a:pt x="0" y="0"/>
                </a:lnTo>
              </a:path>
            </a:pathLst>
          </a:custGeom>
          <a:ln w="517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6567776" y="3698640"/>
            <a:ext cx="2108835" cy="0"/>
          </a:xfrm>
          <a:custGeom>
            <a:avLst/>
            <a:gdLst/>
            <a:ahLst/>
            <a:cxnLst/>
            <a:rect l="l" t="t" r="r" b="b"/>
            <a:pathLst>
              <a:path w="2108834">
                <a:moveTo>
                  <a:pt x="0" y="0"/>
                </a:moveTo>
                <a:lnTo>
                  <a:pt x="2108402" y="0"/>
                </a:lnTo>
              </a:path>
            </a:pathLst>
          </a:custGeom>
          <a:ln w="5179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6547112" y="3698640"/>
            <a:ext cx="20955" cy="0"/>
          </a:xfrm>
          <a:custGeom>
            <a:avLst/>
            <a:gdLst/>
            <a:ahLst/>
            <a:cxnLst/>
            <a:rect l="l" t="t" r="r" b="b"/>
            <a:pathLst>
              <a:path w="20954">
                <a:moveTo>
                  <a:pt x="20663" y="0"/>
                </a:moveTo>
                <a:lnTo>
                  <a:pt x="0" y="0"/>
                </a:lnTo>
              </a:path>
            </a:pathLst>
          </a:custGeom>
          <a:ln w="517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6567775" y="3436316"/>
            <a:ext cx="2108835" cy="0"/>
          </a:xfrm>
          <a:custGeom>
            <a:avLst/>
            <a:gdLst/>
            <a:ahLst/>
            <a:cxnLst/>
            <a:rect l="l" t="t" r="r" b="b"/>
            <a:pathLst>
              <a:path w="2108834">
                <a:moveTo>
                  <a:pt x="0" y="0"/>
                </a:moveTo>
                <a:lnTo>
                  <a:pt x="2108402" y="0"/>
                </a:lnTo>
              </a:path>
            </a:pathLst>
          </a:custGeom>
          <a:ln w="5179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6547111" y="3436316"/>
            <a:ext cx="20955" cy="0"/>
          </a:xfrm>
          <a:custGeom>
            <a:avLst/>
            <a:gdLst/>
            <a:ahLst/>
            <a:cxnLst/>
            <a:rect l="l" t="t" r="r" b="b"/>
            <a:pathLst>
              <a:path w="20954">
                <a:moveTo>
                  <a:pt x="20663" y="0"/>
                </a:moveTo>
                <a:lnTo>
                  <a:pt x="0" y="0"/>
                </a:lnTo>
              </a:path>
            </a:pathLst>
          </a:custGeom>
          <a:ln w="517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6547111" y="2909323"/>
            <a:ext cx="2129067" cy="157864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6565416" y="4485599"/>
            <a:ext cx="2113280" cy="0"/>
          </a:xfrm>
          <a:custGeom>
            <a:avLst/>
            <a:gdLst/>
            <a:ahLst/>
            <a:cxnLst/>
            <a:rect l="l" t="t" r="r" b="b"/>
            <a:pathLst>
              <a:path w="2113279">
                <a:moveTo>
                  <a:pt x="0" y="0"/>
                </a:moveTo>
                <a:lnTo>
                  <a:pt x="2113107" y="0"/>
                </a:lnTo>
              </a:path>
            </a:pathLst>
          </a:custGeom>
          <a:ln w="473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4509732" y="2911705"/>
            <a:ext cx="0" cy="1574165"/>
          </a:xfrm>
          <a:custGeom>
            <a:avLst/>
            <a:gdLst/>
            <a:ahLst/>
            <a:cxnLst/>
            <a:rect l="l" t="t" r="r" b="b"/>
            <a:pathLst>
              <a:path h="1574164">
                <a:moveTo>
                  <a:pt x="0" y="1573891"/>
                </a:moveTo>
                <a:lnTo>
                  <a:pt x="0" y="0"/>
                </a:lnTo>
              </a:path>
            </a:pathLst>
          </a:custGeom>
          <a:ln w="517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4509732" y="4485597"/>
            <a:ext cx="0" cy="20955"/>
          </a:xfrm>
          <a:custGeom>
            <a:avLst/>
            <a:gdLst/>
            <a:ahLst/>
            <a:cxnLst/>
            <a:rect l="l" t="t" r="r" b="b"/>
            <a:pathLst>
              <a:path h="20954">
                <a:moveTo>
                  <a:pt x="0" y="0"/>
                </a:moveTo>
                <a:lnTo>
                  <a:pt x="0" y="20701"/>
                </a:lnTo>
              </a:path>
            </a:pathLst>
          </a:custGeom>
          <a:ln w="51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4861111" y="2911705"/>
            <a:ext cx="0" cy="1574165"/>
          </a:xfrm>
          <a:custGeom>
            <a:avLst/>
            <a:gdLst/>
            <a:ahLst/>
            <a:cxnLst/>
            <a:rect l="l" t="t" r="r" b="b"/>
            <a:pathLst>
              <a:path h="1574164">
                <a:moveTo>
                  <a:pt x="0" y="1573891"/>
                </a:moveTo>
                <a:lnTo>
                  <a:pt x="0" y="0"/>
                </a:lnTo>
              </a:path>
            </a:pathLst>
          </a:custGeom>
          <a:ln w="517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4861111" y="4485597"/>
            <a:ext cx="0" cy="20955"/>
          </a:xfrm>
          <a:custGeom>
            <a:avLst/>
            <a:gdLst/>
            <a:ahLst/>
            <a:cxnLst/>
            <a:rect l="l" t="t" r="r" b="b"/>
            <a:pathLst>
              <a:path h="20954">
                <a:moveTo>
                  <a:pt x="0" y="0"/>
                </a:moveTo>
                <a:lnTo>
                  <a:pt x="0" y="20701"/>
                </a:lnTo>
              </a:path>
            </a:pathLst>
          </a:custGeom>
          <a:ln w="51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5212526" y="2911705"/>
            <a:ext cx="0" cy="1574165"/>
          </a:xfrm>
          <a:custGeom>
            <a:avLst/>
            <a:gdLst/>
            <a:ahLst/>
            <a:cxnLst/>
            <a:rect l="l" t="t" r="r" b="b"/>
            <a:pathLst>
              <a:path h="1574164">
                <a:moveTo>
                  <a:pt x="0" y="1573891"/>
                </a:moveTo>
                <a:lnTo>
                  <a:pt x="0" y="0"/>
                </a:lnTo>
              </a:path>
            </a:pathLst>
          </a:custGeom>
          <a:ln w="517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5212526" y="4485597"/>
            <a:ext cx="0" cy="20955"/>
          </a:xfrm>
          <a:custGeom>
            <a:avLst/>
            <a:gdLst/>
            <a:ahLst/>
            <a:cxnLst/>
            <a:rect l="l" t="t" r="r" b="b"/>
            <a:pathLst>
              <a:path h="20954">
                <a:moveTo>
                  <a:pt x="0" y="0"/>
                </a:moveTo>
                <a:lnTo>
                  <a:pt x="0" y="20701"/>
                </a:lnTo>
              </a:path>
            </a:pathLst>
          </a:custGeom>
          <a:ln w="51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5563941" y="2911705"/>
            <a:ext cx="0" cy="1574165"/>
          </a:xfrm>
          <a:custGeom>
            <a:avLst/>
            <a:gdLst/>
            <a:ahLst/>
            <a:cxnLst/>
            <a:rect l="l" t="t" r="r" b="b"/>
            <a:pathLst>
              <a:path h="1574164">
                <a:moveTo>
                  <a:pt x="0" y="1573891"/>
                </a:moveTo>
                <a:lnTo>
                  <a:pt x="0" y="0"/>
                </a:lnTo>
              </a:path>
            </a:pathLst>
          </a:custGeom>
          <a:ln w="517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5563941" y="4485597"/>
            <a:ext cx="0" cy="20955"/>
          </a:xfrm>
          <a:custGeom>
            <a:avLst/>
            <a:gdLst/>
            <a:ahLst/>
            <a:cxnLst/>
            <a:rect l="l" t="t" r="r" b="b"/>
            <a:pathLst>
              <a:path h="20954">
                <a:moveTo>
                  <a:pt x="0" y="0"/>
                </a:moveTo>
                <a:lnTo>
                  <a:pt x="0" y="20701"/>
                </a:lnTo>
              </a:path>
            </a:pathLst>
          </a:custGeom>
          <a:ln w="51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5915319" y="2911705"/>
            <a:ext cx="0" cy="1574165"/>
          </a:xfrm>
          <a:custGeom>
            <a:avLst/>
            <a:gdLst/>
            <a:ahLst/>
            <a:cxnLst/>
            <a:rect l="l" t="t" r="r" b="b"/>
            <a:pathLst>
              <a:path h="1574164">
                <a:moveTo>
                  <a:pt x="0" y="1573891"/>
                </a:moveTo>
                <a:lnTo>
                  <a:pt x="0" y="0"/>
                </a:lnTo>
              </a:path>
            </a:pathLst>
          </a:custGeom>
          <a:ln w="517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5915319" y="4485597"/>
            <a:ext cx="0" cy="20955"/>
          </a:xfrm>
          <a:custGeom>
            <a:avLst/>
            <a:gdLst/>
            <a:ahLst/>
            <a:cxnLst/>
            <a:rect l="l" t="t" r="r" b="b"/>
            <a:pathLst>
              <a:path h="20954">
                <a:moveTo>
                  <a:pt x="0" y="0"/>
                </a:moveTo>
                <a:lnTo>
                  <a:pt x="0" y="20701"/>
                </a:lnTo>
              </a:path>
            </a:pathLst>
          </a:custGeom>
          <a:ln w="51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4158332" y="4223280"/>
            <a:ext cx="2108835" cy="0"/>
          </a:xfrm>
          <a:custGeom>
            <a:avLst/>
            <a:gdLst/>
            <a:ahLst/>
            <a:cxnLst/>
            <a:rect l="l" t="t" r="r" b="b"/>
            <a:pathLst>
              <a:path w="2108835">
                <a:moveTo>
                  <a:pt x="0" y="0"/>
                </a:moveTo>
                <a:lnTo>
                  <a:pt x="2108402" y="0"/>
                </a:lnTo>
              </a:path>
            </a:pathLst>
          </a:custGeom>
          <a:ln w="5179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4137668" y="4223280"/>
            <a:ext cx="20955" cy="0"/>
          </a:xfrm>
          <a:custGeom>
            <a:avLst/>
            <a:gdLst/>
            <a:ahLst/>
            <a:cxnLst/>
            <a:rect l="l" t="t" r="r" b="b"/>
            <a:pathLst>
              <a:path w="20954">
                <a:moveTo>
                  <a:pt x="20663" y="0"/>
                </a:moveTo>
                <a:lnTo>
                  <a:pt x="0" y="0"/>
                </a:lnTo>
              </a:path>
            </a:pathLst>
          </a:custGeom>
          <a:ln w="517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4158332" y="3960964"/>
            <a:ext cx="2108835" cy="0"/>
          </a:xfrm>
          <a:custGeom>
            <a:avLst/>
            <a:gdLst/>
            <a:ahLst/>
            <a:cxnLst/>
            <a:rect l="l" t="t" r="r" b="b"/>
            <a:pathLst>
              <a:path w="2108835">
                <a:moveTo>
                  <a:pt x="0" y="0"/>
                </a:moveTo>
                <a:lnTo>
                  <a:pt x="2108402" y="0"/>
                </a:lnTo>
              </a:path>
            </a:pathLst>
          </a:custGeom>
          <a:ln w="5179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4137668" y="3960964"/>
            <a:ext cx="20955" cy="0"/>
          </a:xfrm>
          <a:custGeom>
            <a:avLst/>
            <a:gdLst/>
            <a:ahLst/>
            <a:cxnLst/>
            <a:rect l="l" t="t" r="r" b="b"/>
            <a:pathLst>
              <a:path w="20954">
                <a:moveTo>
                  <a:pt x="20663" y="0"/>
                </a:moveTo>
                <a:lnTo>
                  <a:pt x="0" y="0"/>
                </a:lnTo>
              </a:path>
            </a:pathLst>
          </a:custGeom>
          <a:ln w="517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4158332" y="3698640"/>
            <a:ext cx="2108835" cy="0"/>
          </a:xfrm>
          <a:custGeom>
            <a:avLst/>
            <a:gdLst/>
            <a:ahLst/>
            <a:cxnLst/>
            <a:rect l="l" t="t" r="r" b="b"/>
            <a:pathLst>
              <a:path w="2108835">
                <a:moveTo>
                  <a:pt x="0" y="0"/>
                </a:moveTo>
                <a:lnTo>
                  <a:pt x="2108402" y="0"/>
                </a:lnTo>
              </a:path>
            </a:pathLst>
          </a:custGeom>
          <a:ln w="5179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4137668" y="3698640"/>
            <a:ext cx="20955" cy="0"/>
          </a:xfrm>
          <a:custGeom>
            <a:avLst/>
            <a:gdLst/>
            <a:ahLst/>
            <a:cxnLst/>
            <a:rect l="l" t="t" r="r" b="b"/>
            <a:pathLst>
              <a:path w="20954">
                <a:moveTo>
                  <a:pt x="20663" y="0"/>
                </a:moveTo>
                <a:lnTo>
                  <a:pt x="0" y="0"/>
                </a:lnTo>
              </a:path>
            </a:pathLst>
          </a:custGeom>
          <a:ln w="517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4158332" y="3436316"/>
            <a:ext cx="2108835" cy="0"/>
          </a:xfrm>
          <a:custGeom>
            <a:avLst/>
            <a:gdLst/>
            <a:ahLst/>
            <a:cxnLst/>
            <a:rect l="l" t="t" r="r" b="b"/>
            <a:pathLst>
              <a:path w="2108835">
                <a:moveTo>
                  <a:pt x="0" y="0"/>
                </a:moveTo>
                <a:lnTo>
                  <a:pt x="2108402" y="0"/>
                </a:lnTo>
              </a:path>
            </a:pathLst>
          </a:custGeom>
          <a:ln w="5179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4137668" y="3436316"/>
            <a:ext cx="20955" cy="0"/>
          </a:xfrm>
          <a:custGeom>
            <a:avLst/>
            <a:gdLst/>
            <a:ahLst/>
            <a:cxnLst/>
            <a:rect l="l" t="t" r="r" b="b"/>
            <a:pathLst>
              <a:path w="20954">
                <a:moveTo>
                  <a:pt x="20663" y="0"/>
                </a:moveTo>
                <a:lnTo>
                  <a:pt x="0" y="0"/>
                </a:lnTo>
              </a:path>
            </a:pathLst>
          </a:custGeom>
          <a:ln w="517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4137668" y="2909323"/>
            <a:ext cx="2129066" cy="157864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4155972" y="4485599"/>
            <a:ext cx="2113280" cy="0"/>
          </a:xfrm>
          <a:custGeom>
            <a:avLst/>
            <a:gdLst/>
            <a:ahLst/>
            <a:cxnLst/>
            <a:rect l="l" t="t" r="r" b="b"/>
            <a:pathLst>
              <a:path w="2113279">
                <a:moveTo>
                  <a:pt x="0" y="0"/>
                </a:moveTo>
                <a:lnTo>
                  <a:pt x="2113107" y="0"/>
                </a:lnTo>
              </a:path>
            </a:pathLst>
          </a:custGeom>
          <a:ln w="473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4334032" y="1212418"/>
            <a:ext cx="0" cy="1572895"/>
          </a:xfrm>
          <a:custGeom>
            <a:avLst/>
            <a:gdLst/>
            <a:ahLst/>
            <a:cxnLst/>
            <a:rect l="l" t="t" r="r" b="b"/>
            <a:pathLst>
              <a:path h="1572895">
                <a:moveTo>
                  <a:pt x="0" y="1572453"/>
                </a:moveTo>
                <a:lnTo>
                  <a:pt x="0" y="0"/>
                </a:lnTo>
              </a:path>
            </a:pathLst>
          </a:custGeom>
          <a:ln w="517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4334032" y="2784871"/>
            <a:ext cx="0" cy="20955"/>
          </a:xfrm>
          <a:custGeom>
            <a:avLst/>
            <a:gdLst/>
            <a:ahLst/>
            <a:cxnLst/>
            <a:rect l="l" t="t" r="r" b="b"/>
            <a:pathLst>
              <a:path h="20955">
                <a:moveTo>
                  <a:pt x="0" y="0"/>
                </a:moveTo>
                <a:lnTo>
                  <a:pt x="0" y="20682"/>
                </a:lnTo>
              </a:path>
            </a:pathLst>
          </a:custGeom>
          <a:ln w="51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4626846" y="1212418"/>
            <a:ext cx="0" cy="1572895"/>
          </a:xfrm>
          <a:custGeom>
            <a:avLst/>
            <a:gdLst/>
            <a:ahLst/>
            <a:cxnLst/>
            <a:rect l="l" t="t" r="r" b="b"/>
            <a:pathLst>
              <a:path h="1572895">
                <a:moveTo>
                  <a:pt x="0" y="1572453"/>
                </a:moveTo>
                <a:lnTo>
                  <a:pt x="0" y="0"/>
                </a:lnTo>
              </a:path>
            </a:pathLst>
          </a:custGeom>
          <a:ln w="517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4626846" y="2784871"/>
            <a:ext cx="0" cy="20955"/>
          </a:xfrm>
          <a:custGeom>
            <a:avLst/>
            <a:gdLst/>
            <a:ahLst/>
            <a:cxnLst/>
            <a:rect l="l" t="t" r="r" b="b"/>
            <a:pathLst>
              <a:path h="20955">
                <a:moveTo>
                  <a:pt x="0" y="0"/>
                </a:moveTo>
                <a:lnTo>
                  <a:pt x="0" y="20682"/>
                </a:lnTo>
              </a:path>
            </a:pathLst>
          </a:custGeom>
          <a:ln w="51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4919686" y="1212418"/>
            <a:ext cx="0" cy="1572895"/>
          </a:xfrm>
          <a:custGeom>
            <a:avLst/>
            <a:gdLst/>
            <a:ahLst/>
            <a:cxnLst/>
            <a:rect l="l" t="t" r="r" b="b"/>
            <a:pathLst>
              <a:path h="1572895">
                <a:moveTo>
                  <a:pt x="0" y="1572453"/>
                </a:moveTo>
                <a:lnTo>
                  <a:pt x="0" y="0"/>
                </a:lnTo>
              </a:path>
            </a:pathLst>
          </a:custGeom>
          <a:ln w="517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4919686" y="2784871"/>
            <a:ext cx="0" cy="20955"/>
          </a:xfrm>
          <a:custGeom>
            <a:avLst/>
            <a:gdLst/>
            <a:ahLst/>
            <a:cxnLst/>
            <a:rect l="l" t="t" r="r" b="b"/>
            <a:pathLst>
              <a:path h="20955">
                <a:moveTo>
                  <a:pt x="0" y="0"/>
                </a:moveTo>
                <a:lnTo>
                  <a:pt x="0" y="20682"/>
                </a:lnTo>
              </a:path>
            </a:pathLst>
          </a:custGeom>
          <a:ln w="51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5212526" y="1212418"/>
            <a:ext cx="0" cy="1572895"/>
          </a:xfrm>
          <a:custGeom>
            <a:avLst/>
            <a:gdLst/>
            <a:ahLst/>
            <a:cxnLst/>
            <a:rect l="l" t="t" r="r" b="b"/>
            <a:pathLst>
              <a:path h="1572895">
                <a:moveTo>
                  <a:pt x="0" y="1572453"/>
                </a:moveTo>
                <a:lnTo>
                  <a:pt x="0" y="0"/>
                </a:lnTo>
              </a:path>
            </a:pathLst>
          </a:custGeom>
          <a:ln w="517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5212526" y="2784871"/>
            <a:ext cx="0" cy="20955"/>
          </a:xfrm>
          <a:custGeom>
            <a:avLst/>
            <a:gdLst/>
            <a:ahLst/>
            <a:cxnLst/>
            <a:rect l="l" t="t" r="r" b="b"/>
            <a:pathLst>
              <a:path h="20955">
                <a:moveTo>
                  <a:pt x="0" y="0"/>
                </a:moveTo>
                <a:lnTo>
                  <a:pt x="0" y="20682"/>
                </a:lnTo>
              </a:path>
            </a:pathLst>
          </a:custGeom>
          <a:ln w="51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5505365" y="1212418"/>
            <a:ext cx="0" cy="1572895"/>
          </a:xfrm>
          <a:custGeom>
            <a:avLst/>
            <a:gdLst/>
            <a:ahLst/>
            <a:cxnLst/>
            <a:rect l="l" t="t" r="r" b="b"/>
            <a:pathLst>
              <a:path h="1572895">
                <a:moveTo>
                  <a:pt x="0" y="1572453"/>
                </a:moveTo>
                <a:lnTo>
                  <a:pt x="0" y="0"/>
                </a:lnTo>
              </a:path>
            </a:pathLst>
          </a:custGeom>
          <a:ln w="517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5505366" y="2784871"/>
            <a:ext cx="0" cy="20955"/>
          </a:xfrm>
          <a:custGeom>
            <a:avLst/>
            <a:gdLst/>
            <a:ahLst/>
            <a:cxnLst/>
            <a:rect l="l" t="t" r="r" b="b"/>
            <a:pathLst>
              <a:path h="20955">
                <a:moveTo>
                  <a:pt x="0" y="0"/>
                </a:moveTo>
                <a:lnTo>
                  <a:pt x="0" y="20682"/>
                </a:lnTo>
              </a:path>
            </a:pathLst>
          </a:custGeom>
          <a:ln w="51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5798205" y="1212418"/>
            <a:ext cx="0" cy="1572895"/>
          </a:xfrm>
          <a:custGeom>
            <a:avLst/>
            <a:gdLst/>
            <a:ahLst/>
            <a:cxnLst/>
            <a:rect l="l" t="t" r="r" b="b"/>
            <a:pathLst>
              <a:path h="1572895">
                <a:moveTo>
                  <a:pt x="0" y="1572453"/>
                </a:moveTo>
                <a:lnTo>
                  <a:pt x="0" y="0"/>
                </a:lnTo>
              </a:path>
            </a:pathLst>
          </a:custGeom>
          <a:ln w="517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5798206" y="2784871"/>
            <a:ext cx="0" cy="20955"/>
          </a:xfrm>
          <a:custGeom>
            <a:avLst/>
            <a:gdLst/>
            <a:ahLst/>
            <a:cxnLst/>
            <a:rect l="l" t="t" r="r" b="b"/>
            <a:pathLst>
              <a:path h="20955">
                <a:moveTo>
                  <a:pt x="0" y="0"/>
                </a:moveTo>
                <a:lnTo>
                  <a:pt x="0" y="20682"/>
                </a:lnTo>
              </a:path>
            </a:pathLst>
          </a:custGeom>
          <a:ln w="51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/>
          <p:nvPr/>
        </p:nvSpPr>
        <p:spPr>
          <a:xfrm>
            <a:off x="6091008" y="1212418"/>
            <a:ext cx="0" cy="1572895"/>
          </a:xfrm>
          <a:custGeom>
            <a:avLst/>
            <a:gdLst/>
            <a:ahLst/>
            <a:cxnLst/>
            <a:rect l="l" t="t" r="r" b="b"/>
            <a:pathLst>
              <a:path h="1572895">
                <a:moveTo>
                  <a:pt x="0" y="1572453"/>
                </a:moveTo>
                <a:lnTo>
                  <a:pt x="0" y="0"/>
                </a:lnTo>
              </a:path>
            </a:pathLst>
          </a:custGeom>
          <a:ln w="517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6091008" y="2784871"/>
            <a:ext cx="0" cy="20955"/>
          </a:xfrm>
          <a:custGeom>
            <a:avLst/>
            <a:gdLst/>
            <a:ahLst/>
            <a:cxnLst/>
            <a:rect l="l" t="t" r="r" b="b"/>
            <a:pathLst>
              <a:path h="20955">
                <a:moveTo>
                  <a:pt x="0" y="0"/>
                </a:moveTo>
                <a:lnTo>
                  <a:pt x="0" y="20682"/>
                </a:lnTo>
              </a:path>
            </a:pathLst>
          </a:custGeom>
          <a:ln w="51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4158332" y="2676426"/>
            <a:ext cx="2108835" cy="0"/>
          </a:xfrm>
          <a:custGeom>
            <a:avLst/>
            <a:gdLst/>
            <a:ahLst/>
            <a:cxnLst/>
            <a:rect l="l" t="t" r="r" b="b"/>
            <a:pathLst>
              <a:path w="2108835">
                <a:moveTo>
                  <a:pt x="0" y="0"/>
                </a:moveTo>
                <a:lnTo>
                  <a:pt x="2108402" y="0"/>
                </a:lnTo>
              </a:path>
            </a:pathLst>
          </a:custGeom>
          <a:ln w="517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4137668" y="2676426"/>
            <a:ext cx="20955" cy="0"/>
          </a:xfrm>
          <a:custGeom>
            <a:avLst/>
            <a:gdLst/>
            <a:ahLst/>
            <a:cxnLst/>
            <a:rect l="l" t="t" r="r" b="b"/>
            <a:pathLst>
              <a:path w="20954">
                <a:moveTo>
                  <a:pt x="20663" y="0"/>
                </a:moveTo>
                <a:lnTo>
                  <a:pt x="0" y="0"/>
                </a:lnTo>
              </a:path>
            </a:pathLst>
          </a:custGeom>
          <a:ln w="5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4158332" y="2405326"/>
            <a:ext cx="2108835" cy="0"/>
          </a:xfrm>
          <a:custGeom>
            <a:avLst/>
            <a:gdLst/>
            <a:ahLst/>
            <a:cxnLst/>
            <a:rect l="l" t="t" r="r" b="b"/>
            <a:pathLst>
              <a:path w="2108835">
                <a:moveTo>
                  <a:pt x="0" y="0"/>
                </a:moveTo>
                <a:lnTo>
                  <a:pt x="2108402" y="0"/>
                </a:lnTo>
              </a:path>
            </a:pathLst>
          </a:custGeom>
          <a:ln w="517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/>
          <p:nvPr/>
        </p:nvSpPr>
        <p:spPr>
          <a:xfrm>
            <a:off x="4137668" y="2405326"/>
            <a:ext cx="20955" cy="0"/>
          </a:xfrm>
          <a:custGeom>
            <a:avLst/>
            <a:gdLst/>
            <a:ahLst/>
            <a:cxnLst/>
            <a:rect l="l" t="t" r="r" b="b"/>
            <a:pathLst>
              <a:path w="20954">
                <a:moveTo>
                  <a:pt x="20663" y="0"/>
                </a:moveTo>
                <a:lnTo>
                  <a:pt x="0" y="0"/>
                </a:lnTo>
              </a:path>
            </a:pathLst>
          </a:custGeom>
          <a:ln w="5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/>
          <p:nvPr/>
        </p:nvSpPr>
        <p:spPr>
          <a:xfrm>
            <a:off x="4158332" y="2134186"/>
            <a:ext cx="2108835" cy="0"/>
          </a:xfrm>
          <a:custGeom>
            <a:avLst/>
            <a:gdLst/>
            <a:ahLst/>
            <a:cxnLst/>
            <a:rect l="l" t="t" r="r" b="b"/>
            <a:pathLst>
              <a:path w="2108835">
                <a:moveTo>
                  <a:pt x="0" y="0"/>
                </a:moveTo>
                <a:lnTo>
                  <a:pt x="2108402" y="0"/>
                </a:lnTo>
              </a:path>
            </a:pathLst>
          </a:custGeom>
          <a:ln w="517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/>
          <p:nvPr/>
        </p:nvSpPr>
        <p:spPr>
          <a:xfrm>
            <a:off x="4137668" y="2134186"/>
            <a:ext cx="20955" cy="0"/>
          </a:xfrm>
          <a:custGeom>
            <a:avLst/>
            <a:gdLst/>
            <a:ahLst/>
            <a:cxnLst/>
            <a:rect l="l" t="t" r="r" b="b"/>
            <a:pathLst>
              <a:path w="20954">
                <a:moveTo>
                  <a:pt x="20663" y="0"/>
                </a:moveTo>
                <a:lnTo>
                  <a:pt x="0" y="0"/>
                </a:lnTo>
              </a:path>
            </a:pathLst>
          </a:custGeom>
          <a:ln w="5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" name="object 65"/>
          <p:cNvSpPr/>
          <p:nvPr/>
        </p:nvSpPr>
        <p:spPr>
          <a:xfrm>
            <a:off x="4158332" y="1863082"/>
            <a:ext cx="2108835" cy="0"/>
          </a:xfrm>
          <a:custGeom>
            <a:avLst/>
            <a:gdLst/>
            <a:ahLst/>
            <a:cxnLst/>
            <a:rect l="l" t="t" r="r" b="b"/>
            <a:pathLst>
              <a:path w="2108835">
                <a:moveTo>
                  <a:pt x="0" y="0"/>
                </a:moveTo>
                <a:lnTo>
                  <a:pt x="2108402" y="0"/>
                </a:lnTo>
              </a:path>
            </a:pathLst>
          </a:custGeom>
          <a:ln w="517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6" name="object 66"/>
          <p:cNvSpPr/>
          <p:nvPr/>
        </p:nvSpPr>
        <p:spPr>
          <a:xfrm>
            <a:off x="4137668" y="1863082"/>
            <a:ext cx="20955" cy="0"/>
          </a:xfrm>
          <a:custGeom>
            <a:avLst/>
            <a:gdLst/>
            <a:ahLst/>
            <a:cxnLst/>
            <a:rect l="l" t="t" r="r" b="b"/>
            <a:pathLst>
              <a:path w="20954">
                <a:moveTo>
                  <a:pt x="20663" y="0"/>
                </a:moveTo>
                <a:lnTo>
                  <a:pt x="0" y="0"/>
                </a:lnTo>
              </a:path>
            </a:pathLst>
          </a:custGeom>
          <a:ln w="5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7" name="object 67"/>
          <p:cNvSpPr/>
          <p:nvPr/>
        </p:nvSpPr>
        <p:spPr>
          <a:xfrm>
            <a:off x="4158332" y="1591978"/>
            <a:ext cx="2108835" cy="0"/>
          </a:xfrm>
          <a:custGeom>
            <a:avLst/>
            <a:gdLst/>
            <a:ahLst/>
            <a:cxnLst/>
            <a:rect l="l" t="t" r="r" b="b"/>
            <a:pathLst>
              <a:path w="2108835">
                <a:moveTo>
                  <a:pt x="0" y="0"/>
                </a:moveTo>
                <a:lnTo>
                  <a:pt x="2108402" y="0"/>
                </a:lnTo>
              </a:path>
            </a:pathLst>
          </a:custGeom>
          <a:ln w="517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" name="object 68"/>
          <p:cNvSpPr/>
          <p:nvPr/>
        </p:nvSpPr>
        <p:spPr>
          <a:xfrm>
            <a:off x="4137668" y="1591978"/>
            <a:ext cx="20955" cy="0"/>
          </a:xfrm>
          <a:custGeom>
            <a:avLst/>
            <a:gdLst/>
            <a:ahLst/>
            <a:cxnLst/>
            <a:rect l="l" t="t" r="r" b="b"/>
            <a:pathLst>
              <a:path w="20954">
                <a:moveTo>
                  <a:pt x="20663" y="0"/>
                </a:moveTo>
                <a:lnTo>
                  <a:pt x="0" y="0"/>
                </a:lnTo>
              </a:path>
            </a:pathLst>
          </a:custGeom>
          <a:ln w="5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" name="object 69"/>
          <p:cNvSpPr/>
          <p:nvPr/>
        </p:nvSpPr>
        <p:spPr>
          <a:xfrm>
            <a:off x="4137668" y="1210038"/>
            <a:ext cx="2129066" cy="157719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" name="object 70"/>
          <p:cNvSpPr/>
          <p:nvPr/>
        </p:nvSpPr>
        <p:spPr>
          <a:xfrm>
            <a:off x="4155972" y="2784873"/>
            <a:ext cx="2113280" cy="0"/>
          </a:xfrm>
          <a:custGeom>
            <a:avLst/>
            <a:gdLst/>
            <a:ahLst/>
            <a:cxnLst/>
            <a:rect l="l" t="t" r="r" b="b"/>
            <a:pathLst>
              <a:path w="2113279">
                <a:moveTo>
                  <a:pt x="0" y="0"/>
                </a:moveTo>
                <a:lnTo>
                  <a:pt x="2113107" y="0"/>
                </a:lnTo>
              </a:path>
            </a:pathLst>
          </a:custGeom>
          <a:ln w="472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1" name="object 71"/>
          <p:cNvSpPr/>
          <p:nvPr/>
        </p:nvSpPr>
        <p:spPr>
          <a:xfrm>
            <a:off x="6663612" y="1195654"/>
            <a:ext cx="0" cy="1572895"/>
          </a:xfrm>
          <a:custGeom>
            <a:avLst/>
            <a:gdLst/>
            <a:ahLst/>
            <a:cxnLst/>
            <a:rect l="l" t="t" r="r" b="b"/>
            <a:pathLst>
              <a:path h="1572895">
                <a:moveTo>
                  <a:pt x="0" y="1572453"/>
                </a:moveTo>
                <a:lnTo>
                  <a:pt x="0" y="0"/>
                </a:lnTo>
              </a:path>
            </a:pathLst>
          </a:custGeom>
          <a:ln w="517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2" name="object 72"/>
          <p:cNvSpPr/>
          <p:nvPr/>
        </p:nvSpPr>
        <p:spPr>
          <a:xfrm>
            <a:off x="6663613" y="2768107"/>
            <a:ext cx="0" cy="20955"/>
          </a:xfrm>
          <a:custGeom>
            <a:avLst/>
            <a:gdLst/>
            <a:ahLst/>
            <a:cxnLst/>
            <a:rect l="l" t="t" r="r" b="b"/>
            <a:pathLst>
              <a:path h="20955">
                <a:moveTo>
                  <a:pt x="0" y="0"/>
                </a:moveTo>
                <a:lnTo>
                  <a:pt x="0" y="20682"/>
                </a:lnTo>
              </a:path>
            </a:pathLst>
          </a:custGeom>
          <a:ln w="51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3" name="object 73"/>
          <p:cNvSpPr/>
          <p:nvPr/>
        </p:nvSpPr>
        <p:spPr>
          <a:xfrm>
            <a:off x="6903184" y="1195654"/>
            <a:ext cx="0" cy="1572895"/>
          </a:xfrm>
          <a:custGeom>
            <a:avLst/>
            <a:gdLst/>
            <a:ahLst/>
            <a:cxnLst/>
            <a:rect l="l" t="t" r="r" b="b"/>
            <a:pathLst>
              <a:path h="1572895">
                <a:moveTo>
                  <a:pt x="0" y="1572453"/>
                </a:moveTo>
                <a:lnTo>
                  <a:pt x="0" y="0"/>
                </a:lnTo>
              </a:path>
            </a:pathLst>
          </a:custGeom>
          <a:ln w="517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4" name="object 74"/>
          <p:cNvSpPr/>
          <p:nvPr/>
        </p:nvSpPr>
        <p:spPr>
          <a:xfrm>
            <a:off x="6903184" y="2768107"/>
            <a:ext cx="0" cy="20955"/>
          </a:xfrm>
          <a:custGeom>
            <a:avLst/>
            <a:gdLst/>
            <a:ahLst/>
            <a:cxnLst/>
            <a:rect l="l" t="t" r="r" b="b"/>
            <a:pathLst>
              <a:path h="20955">
                <a:moveTo>
                  <a:pt x="0" y="0"/>
                </a:moveTo>
                <a:lnTo>
                  <a:pt x="0" y="20682"/>
                </a:lnTo>
              </a:path>
            </a:pathLst>
          </a:custGeom>
          <a:ln w="51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5" name="object 75"/>
          <p:cNvSpPr/>
          <p:nvPr/>
        </p:nvSpPr>
        <p:spPr>
          <a:xfrm>
            <a:off x="7142804" y="1195654"/>
            <a:ext cx="0" cy="1572895"/>
          </a:xfrm>
          <a:custGeom>
            <a:avLst/>
            <a:gdLst/>
            <a:ahLst/>
            <a:cxnLst/>
            <a:rect l="l" t="t" r="r" b="b"/>
            <a:pathLst>
              <a:path h="1572895">
                <a:moveTo>
                  <a:pt x="0" y="1572453"/>
                </a:moveTo>
                <a:lnTo>
                  <a:pt x="0" y="0"/>
                </a:lnTo>
              </a:path>
            </a:pathLst>
          </a:custGeom>
          <a:ln w="517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6" name="object 76"/>
          <p:cNvSpPr/>
          <p:nvPr/>
        </p:nvSpPr>
        <p:spPr>
          <a:xfrm>
            <a:off x="7142805" y="2768107"/>
            <a:ext cx="0" cy="20955"/>
          </a:xfrm>
          <a:custGeom>
            <a:avLst/>
            <a:gdLst/>
            <a:ahLst/>
            <a:cxnLst/>
            <a:rect l="l" t="t" r="r" b="b"/>
            <a:pathLst>
              <a:path h="20955">
                <a:moveTo>
                  <a:pt x="0" y="0"/>
                </a:moveTo>
                <a:lnTo>
                  <a:pt x="0" y="20682"/>
                </a:lnTo>
              </a:path>
            </a:pathLst>
          </a:custGeom>
          <a:ln w="51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7" name="object 77"/>
          <p:cNvSpPr/>
          <p:nvPr/>
        </p:nvSpPr>
        <p:spPr>
          <a:xfrm>
            <a:off x="7382387" y="1195654"/>
            <a:ext cx="0" cy="1572895"/>
          </a:xfrm>
          <a:custGeom>
            <a:avLst/>
            <a:gdLst/>
            <a:ahLst/>
            <a:cxnLst/>
            <a:rect l="l" t="t" r="r" b="b"/>
            <a:pathLst>
              <a:path h="1572895">
                <a:moveTo>
                  <a:pt x="0" y="1572453"/>
                </a:moveTo>
                <a:lnTo>
                  <a:pt x="0" y="0"/>
                </a:lnTo>
              </a:path>
            </a:pathLst>
          </a:custGeom>
          <a:ln w="517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8" name="object 78"/>
          <p:cNvSpPr/>
          <p:nvPr/>
        </p:nvSpPr>
        <p:spPr>
          <a:xfrm>
            <a:off x="7382387" y="2768107"/>
            <a:ext cx="0" cy="20955"/>
          </a:xfrm>
          <a:custGeom>
            <a:avLst/>
            <a:gdLst/>
            <a:ahLst/>
            <a:cxnLst/>
            <a:rect l="l" t="t" r="r" b="b"/>
            <a:pathLst>
              <a:path h="20955">
                <a:moveTo>
                  <a:pt x="0" y="0"/>
                </a:moveTo>
                <a:lnTo>
                  <a:pt x="0" y="20682"/>
                </a:lnTo>
              </a:path>
            </a:pathLst>
          </a:custGeom>
          <a:ln w="51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9" name="object 79"/>
          <p:cNvSpPr/>
          <p:nvPr/>
        </p:nvSpPr>
        <p:spPr>
          <a:xfrm>
            <a:off x="7621969" y="1195654"/>
            <a:ext cx="0" cy="1572895"/>
          </a:xfrm>
          <a:custGeom>
            <a:avLst/>
            <a:gdLst/>
            <a:ahLst/>
            <a:cxnLst/>
            <a:rect l="l" t="t" r="r" b="b"/>
            <a:pathLst>
              <a:path h="1572895">
                <a:moveTo>
                  <a:pt x="0" y="1572453"/>
                </a:moveTo>
                <a:lnTo>
                  <a:pt x="0" y="0"/>
                </a:lnTo>
              </a:path>
            </a:pathLst>
          </a:custGeom>
          <a:ln w="517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0" name="object 80"/>
          <p:cNvSpPr/>
          <p:nvPr/>
        </p:nvSpPr>
        <p:spPr>
          <a:xfrm>
            <a:off x="7621970" y="2768107"/>
            <a:ext cx="0" cy="20955"/>
          </a:xfrm>
          <a:custGeom>
            <a:avLst/>
            <a:gdLst/>
            <a:ahLst/>
            <a:cxnLst/>
            <a:rect l="l" t="t" r="r" b="b"/>
            <a:pathLst>
              <a:path h="20955">
                <a:moveTo>
                  <a:pt x="0" y="0"/>
                </a:moveTo>
                <a:lnTo>
                  <a:pt x="0" y="20682"/>
                </a:lnTo>
              </a:path>
            </a:pathLst>
          </a:custGeom>
          <a:ln w="51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1" name="object 81"/>
          <p:cNvSpPr/>
          <p:nvPr/>
        </p:nvSpPr>
        <p:spPr>
          <a:xfrm>
            <a:off x="7861552" y="1195654"/>
            <a:ext cx="0" cy="1572895"/>
          </a:xfrm>
          <a:custGeom>
            <a:avLst/>
            <a:gdLst/>
            <a:ahLst/>
            <a:cxnLst/>
            <a:rect l="l" t="t" r="r" b="b"/>
            <a:pathLst>
              <a:path h="1572895">
                <a:moveTo>
                  <a:pt x="0" y="1572453"/>
                </a:moveTo>
                <a:lnTo>
                  <a:pt x="0" y="0"/>
                </a:lnTo>
              </a:path>
            </a:pathLst>
          </a:custGeom>
          <a:ln w="517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2" name="object 82"/>
          <p:cNvSpPr/>
          <p:nvPr/>
        </p:nvSpPr>
        <p:spPr>
          <a:xfrm>
            <a:off x="7861553" y="2768107"/>
            <a:ext cx="0" cy="20955"/>
          </a:xfrm>
          <a:custGeom>
            <a:avLst/>
            <a:gdLst/>
            <a:ahLst/>
            <a:cxnLst/>
            <a:rect l="l" t="t" r="r" b="b"/>
            <a:pathLst>
              <a:path h="20955">
                <a:moveTo>
                  <a:pt x="0" y="0"/>
                </a:moveTo>
                <a:lnTo>
                  <a:pt x="0" y="20682"/>
                </a:lnTo>
              </a:path>
            </a:pathLst>
          </a:custGeom>
          <a:ln w="51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3" name="object 83"/>
          <p:cNvSpPr/>
          <p:nvPr/>
        </p:nvSpPr>
        <p:spPr>
          <a:xfrm>
            <a:off x="8101134" y="1195654"/>
            <a:ext cx="0" cy="1572895"/>
          </a:xfrm>
          <a:custGeom>
            <a:avLst/>
            <a:gdLst/>
            <a:ahLst/>
            <a:cxnLst/>
            <a:rect l="l" t="t" r="r" b="b"/>
            <a:pathLst>
              <a:path h="1572895">
                <a:moveTo>
                  <a:pt x="0" y="1572453"/>
                </a:moveTo>
                <a:lnTo>
                  <a:pt x="0" y="0"/>
                </a:lnTo>
              </a:path>
            </a:pathLst>
          </a:custGeom>
          <a:ln w="517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4" name="object 84"/>
          <p:cNvSpPr/>
          <p:nvPr/>
        </p:nvSpPr>
        <p:spPr>
          <a:xfrm>
            <a:off x="8101135" y="2768107"/>
            <a:ext cx="0" cy="20955"/>
          </a:xfrm>
          <a:custGeom>
            <a:avLst/>
            <a:gdLst/>
            <a:ahLst/>
            <a:cxnLst/>
            <a:rect l="l" t="t" r="r" b="b"/>
            <a:pathLst>
              <a:path h="20955">
                <a:moveTo>
                  <a:pt x="0" y="0"/>
                </a:moveTo>
                <a:lnTo>
                  <a:pt x="0" y="20682"/>
                </a:lnTo>
              </a:path>
            </a:pathLst>
          </a:custGeom>
          <a:ln w="51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5" name="object 85"/>
          <p:cNvSpPr/>
          <p:nvPr/>
        </p:nvSpPr>
        <p:spPr>
          <a:xfrm>
            <a:off x="8340755" y="1195655"/>
            <a:ext cx="0" cy="1572895"/>
          </a:xfrm>
          <a:custGeom>
            <a:avLst/>
            <a:gdLst/>
            <a:ahLst/>
            <a:cxnLst/>
            <a:rect l="l" t="t" r="r" b="b"/>
            <a:pathLst>
              <a:path h="1572895">
                <a:moveTo>
                  <a:pt x="0" y="1572453"/>
                </a:moveTo>
                <a:lnTo>
                  <a:pt x="0" y="0"/>
                </a:lnTo>
              </a:path>
            </a:pathLst>
          </a:custGeom>
          <a:ln w="517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6" name="object 86"/>
          <p:cNvSpPr/>
          <p:nvPr/>
        </p:nvSpPr>
        <p:spPr>
          <a:xfrm>
            <a:off x="8340756" y="2768107"/>
            <a:ext cx="0" cy="20955"/>
          </a:xfrm>
          <a:custGeom>
            <a:avLst/>
            <a:gdLst/>
            <a:ahLst/>
            <a:cxnLst/>
            <a:rect l="l" t="t" r="r" b="b"/>
            <a:pathLst>
              <a:path h="20955">
                <a:moveTo>
                  <a:pt x="0" y="0"/>
                </a:moveTo>
                <a:lnTo>
                  <a:pt x="0" y="20682"/>
                </a:lnTo>
              </a:path>
            </a:pathLst>
          </a:custGeom>
          <a:ln w="51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7" name="object 87"/>
          <p:cNvSpPr/>
          <p:nvPr/>
        </p:nvSpPr>
        <p:spPr>
          <a:xfrm>
            <a:off x="8580337" y="1195655"/>
            <a:ext cx="0" cy="1572895"/>
          </a:xfrm>
          <a:custGeom>
            <a:avLst/>
            <a:gdLst/>
            <a:ahLst/>
            <a:cxnLst/>
            <a:rect l="l" t="t" r="r" b="b"/>
            <a:pathLst>
              <a:path h="1572895">
                <a:moveTo>
                  <a:pt x="0" y="1572453"/>
                </a:moveTo>
                <a:lnTo>
                  <a:pt x="0" y="0"/>
                </a:lnTo>
              </a:path>
            </a:pathLst>
          </a:custGeom>
          <a:ln w="517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8" name="object 88"/>
          <p:cNvSpPr/>
          <p:nvPr/>
        </p:nvSpPr>
        <p:spPr>
          <a:xfrm>
            <a:off x="8580338" y="2768108"/>
            <a:ext cx="0" cy="20955"/>
          </a:xfrm>
          <a:custGeom>
            <a:avLst/>
            <a:gdLst/>
            <a:ahLst/>
            <a:cxnLst/>
            <a:rect l="l" t="t" r="r" b="b"/>
            <a:pathLst>
              <a:path h="20955">
                <a:moveTo>
                  <a:pt x="0" y="0"/>
                </a:moveTo>
                <a:lnTo>
                  <a:pt x="0" y="20682"/>
                </a:lnTo>
              </a:path>
            </a:pathLst>
          </a:custGeom>
          <a:ln w="51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9" name="object 89"/>
          <p:cNvSpPr/>
          <p:nvPr/>
        </p:nvSpPr>
        <p:spPr>
          <a:xfrm>
            <a:off x="6567776" y="2663277"/>
            <a:ext cx="2108835" cy="0"/>
          </a:xfrm>
          <a:custGeom>
            <a:avLst/>
            <a:gdLst/>
            <a:ahLst/>
            <a:cxnLst/>
            <a:rect l="l" t="t" r="r" b="b"/>
            <a:pathLst>
              <a:path w="2108834">
                <a:moveTo>
                  <a:pt x="0" y="0"/>
                </a:moveTo>
                <a:lnTo>
                  <a:pt x="2108402" y="0"/>
                </a:lnTo>
              </a:path>
            </a:pathLst>
          </a:custGeom>
          <a:ln w="517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0" name="object 90"/>
          <p:cNvSpPr/>
          <p:nvPr/>
        </p:nvSpPr>
        <p:spPr>
          <a:xfrm>
            <a:off x="6547112" y="2663277"/>
            <a:ext cx="20955" cy="0"/>
          </a:xfrm>
          <a:custGeom>
            <a:avLst/>
            <a:gdLst/>
            <a:ahLst/>
            <a:cxnLst/>
            <a:rect l="l" t="t" r="r" b="b"/>
            <a:pathLst>
              <a:path w="20954">
                <a:moveTo>
                  <a:pt x="20663" y="0"/>
                </a:moveTo>
                <a:lnTo>
                  <a:pt x="0" y="0"/>
                </a:lnTo>
              </a:path>
            </a:pathLst>
          </a:custGeom>
          <a:ln w="5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1" name="object 91"/>
          <p:cNvSpPr/>
          <p:nvPr/>
        </p:nvSpPr>
        <p:spPr>
          <a:xfrm>
            <a:off x="6567776" y="2453621"/>
            <a:ext cx="2108835" cy="0"/>
          </a:xfrm>
          <a:custGeom>
            <a:avLst/>
            <a:gdLst/>
            <a:ahLst/>
            <a:cxnLst/>
            <a:rect l="l" t="t" r="r" b="b"/>
            <a:pathLst>
              <a:path w="2108834">
                <a:moveTo>
                  <a:pt x="0" y="0"/>
                </a:moveTo>
                <a:lnTo>
                  <a:pt x="2108402" y="0"/>
                </a:lnTo>
              </a:path>
            </a:pathLst>
          </a:custGeom>
          <a:ln w="517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2" name="object 92"/>
          <p:cNvSpPr/>
          <p:nvPr/>
        </p:nvSpPr>
        <p:spPr>
          <a:xfrm>
            <a:off x="6547112" y="2453621"/>
            <a:ext cx="20955" cy="0"/>
          </a:xfrm>
          <a:custGeom>
            <a:avLst/>
            <a:gdLst/>
            <a:ahLst/>
            <a:cxnLst/>
            <a:rect l="l" t="t" r="r" b="b"/>
            <a:pathLst>
              <a:path w="20954">
                <a:moveTo>
                  <a:pt x="20663" y="0"/>
                </a:moveTo>
                <a:lnTo>
                  <a:pt x="0" y="0"/>
                </a:lnTo>
              </a:path>
            </a:pathLst>
          </a:custGeom>
          <a:ln w="5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3" name="object 93"/>
          <p:cNvSpPr/>
          <p:nvPr/>
        </p:nvSpPr>
        <p:spPr>
          <a:xfrm>
            <a:off x="6567776" y="2243954"/>
            <a:ext cx="2108835" cy="0"/>
          </a:xfrm>
          <a:custGeom>
            <a:avLst/>
            <a:gdLst/>
            <a:ahLst/>
            <a:cxnLst/>
            <a:rect l="l" t="t" r="r" b="b"/>
            <a:pathLst>
              <a:path w="2108834">
                <a:moveTo>
                  <a:pt x="0" y="0"/>
                </a:moveTo>
                <a:lnTo>
                  <a:pt x="2108402" y="0"/>
                </a:lnTo>
              </a:path>
            </a:pathLst>
          </a:custGeom>
          <a:ln w="517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4" name="object 94"/>
          <p:cNvSpPr/>
          <p:nvPr/>
        </p:nvSpPr>
        <p:spPr>
          <a:xfrm>
            <a:off x="6547112" y="2243954"/>
            <a:ext cx="20955" cy="0"/>
          </a:xfrm>
          <a:custGeom>
            <a:avLst/>
            <a:gdLst/>
            <a:ahLst/>
            <a:cxnLst/>
            <a:rect l="l" t="t" r="r" b="b"/>
            <a:pathLst>
              <a:path w="20954">
                <a:moveTo>
                  <a:pt x="20663" y="0"/>
                </a:moveTo>
                <a:lnTo>
                  <a:pt x="0" y="0"/>
                </a:lnTo>
              </a:path>
            </a:pathLst>
          </a:custGeom>
          <a:ln w="5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5" name="object 95"/>
          <p:cNvSpPr/>
          <p:nvPr/>
        </p:nvSpPr>
        <p:spPr>
          <a:xfrm>
            <a:off x="6567776" y="2034287"/>
            <a:ext cx="2108835" cy="0"/>
          </a:xfrm>
          <a:custGeom>
            <a:avLst/>
            <a:gdLst/>
            <a:ahLst/>
            <a:cxnLst/>
            <a:rect l="l" t="t" r="r" b="b"/>
            <a:pathLst>
              <a:path w="2108834">
                <a:moveTo>
                  <a:pt x="0" y="0"/>
                </a:moveTo>
                <a:lnTo>
                  <a:pt x="2108402" y="0"/>
                </a:lnTo>
              </a:path>
            </a:pathLst>
          </a:custGeom>
          <a:ln w="517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6" name="object 96"/>
          <p:cNvSpPr/>
          <p:nvPr/>
        </p:nvSpPr>
        <p:spPr>
          <a:xfrm>
            <a:off x="6547112" y="2034287"/>
            <a:ext cx="20955" cy="0"/>
          </a:xfrm>
          <a:custGeom>
            <a:avLst/>
            <a:gdLst/>
            <a:ahLst/>
            <a:cxnLst/>
            <a:rect l="l" t="t" r="r" b="b"/>
            <a:pathLst>
              <a:path w="20954">
                <a:moveTo>
                  <a:pt x="20663" y="0"/>
                </a:moveTo>
                <a:lnTo>
                  <a:pt x="0" y="0"/>
                </a:lnTo>
              </a:path>
            </a:pathLst>
          </a:custGeom>
          <a:ln w="5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7" name="object 97"/>
          <p:cNvSpPr/>
          <p:nvPr/>
        </p:nvSpPr>
        <p:spPr>
          <a:xfrm>
            <a:off x="6567776" y="1824619"/>
            <a:ext cx="2108835" cy="0"/>
          </a:xfrm>
          <a:custGeom>
            <a:avLst/>
            <a:gdLst/>
            <a:ahLst/>
            <a:cxnLst/>
            <a:rect l="l" t="t" r="r" b="b"/>
            <a:pathLst>
              <a:path w="2108834">
                <a:moveTo>
                  <a:pt x="0" y="0"/>
                </a:moveTo>
                <a:lnTo>
                  <a:pt x="2108402" y="0"/>
                </a:lnTo>
              </a:path>
            </a:pathLst>
          </a:custGeom>
          <a:ln w="517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8" name="object 98"/>
          <p:cNvSpPr/>
          <p:nvPr/>
        </p:nvSpPr>
        <p:spPr>
          <a:xfrm>
            <a:off x="6547112" y="1824619"/>
            <a:ext cx="20955" cy="0"/>
          </a:xfrm>
          <a:custGeom>
            <a:avLst/>
            <a:gdLst/>
            <a:ahLst/>
            <a:cxnLst/>
            <a:rect l="l" t="t" r="r" b="b"/>
            <a:pathLst>
              <a:path w="20954">
                <a:moveTo>
                  <a:pt x="20663" y="0"/>
                </a:moveTo>
                <a:lnTo>
                  <a:pt x="0" y="0"/>
                </a:lnTo>
              </a:path>
            </a:pathLst>
          </a:custGeom>
          <a:ln w="5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9" name="object 99"/>
          <p:cNvSpPr/>
          <p:nvPr/>
        </p:nvSpPr>
        <p:spPr>
          <a:xfrm>
            <a:off x="6567775" y="1614952"/>
            <a:ext cx="2108835" cy="0"/>
          </a:xfrm>
          <a:custGeom>
            <a:avLst/>
            <a:gdLst/>
            <a:ahLst/>
            <a:cxnLst/>
            <a:rect l="l" t="t" r="r" b="b"/>
            <a:pathLst>
              <a:path w="2108834">
                <a:moveTo>
                  <a:pt x="0" y="0"/>
                </a:moveTo>
                <a:lnTo>
                  <a:pt x="2108402" y="0"/>
                </a:lnTo>
              </a:path>
            </a:pathLst>
          </a:custGeom>
          <a:ln w="517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0" name="object 100"/>
          <p:cNvSpPr/>
          <p:nvPr/>
        </p:nvSpPr>
        <p:spPr>
          <a:xfrm>
            <a:off x="6547111" y="1614952"/>
            <a:ext cx="20955" cy="0"/>
          </a:xfrm>
          <a:custGeom>
            <a:avLst/>
            <a:gdLst/>
            <a:ahLst/>
            <a:cxnLst/>
            <a:rect l="l" t="t" r="r" b="b"/>
            <a:pathLst>
              <a:path w="20954">
                <a:moveTo>
                  <a:pt x="20663" y="0"/>
                </a:moveTo>
                <a:lnTo>
                  <a:pt x="0" y="0"/>
                </a:lnTo>
              </a:path>
            </a:pathLst>
          </a:custGeom>
          <a:ln w="5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1" name="object 101"/>
          <p:cNvSpPr/>
          <p:nvPr/>
        </p:nvSpPr>
        <p:spPr>
          <a:xfrm>
            <a:off x="6567775" y="1405285"/>
            <a:ext cx="2108835" cy="0"/>
          </a:xfrm>
          <a:custGeom>
            <a:avLst/>
            <a:gdLst/>
            <a:ahLst/>
            <a:cxnLst/>
            <a:rect l="l" t="t" r="r" b="b"/>
            <a:pathLst>
              <a:path w="2108834">
                <a:moveTo>
                  <a:pt x="0" y="0"/>
                </a:moveTo>
                <a:lnTo>
                  <a:pt x="2108402" y="0"/>
                </a:lnTo>
              </a:path>
            </a:pathLst>
          </a:custGeom>
          <a:ln w="517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2" name="object 102"/>
          <p:cNvSpPr/>
          <p:nvPr/>
        </p:nvSpPr>
        <p:spPr>
          <a:xfrm>
            <a:off x="6547111" y="1405285"/>
            <a:ext cx="20955" cy="0"/>
          </a:xfrm>
          <a:custGeom>
            <a:avLst/>
            <a:gdLst/>
            <a:ahLst/>
            <a:cxnLst/>
            <a:rect l="l" t="t" r="r" b="b"/>
            <a:pathLst>
              <a:path w="20954">
                <a:moveTo>
                  <a:pt x="20663" y="0"/>
                </a:moveTo>
                <a:lnTo>
                  <a:pt x="0" y="0"/>
                </a:lnTo>
              </a:path>
            </a:pathLst>
          </a:custGeom>
          <a:ln w="5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3" name="object 103"/>
          <p:cNvSpPr/>
          <p:nvPr/>
        </p:nvSpPr>
        <p:spPr>
          <a:xfrm>
            <a:off x="6547111" y="1193067"/>
            <a:ext cx="2129067" cy="1577406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4" name="object 104"/>
          <p:cNvSpPr/>
          <p:nvPr/>
        </p:nvSpPr>
        <p:spPr>
          <a:xfrm>
            <a:off x="6565416" y="2768109"/>
            <a:ext cx="2113280" cy="0"/>
          </a:xfrm>
          <a:custGeom>
            <a:avLst/>
            <a:gdLst/>
            <a:ahLst/>
            <a:cxnLst/>
            <a:rect l="l" t="t" r="r" b="b"/>
            <a:pathLst>
              <a:path w="2113279">
                <a:moveTo>
                  <a:pt x="0" y="0"/>
                </a:moveTo>
                <a:lnTo>
                  <a:pt x="2113107" y="0"/>
                </a:lnTo>
              </a:path>
            </a:pathLst>
          </a:custGeom>
          <a:ln w="472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5" name="TextShape 1">
            <a:extLst>
              <a:ext uri="{FF2B5EF4-FFF2-40B4-BE49-F238E27FC236}">
                <a16:creationId xmlns:a16="http://schemas.microsoft.com/office/drawing/2014/main" id="{2634E469-2D28-734E-975B-1549E17DCB67}"/>
              </a:ext>
            </a:extLst>
          </p:cNvPr>
          <p:cNvSpPr txBox="1"/>
          <p:nvPr/>
        </p:nvSpPr>
        <p:spPr>
          <a:xfrm>
            <a:off x="152399" y="133350"/>
            <a:ext cx="8804275" cy="85875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2994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Limitations of K-means</a:t>
            </a:r>
          </a:p>
        </p:txBody>
      </p:sp>
      <p:sp>
        <p:nvSpPr>
          <p:cNvPr id="126" name="TextShape 2">
            <a:extLst>
              <a:ext uri="{FF2B5EF4-FFF2-40B4-BE49-F238E27FC236}">
                <a16:creationId xmlns:a16="http://schemas.microsoft.com/office/drawing/2014/main" id="{EAC62F92-A3C3-B14F-9C55-5A00257155C5}"/>
              </a:ext>
            </a:extLst>
          </p:cNvPr>
          <p:cNvSpPr txBox="1"/>
          <p:nvPr/>
        </p:nvSpPr>
        <p:spPr>
          <a:xfrm>
            <a:off x="187326" y="981851"/>
            <a:ext cx="3772096" cy="396542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65300" indent="-285750">
              <a:spcAft>
                <a:spcPts val="10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How will k-means handle these data sets?</a:t>
            </a:r>
          </a:p>
          <a:p>
            <a:pPr marL="65300" indent="-285750">
              <a:spcAft>
                <a:spcPts val="10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Not so good…</a:t>
            </a:r>
          </a:p>
          <a:p>
            <a:pPr marL="65300" indent="-285750">
              <a:spcAft>
                <a:spcPts val="100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K-means only produces convex clusters</a:t>
            </a:r>
          </a:p>
          <a:p>
            <a:pPr marL="65300" indent="-285750">
              <a:spcAft>
                <a:spcPts val="100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It does not handle non-spherical clusters too well</a:t>
            </a:r>
          </a:p>
          <a:p>
            <a:pPr marL="65300" indent="-285750">
              <a:spcAft>
                <a:spcPts val="100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It tends to produce clusters of </a:t>
            </a:r>
            <a:r>
              <a:rPr lang="en-US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equal size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240000" indent="-220450">
              <a:spcAft>
                <a:spcPts val="10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1905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Shape 1">
            <a:extLst>
              <a:ext uri="{FF2B5EF4-FFF2-40B4-BE49-F238E27FC236}">
                <a16:creationId xmlns:a16="http://schemas.microsoft.com/office/drawing/2014/main" id="{D778BAE0-82C5-EF46-988B-F0846F150717}"/>
              </a:ext>
            </a:extLst>
          </p:cNvPr>
          <p:cNvSpPr txBox="1"/>
          <p:nvPr/>
        </p:nvSpPr>
        <p:spPr>
          <a:xfrm>
            <a:off x="152399" y="133350"/>
            <a:ext cx="8804275" cy="85875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2994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Clustering</a:t>
            </a:r>
          </a:p>
        </p:txBody>
      </p:sp>
      <p:sp>
        <p:nvSpPr>
          <p:cNvPr id="53" name="TextShape 2">
            <a:extLst>
              <a:ext uri="{FF2B5EF4-FFF2-40B4-BE49-F238E27FC236}">
                <a16:creationId xmlns:a16="http://schemas.microsoft.com/office/drawing/2014/main" id="{56F3008B-DEB6-254F-BEB6-2395F3F0B93C}"/>
              </a:ext>
            </a:extLst>
          </p:cNvPr>
          <p:cNvSpPr txBox="1"/>
          <p:nvPr/>
        </p:nvSpPr>
        <p:spPr>
          <a:xfrm>
            <a:off x="257177" y="920874"/>
            <a:ext cx="8582023" cy="408927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65300" indent="-285750">
              <a:spcAft>
                <a:spcPts val="10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Clustering or Cluster Analysis is the task of grouping a set of objects such that objects in the same group (cluster) are more similar to each other than to objects in other groups</a:t>
            </a:r>
          </a:p>
          <a:p>
            <a:pPr marL="65300" indent="-285750">
              <a:spcAft>
                <a:spcPts val="10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There are several types of clustering methods:</a:t>
            </a:r>
          </a:p>
          <a:p>
            <a:pPr marL="702000" indent="-342900">
              <a:spcAft>
                <a:spcPts val="100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Centroid-based: each cluster is represented by a prototype object (a center), e.g. k-means</a:t>
            </a:r>
          </a:p>
          <a:p>
            <a:pPr marL="702000" indent="-342900">
              <a:spcAft>
                <a:spcPts val="100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Density-based: clusters are dense regions of space, e.g. DBSCAN</a:t>
            </a:r>
          </a:p>
          <a:p>
            <a:pPr marL="702000" indent="-342900">
              <a:spcAft>
                <a:spcPts val="100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Distribution-based: clusters are modeled by statistical distributions, e.g. GMM</a:t>
            </a:r>
          </a:p>
          <a:p>
            <a:pPr marL="702000" indent="-342900">
              <a:spcAft>
                <a:spcPts val="100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Graph-based: clusters are cliques in a graph, e.g. HCS</a:t>
            </a:r>
          </a:p>
          <a:p>
            <a:pPr marL="702000" indent="-342900">
              <a:spcAft>
                <a:spcPts val="100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Hierarchical models: there is a hierarchical relationship between clusters</a:t>
            </a:r>
          </a:p>
          <a:p>
            <a:pPr marL="65300" indent="-285750">
              <a:spcAft>
                <a:spcPts val="10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Based on the relation between objects and clusters:</a:t>
            </a:r>
          </a:p>
          <a:p>
            <a:pPr marL="702000" indent="-342900">
              <a:spcAft>
                <a:spcPts val="100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Hard-clustering (partitioning): one object can belong to a single cluster</a:t>
            </a:r>
          </a:p>
          <a:p>
            <a:pPr marL="702000" indent="-342900">
              <a:spcAft>
                <a:spcPts val="100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Soft-clustering (fuzzy-clustering): each object has a degree of membership to each cluster</a:t>
            </a:r>
          </a:p>
          <a:p>
            <a:pPr marL="702000" indent="-342900">
              <a:spcAft>
                <a:spcPts val="100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240000" indent="-220450">
              <a:spcAft>
                <a:spcPts val="10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240000" indent="-220450">
              <a:spcAft>
                <a:spcPts val="10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240000" indent="-220450">
              <a:spcAft>
                <a:spcPts val="10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346607C-AA0D-1043-8931-91BB146E8CB0}"/>
              </a:ext>
            </a:extLst>
          </p:cNvPr>
          <p:cNvSpPr txBox="1"/>
          <p:nvPr/>
        </p:nvSpPr>
        <p:spPr>
          <a:xfrm>
            <a:off x="1771616" y="2237043"/>
            <a:ext cx="5600767" cy="6694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750" dirty="0"/>
              <a:t>K-means Variations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object 39"/>
          <p:cNvSpPr/>
          <p:nvPr/>
        </p:nvSpPr>
        <p:spPr>
          <a:xfrm>
            <a:off x="5633581" y="2346258"/>
            <a:ext cx="0" cy="2053589"/>
          </a:xfrm>
          <a:custGeom>
            <a:avLst/>
            <a:gdLst/>
            <a:ahLst/>
            <a:cxnLst/>
            <a:rect l="l" t="t" r="r" b="b"/>
            <a:pathLst>
              <a:path h="2053589">
                <a:moveTo>
                  <a:pt x="0" y="2053420"/>
                </a:moveTo>
                <a:lnTo>
                  <a:pt x="0" y="0"/>
                </a:lnTo>
              </a:path>
            </a:pathLst>
          </a:custGeom>
          <a:ln w="6751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5977691" y="2346258"/>
            <a:ext cx="0" cy="2053589"/>
          </a:xfrm>
          <a:custGeom>
            <a:avLst/>
            <a:gdLst/>
            <a:ahLst/>
            <a:cxnLst/>
            <a:rect l="l" t="t" r="r" b="b"/>
            <a:pathLst>
              <a:path h="2053589">
                <a:moveTo>
                  <a:pt x="0" y="2053420"/>
                </a:moveTo>
                <a:lnTo>
                  <a:pt x="0" y="0"/>
                </a:lnTo>
              </a:path>
            </a:pathLst>
          </a:custGeom>
          <a:ln w="6751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5977692" y="4399679"/>
            <a:ext cx="0" cy="27305"/>
          </a:xfrm>
          <a:custGeom>
            <a:avLst/>
            <a:gdLst/>
            <a:ahLst/>
            <a:cxnLst/>
            <a:rect l="l" t="t" r="r" b="b"/>
            <a:pathLst>
              <a:path h="27304">
                <a:moveTo>
                  <a:pt x="0" y="0"/>
                </a:moveTo>
                <a:lnTo>
                  <a:pt x="0" y="27008"/>
                </a:lnTo>
              </a:path>
            </a:pathLst>
          </a:custGeom>
          <a:ln w="675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6321792" y="2346258"/>
            <a:ext cx="0" cy="2053589"/>
          </a:xfrm>
          <a:custGeom>
            <a:avLst/>
            <a:gdLst/>
            <a:ahLst/>
            <a:cxnLst/>
            <a:rect l="l" t="t" r="r" b="b"/>
            <a:pathLst>
              <a:path h="2053589">
                <a:moveTo>
                  <a:pt x="0" y="2053420"/>
                </a:moveTo>
                <a:lnTo>
                  <a:pt x="0" y="0"/>
                </a:lnTo>
              </a:path>
            </a:pathLst>
          </a:custGeom>
          <a:ln w="6751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6321792" y="4399679"/>
            <a:ext cx="0" cy="27305"/>
          </a:xfrm>
          <a:custGeom>
            <a:avLst/>
            <a:gdLst/>
            <a:ahLst/>
            <a:cxnLst/>
            <a:rect l="l" t="t" r="r" b="b"/>
            <a:pathLst>
              <a:path h="27304">
                <a:moveTo>
                  <a:pt x="0" y="0"/>
                </a:moveTo>
                <a:lnTo>
                  <a:pt x="0" y="27008"/>
                </a:lnTo>
              </a:path>
            </a:pathLst>
          </a:custGeom>
          <a:ln w="675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6665907" y="2346258"/>
            <a:ext cx="0" cy="2053589"/>
          </a:xfrm>
          <a:custGeom>
            <a:avLst/>
            <a:gdLst/>
            <a:ahLst/>
            <a:cxnLst/>
            <a:rect l="l" t="t" r="r" b="b"/>
            <a:pathLst>
              <a:path h="2053589">
                <a:moveTo>
                  <a:pt x="0" y="2053420"/>
                </a:moveTo>
                <a:lnTo>
                  <a:pt x="0" y="0"/>
                </a:lnTo>
              </a:path>
            </a:pathLst>
          </a:custGeom>
          <a:ln w="6751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6665907" y="4399679"/>
            <a:ext cx="0" cy="27305"/>
          </a:xfrm>
          <a:custGeom>
            <a:avLst/>
            <a:gdLst/>
            <a:ahLst/>
            <a:cxnLst/>
            <a:rect l="l" t="t" r="r" b="b"/>
            <a:pathLst>
              <a:path h="27304">
                <a:moveTo>
                  <a:pt x="0" y="0"/>
                </a:moveTo>
                <a:lnTo>
                  <a:pt x="0" y="27008"/>
                </a:lnTo>
              </a:path>
            </a:pathLst>
          </a:custGeom>
          <a:ln w="675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7010022" y="2346258"/>
            <a:ext cx="0" cy="2053589"/>
          </a:xfrm>
          <a:custGeom>
            <a:avLst/>
            <a:gdLst/>
            <a:ahLst/>
            <a:cxnLst/>
            <a:rect l="l" t="t" r="r" b="b"/>
            <a:pathLst>
              <a:path h="2053589">
                <a:moveTo>
                  <a:pt x="0" y="2053420"/>
                </a:moveTo>
                <a:lnTo>
                  <a:pt x="0" y="0"/>
                </a:lnTo>
              </a:path>
            </a:pathLst>
          </a:custGeom>
          <a:ln w="6751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7010023" y="4399679"/>
            <a:ext cx="0" cy="27305"/>
          </a:xfrm>
          <a:custGeom>
            <a:avLst/>
            <a:gdLst/>
            <a:ahLst/>
            <a:cxnLst/>
            <a:rect l="l" t="t" r="r" b="b"/>
            <a:pathLst>
              <a:path h="27304">
                <a:moveTo>
                  <a:pt x="0" y="0"/>
                </a:moveTo>
                <a:lnTo>
                  <a:pt x="0" y="27008"/>
                </a:lnTo>
              </a:path>
            </a:pathLst>
          </a:custGeom>
          <a:ln w="675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7354137" y="2346258"/>
            <a:ext cx="0" cy="2053589"/>
          </a:xfrm>
          <a:custGeom>
            <a:avLst/>
            <a:gdLst/>
            <a:ahLst/>
            <a:cxnLst/>
            <a:rect l="l" t="t" r="r" b="b"/>
            <a:pathLst>
              <a:path h="2053589">
                <a:moveTo>
                  <a:pt x="0" y="2053420"/>
                </a:moveTo>
                <a:lnTo>
                  <a:pt x="0" y="0"/>
                </a:lnTo>
              </a:path>
            </a:pathLst>
          </a:custGeom>
          <a:ln w="6751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7354137" y="4399679"/>
            <a:ext cx="0" cy="27305"/>
          </a:xfrm>
          <a:custGeom>
            <a:avLst/>
            <a:gdLst/>
            <a:ahLst/>
            <a:cxnLst/>
            <a:rect l="l" t="t" r="r" b="b"/>
            <a:pathLst>
              <a:path h="27304">
                <a:moveTo>
                  <a:pt x="0" y="0"/>
                </a:moveTo>
                <a:lnTo>
                  <a:pt x="0" y="27008"/>
                </a:lnTo>
              </a:path>
            </a:pathLst>
          </a:custGeom>
          <a:ln w="675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7698253" y="2346258"/>
            <a:ext cx="0" cy="2053589"/>
          </a:xfrm>
          <a:custGeom>
            <a:avLst/>
            <a:gdLst/>
            <a:ahLst/>
            <a:cxnLst/>
            <a:rect l="l" t="t" r="r" b="b"/>
            <a:pathLst>
              <a:path h="2053589">
                <a:moveTo>
                  <a:pt x="0" y="2053420"/>
                </a:moveTo>
                <a:lnTo>
                  <a:pt x="0" y="0"/>
                </a:lnTo>
              </a:path>
            </a:pathLst>
          </a:custGeom>
          <a:ln w="6751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7698253" y="4399679"/>
            <a:ext cx="0" cy="27305"/>
          </a:xfrm>
          <a:custGeom>
            <a:avLst/>
            <a:gdLst/>
            <a:ahLst/>
            <a:cxnLst/>
            <a:rect l="l" t="t" r="r" b="b"/>
            <a:pathLst>
              <a:path h="27304">
                <a:moveTo>
                  <a:pt x="0" y="0"/>
                </a:moveTo>
                <a:lnTo>
                  <a:pt x="0" y="27008"/>
                </a:lnTo>
              </a:path>
            </a:pathLst>
          </a:custGeom>
          <a:ln w="675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8042368" y="2346258"/>
            <a:ext cx="0" cy="2053589"/>
          </a:xfrm>
          <a:custGeom>
            <a:avLst/>
            <a:gdLst/>
            <a:ahLst/>
            <a:cxnLst/>
            <a:rect l="l" t="t" r="r" b="b"/>
            <a:pathLst>
              <a:path h="2053589">
                <a:moveTo>
                  <a:pt x="0" y="2053420"/>
                </a:moveTo>
                <a:lnTo>
                  <a:pt x="0" y="0"/>
                </a:lnTo>
              </a:path>
            </a:pathLst>
          </a:custGeom>
          <a:ln w="6751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8042368" y="4399679"/>
            <a:ext cx="0" cy="27305"/>
          </a:xfrm>
          <a:custGeom>
            <a:avLst/>
            <a:gdLst/>
            <a:ahLst/>
            <a:cxnLst/>
            <a:rect l="l" t="t" r="r" b="b"/>
            <a:pathLst>
              <a:path h="27304">
                <a:moveTo>
                  <a:pt x="0" y="0"/>
                </a:moveTo>
                <a:lnTo>
                  <a:pt x="0" y="27008"/>
                </a:lnTo>
              </a:path>
            </a:pathLst>
          </a:custGeom>
          <a:ln w="675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8386483" y="2346258"/>
            <a:ext cx="0" cy="2053589"/>
          </a:xfrm>
          <a:custGeom>
            <a:avLst/>
            <a:gdLst/>
            <a:ahLst/>
            <a:cxnLst/>
            <a:rect l="l" t="t" r="r" b="b"/>
            <a:pathLst>
              <a:path h="2053589">
                <a:moveTo>
                  <a:pt x="0" y="2053420"/>
                </a:moveTo>
                <a:lnTo>
                  <a:pt x="0" y="0"/>
                </a:lnTo>
              </a:path>
            </a:pathLst>
          </a:custGeom>
          <a:ln w="6751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8386483" y="4399679"/>
            <a:ext cx="0" cy="27305"/>
          </a:xfrm>
          <a:custGeom>
            <a:avLst/>
            <a:gdLst/>
            <a:ahLst/>
            <a:cxnLst/>
            <a:rect l="l" t="t" r="r" b="b"/>
            <a:pathLst>
              <a:path h="27304">
                <a:moveTo>
                  <a:pt x="0" y="0"/>
                </a:moveTo>
                <a:lnTo>
                  <a:pt x="0" y="27008"/>
                </a:lnTo>
              </a:path>
            </a:pathLst>
          </a:custGeom>
          <a:ln w="675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5633581" y="4399679"/>
            <a:ext cx="2753360" cy="0"/>
          </a:xfrm>
          <a:custGeom>
            <a:avLst/>
            <a:gdLst/>
            <a:ahLst/>
            <a:cxnLst/>
            <a:rect l="l" t="t" r="r" b="b"/>
            <a:pathLst>
              <a:path w="2753359">
                <a:moveTo>
                  <a:pt x="0" y="0"/>
                </a:moveTo>
                <a:lnTo>
                  <a:pt x="2752901" y="0"/>
                </a:lnTo>
              </a:path>
            </a:pathLst>
          </a:custGeom>
          <a:ln w="6758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/>
          <p:nvPr/>
        </p:nvSpPr>
        <p:spPr>
          <a:xfrm>
            <a:off x="5606601" y="4399679"/>
            <a:ext cx="27305" cy="0"/>
          </a:xfrm>
          <a:custGeom>
            <a:avLst/>
            <a:gdLst/>
            <a:ahLst/>
            <a:cxnLst/>
            <a:rect l="l" t="t" r="r" b="b"/>
            <a:pathLst>
              <a:path w="27304">
                <a:moveTo>
                  <a:pt x="26980" y="0"/>
                </a:moveTo>
                <a:lnTo>
                  <a:pt x="0" y="0"/>
                </a:lnTo>
              </a:path>
            </a:pathLst>
          </a:custGeom>
          <a:ln w="675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5633581" y="4057441"/>
            <a:ext cx="2753360" cy="0"/>
          </a:xfrm>
          <a:custGeom>
            <a:avLst/>
            <a:gdLst/>
            <a:ahLst/>
            <a:cxnLst/>
            <a:rect l="l" t="t" r="r" b="b"/>
            <a:pathLst>
              <a:path w="2753359">
                <a:moveTo>
                  <a:pt x="0" y="0"/>
                </a:moveTo>
                <a:lnTo>
                  <a:pt x="2752901" y="0"/>
                </a:lnTo>
              </a:path>
            </a:pathLst>
          </a:custGeom>
          <a:ln w="6758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5606601" y="4057441"/>
            <a:ext cx="27305" cy="0"/>
          </a:xfrm>
          <a:custGeom>
            <a:avLst/>
            <a:gdLst/>
            <a:ahLst/>
            <a:cxnLst/>
            <a:rect l="l" t="t" r="r" b="b"/>
            <a:pathLst>
              <a:path w="27304">
                <a:moveTo>
                  <a:pt x="26980" y="0"/>
                </a:moveTo>
                <a:lnTo>
                  <a:pt x="0" y="0"/>
                </a:lnTo>
              </a:path>
            </a:pathLst>
          </a:custGeom>
          <a:ln w="675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5633581" y="3715202"/>
            <a:ext cx="2753360" cy="0"/>
          </a:xfrm>
          <a:custGeom>
            <a:avLst/>
            <a:gdLst/>
            <a:ahLst/>
            <a:cxnLst/>
            <a:rect l="l" t="t" r="r" b="b"/>
            <a:pathLst>
              <a:path w="2753359">
                <a:moveTo>
                  <a:pt x="0" y="0"/>
                </a:moveTo>
                <a:lnTo>
                  <a:pt x="2752901" y="0"/>
                </a:lnTo>
              </a:path>
            </a:pathLst>
          </a:custGeom>
          <a:ln w="6758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5606601" y="3715202"/>
            <a:ext cx="27305" cy="0"/>
          </a:xfrm>
          <a:custGeom>
            <a:avLst/>
            <a:gdLst/>
            <a:ahLst/>
            <a:cxnLst/>
            <a:rect l="l" t="t" r="r" b="b"/>
            <a:pathLst>
              <a:path w="27304">
                <a:moveTo>
                  <a:pt x="26980" y="0"/>
                </a:moveTo>
                <a:lnTo>
                  <a:pt x="0" y="0"/>
                </a:lnTo>
              </a:path>
            </a:pathLst>
          </a:custGeom>
          <a:ln w="675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/>
          <p:nvPr/>
        </p:nvSpPr>
        <p:spPr>
          <a:xfrm>
            <a:off x="5633581" y="3372955"/>
            <a:ext cx="2753360" cy="0"/>
          </a:xfrm>
          <a:custGeom>
            <a:avLst/>
            <a:gdLst/>
            <a:ahLst/>
            <a:cxnLst/>
            <a:rect l="l" t="t" r="r" b="b"/>
            <a:pathLst>
              <a:path w="2753359">
                <a:moveTo>
                  <a:pt x="0" y="0"/>
                </a:moveTo>
                <a:lnTo>
                  <a:pt x="2752901" y="0"/>
                </a:lnTo>
              </a:path>
            </a:pathLst>
          </a:custGeom>
          <a:ln w="6758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/>
          <p:nvPr/>
        </p:nvSpPr>
        <p:spPr>
          <a:xfrm>
            <a:off x="5606601" y="3372955"/>
            <a:ext cx="27305" cy="0"/>
          </a:xfrm>
          <a:custGeom>
            <a:avLst/>
            <a:gdLst/>
            <a:ahLst/>
            <a:cxnLst/>
            <a:rect l="l" t="t" r="r" b="b"/>
            <a:pathLst>
              <a:path w="27304">
                <a:moveTo>
                  <a:pt x="26980" y="0"/>
                </a:moveTo>
                <a:lnTo>
                  <a:pt x="0" y="0"/>
                </a:lnTo>
              </a:path>
            </a:pathLst>
          </a:custGeom>
          <a:ln w="675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/>
          <p:nvPr/>
        </p:nvSpPr>
        <p:spPr>
          <a:xfrm>
            <a:off x="5633581" y="3030706"/>
            <a:ext cx="2753360" cy="0"/>
          </a:xfrm>
          <a:custGeom>
            <a:avLst/>
            <a:gdLst/>
            <a:ahLst/>
            <a:cxnLst/>
            <a:rect l="l" t="t" r="r" b="b"/>
            <a:pathLst>
              <a:path w="2753359">
                <a:moveTo>
                  <a:pt x="0" y="0"/>
                </a:moveTo>
                <a:lnTo>
                  <a:pt x="2752901" y="0"/>
                </a:lnTo>
              </a:path>
            </a:pathLst>
          </a:custGeom>
          <a:ln w="6758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" name="object 65"/>
          <p:cNvSpPr/>
          <p:nvPr/>
        </p:nvSpPr>
        <p:spPr>
          <a:xfrm>
            <a:off x="5606601" y="3030706"/>
            <a:ext cx="27305" cy="0"/>
          </a:xfrm>
          <a:custGeom>
            <a:avLst/>
            <a:gdLst/>
            <a:ahLst/>
            <a:cxnLst/>
            <a:rect l="l" t="t" r="r" b="b"/>
            <a:pathLst>
              <a:path w="27304">
                <a:moveTo>
                  <a:pt x="26980" y="0"/>
                </a:moveTo>
                <a:lnTo>
                  <a:pt x="0" y="0"/>
                </a:lnTo>
              </a:path>
            </a:pathLst>
          </a:custGeom>
          <a:ln w="675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6" name="object 66"/>
          <p:cNvSpPr/>
          <p:nvPr/>
        </p:nvSpPr>
        <p:spPr>
          <a:xfrm>
            <a:off x="5633581" y="2688458"/>
            <a:ext cx="2753360" cy="0"/>
          </a:xfrm>
          <a:custGeom>
            <a:avLst/>
            <a:gdLst/>
            <a:ahLst/>
            <a:cxnLst/>
            <a:rect l="l" t="t" r="r" b="b"/>
            <a:pathLst>
              <a:path w="2753359">
                <a:moveTo>
                  <a:pt x="0" y="0"/>
                </a:moveTo>
                <a:lnTo>
                  <a:pt x="2752901" y="0"/>
                </a:lnTo>
              </a:path>
            </a:pathLst>
          </a:custGeom>
          <a:ln w="6758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7" name="object 67"/>
          <p:cNvSpPr/>
          <p:nvPr/>
        </p:nvSpPr>
        <p:spPr>
          <a:xfrm>
            <a:off x="5606601" y="2688458"/>
            <a:ext cx="27305" cy="0"/>
          </a:xfrm>
          <a:custGeom>
            <a:avLst/>
            <a:gdLst/>
            <a:ahLst/>
            <a:cxnLst/>
            <a:rect l="l" t="t" r="r" b="b"/>
            <a:pathLst>
              <a:path w="27304">
                <a:moveTo>
                  <a:pt x="26980" y="0"/>
                </a:moveTo>
                <a:lnTo>
                  <a:pt x="0" y="0"/>
                </a:lnTo>
              </a:path>
            </a:pathLst>
          </a:custGeom>
          <a:ln w="675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" name="object 70"/>
          <p:cNvSpPr/>
          <p:nvPr/>
        </p:nvSpPr>
        <p:spPr>
          <a:xfrm>
            <a:off x="5753734" y="2657908"/>
            <a:ext cx="2524247" cy="139665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1" name="object 71"/>
          <p:cNvSpPr/>
          <p:nvPr/>
        </p:nvSpPr>
        <p:spPr>
          <a:xfrm>
            <a:off x="5633581" y="2343150"/>
            <a:ext cx="0" cy="2084070"/>
          </a:xfrm>
          <a:custGeom>
            <a:avLst/>
            <a:gdLst/>
            <a:ahLst/>
            <a:cxnLst/>
            <a:rect l="l" t="t" r="r" b="b"/>
            <a:pathLst>
              <a:path h="2084070">
                <a:moveTo>
                  <a:pt x="0" y="0"/>
                </a:moveTo>
                <a:lnTo>
                  <a:pt x="0" y="2083537"/>
                </a:lnTo>
              </a:path>
            </a:pathLst>
          </a:custGeom>
          <a:ln w="675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2" name="object 72"/>
          <p:cNvSpPr/>
          <p:nvPr/>
        </p:nvSpPr>
        <p:spPr>
          <a:xfrm>
            <a:off x="5630500" y="4399682"/>
            <a:ext cx="2759075" cy="0"/>
          </a:xfrm>
          <a:custGeom>
            <a:avLst/>
            <a:gdLst/>
            <a:ahLst/>
            <a:cxnLst/>
            <a:rect l="l" t="t" r="r" b="b"/>
            <a:pathLst>
              <a:path w="2759075">
                <a:moveTo>
                  <a:pt x="0" y="0"/>
                </a:moveTo>
                <a:lnTo>
                  <a:pt x="2759045" y="0"/>
                </a:lnTo>
              </a:path>
            </a:pathLst>
          </a:custGeom>
          <a:ln w="617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4" name="TextShape 1">
            <a:extLst>
              <a:ext uri="{FF2B5EF4-FFF2-40B4-BE49-F238E27FC236}">
                <a16:creationId xmlns:a16="http://schemas.microsoft.com/office/drawing/2014/main" id="{F9E31377-1643-8A49-A9AD-BDA89E90089B}"/>
              </a:ext>
            </a:extLst>
          </p:cNvPr>
          <p:cNvSpPr txBox="1"/>
          <p:nvPr/>
        </p:nvSpPr>
        <p:spPr>
          <a:xfrm>
            <a:off x="152399" y="133350"/>
            <a:ext cx="8804275" cy="85875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2994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Soft K-means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5" name="TextShape 2">
                <a:extLst>
                  <a:ext uri="{FF2B5EF4-FFF2-40B4-BE49-F238E27FC236}">
                    <a16:creationId xmlns:a16="http://schemas.microsoft.com/office/drawing/2014/main" id="{DA0C26C7-8515-0946-832C-5DB59E13778C}"/>
                  </a:ext>
                </a:extLst>
              </p:cNvPr>
              <p:cNvSpPr txBox="1"/>
              <p:nvPr/>
            </p:nvSpPr>
            <p:spPr>
              <a:xfrm>
                <a:off x="187326" y="981851"/>
                <a:ext cx="8769348" cy="150811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0" tIns="0" rIns="0" bIns="0"/>
              <a:lstStyle/>
              <a:p>
                <a:pPr marL="0" lvl="1" indent="-285750">
                  <a:buFont typeface="Arial" panose="020B0604020202020204" pitchFamily="34" charset="0"/>
                  <a:buChar char="•"/>
                </a:pPr>
                <a:r>
                  <a:rPr lang="en-US" sz="16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Recall K-means Expectation step: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sSup>
                          <m:sSup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p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∗</m:t>
                            </m:r>
                          </m:sup>
                        </m:sSup>
                      </m:sub>
                    </m:sSub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𝑖𝑓</m:t>
                              </m:r>
                              <m:sSup>
                                <m:sSupPr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p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</m:sup>
                              </m:sSup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func>
                                <m:funcPr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limLow>
                                    <m:limLowPr>
                                      <m:ctrlPr>
                                        <a:rPr lang="en-US" sz="16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limLow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sz="1600" b="0" i="0" smtClean="0">
                                          <a:latin typeface="Cambria Math" panose="02040503050406030204" pitchFamily="18" charset="0"/>
                                        </a:rPr>
                                        <m:t>argmin</m:t>
                                      </m:r>
                                    </m:e>
                                    <m:lim>
                                      <m:r>
                                        <a:rPr lang="en-US" sz="1600" b="0" i="1" smtClean="0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lim>
                                  </m:limLow>
                                </m:fName>
                                <m:e>
                                  <m:d>
                                    <m:dPr>
                                      <m:begChr m:val="‖"/>
                                      <m:endChr m:val="‖"/>
                                      <m:ctrlPr>
                                        <a:rPr lang="en-US" sz="16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160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600" i="1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16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sz="16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60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𝜇</m:t>
                                          </m:r>
                                        </m:e>
                                        <m:sub>
                                          <m:r>
                                            <a:rPr lang="en-US" sz="1600" i="1">
                                              <a:latin typeface="Cambria Math" panose="02040503050406030204" pitchFamily="18" charset="0"/>
                                            </a:rPr>
                                            <m:t>𝑘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func>
                            </m:e>
                          </m:mr>
                          <m:m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0, </m:t>
                              </m:r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𝑜𝑡h𝑒𝑟𝑤𝑖𝑠𝑒</m:t>
                              </m:r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                             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US" sz="1600" dirty="0"/>
              </a:p>
              <a:p>
                <a:pPr marL="0" lvl="1" indent="-285750">
                  <a:buFont typeface="Arial" panose="020B0604020202020204" pitchFamily="34" charset="0"/>
                  <a:buChar char="•"/>
                </a:pPr>
                <a:r>
                  <a:rPr lang="en-US" sz="1600" dirty="0"/>
                  <a:t>It will produce a partitioning (hard-clustering), i.e. a point belongs to one and only one cluster</a:t>
                </a:r>
              </a:p>
              <a:p>
                <a:pPr marL="0" lvl="1" indent="-285750">
                  <a:buFont typeface="Arial" panose="020B0604020202020204" pitchFamily="34" charset="0"/>
                  <a:buChar char="•"/>
                </a:pPr>
                <a:r>
                  <a:rPr lang="en-US" sz="1600" dirty="0"/>
                  <a:t>Sometimes, in practice, clusters might have overlapping regions, and there is no clear boundary between clusters</a:t>
                </a:r>
              </a:p>
            </p:txBody>
          </p:sp>
        </mc:Choice>
        <mc:Fallback xmlns="">
          <p:sp>
            <p:nvSpPr>
              <p:cNvPr id="75" name="TextShape 2">
                <a:extLst>
                  <a:ext uri="{FF2B5EF4-FFF2-40B4-BE49-F238E27FC236}">
                    <a16:creationId xmlns:a16="http://schemas.microsoft.com/office/drawing/2014/main" id="{DA0C26C7-8515-0946-832C-5DB59E13778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7326" y="981851"/>
                <a:ext cx="8769348" cy="1508112"/>
              </a:xfrm>
              <a:prstGeom prst="rect">
                <a:avLst/>
              </a:prstGeom>
              <a:blipFill>
                <a:blip r:embed="rId3"/>
                <a:stretch>
                  <a:fillRect l="-1447" t="-120000" b="-124167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70" grpId="0" animBg="1"/>
      <p:bldP spid="71" grpId="0" animBg="1"/>
      <p:bldP spid="72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object 46"/>
          <p:cNvSpPr/>
          <p:nvPr/>
        </p:nvSpPr>
        <p:spPr>
          <a:xfrm>
            <a:off x="5633581" y="2346258"/>
            <a:ext cx="0" cy="2053589"/>
          </a:xfrm>
          <a:custGeom>
            <a:avLst/>
            <a:gdLst/>
            <a:ahLst/>
            <a:cxnLst/>
            <a:rect l="l" t="t" r="r" b="b"/>
            <a:pathLst>
              <a:path h="2053589">
                <a:moveTo>
                  <a:pt x="0" y="2053420"/>
                </a:moveTo>
                <a:lnTo>
                  <a:pt x="0" y="0"/>
                </a:lnTo>
              </a:path>
            </a:pathLst>
          </a:custGeom>
          <a:ln w="6751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5977691" y="2346258"/>
            <a:ext cx="0" cy="2053589"/>
          </a:xfrm>
          <a:custGeom>
            <a:avLst/>
            <a:gdLst/>
            <a:ahLst/>
            <a:cxnLst/>
            <a:rect l="l" t="t" r="r" b="b"/>
            <a:pathLst>
              <a:path h="2053589">
                <a:moveTo>
                  <a:pt x="0" y="2053420"/>
                </a:moveTo>
                <a:lnTo>
                  <a:pt x="0" y="0"/>
                </a:lnTo>
              </a:path>
            </a:pathLst>
          </a:custGeom>
          <a:ln w="6751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5977692" y="4399679"/>
            <a:ext cx="0" cy="27305"/>
          </a:xfrm>
          <a:custGeom>
            <a:avLst/>
            <a:gdLst/>
            <a:ahLst/>
            <a:cxnLst/>
            <a:rect l="l" t="t" r="r" b="b"/>
            <a:pathLst>
              <a:path h="27304">
                <a:moveTo>
                  <a:pt x="0" y="0"/>
                </a:moveTo>
                <a:lnTo>
                  <a:pt x="0" y="27008"/>
                </a:lnTo>
              </a:path>
            </a:pathLst>
          </a:custGeom>
          <a:ln w="675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6321792" y="2346258"/>
            <a:ext cx="0" cy="2053589"/>
          </a:xfrm>
          <a:custGeom>
            <a:avLst/>
            <a:gdLst/>
            <a:ahLst/>
            <a:cxnLst/>
            <a:rect l="l" t="t" r="r" b="b"/>
            <a:pathLst>
              <a:path h="2053589">
                <a:moveTo>
                  <a:pt x="0" y="2053420"/>
                </a:moveTo>
                <a:lnTo>
                  <a:pt x="0" y="0"/>
                </a:lnTo>
              </a:path>
            </a:pathLst>
          </a:custGeom>
          <a:ln w="6751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6321792" y="4399679"/>
            <a:ext cx="0" cy="27305"/>
          </a:xfrm>
          <a:custGeom>
            <a:avLst/>
            <a:gdLst/>
            <a:ahLst/>
            <a:cxnLst/>
            <a:rect l="l" t="t" r="r" b="b"/>
            <a:pathLst>
              <a:path h="27304">
                <a:moveTo>
                  <a:pt x="0" y="0"/>
                </a:moveTo>
                <a:lnTo>
                  <a:pt x="0" y="27008"/>
                </a:lnTo>
              </a:path>
            </a:pathLst>
          </a:custGeom>
          <a:ln w="675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6665907" y="2346258"/>
            <a:ext cx="0" cy="2053589"/>
          </a:xfrm>
          <a:custGeom>
            <a:avLst/>
            <a:gdLst/>
            <a:ahLst/>
            <a:cxnLst/>
            <a:rect l="l" t="t" r="r" b="b"/>
            <a:pathLst>
              <a:path h="2053589">
                <a:moveTo>
                  <a:pt x="0" y="2053420"/>
                </a:moveTo>
                <a:lnTo>
                  <a:pt x="0" y="0"/>
                </a:lnTo>
              </a:path>
            </a:pathLst>
          </a:custGeom>
          <a:ln w="6751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6665907" y="4399679"/>
            <a:ext cx="0" cy="27305"/>
          </a:xfrm>
          <a:custGeom>
            <a:avLst/>
            <a:gdLst/>
            <a:ahLst/>
            <a:cxnLst/>
            <a:rect l="l" t="t" r="r" b="b"/>
            <a:pathLst>
              <a:path h="27304">
                <a:moveTo>
                  <a:pt x="0" y="0"/>
                </a:moveTo>
                <a:lnTo>
                  <a:pt x="0" y="27008"/>
                </a:lnTo>
              </a:path>
            </a:pathLst>
          </a:custGeom>
          <a:ln w="675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7010022" y="2346258"/>
            <a:ext cx="0" cy="2053589"/>
          </a:xfrm>
          <a:custGeom>
            <a:avLst/>
            <a:gdLst/>
            <a:ahLst/>
            <a:cxnLst/>
            <a:rect l="l" t="t" r="r" b="b"/>
            <a:pathLst>
              <a:path h="2053589">
                <a:moveTo>
                  <a:pt x="0" y="2053420"/>
                </a:moveTo>
                <a:lnTo>
                  <a:pt x="0" y="0"/>
                </a:lnTo>
              </a:path>
            </a:pathLst>
          </a:custGeom>
          <a:ln w="6751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7010023" y="4399679"/>
            <a:ext cx="0" cy="27305"/>
          </a:xfrm>
          <a:custGeom>
            <a:avLst/>
            <a:gdLst/>
            <a:ahLst/>
            <a:cxnLst/>
            <a:rect l="l" t="t" r="r" b="b"/>
            <a:pathLst>
              <a:path h="27304">
                <a:moveTo>
                  <a:pt x="0" y="0"/>
                </a:moveTo>
                <a:lnTo>
                  <a:pt x="0" y="27008"/>
                </a:lnTo>
              </a:path>
            </a:pathLst>
          </a:custGeom>
          <a:ln w="675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7354137" y="2346258"/>
            <a:ext cx="0" cy="2053589"/>
          </a:xfrm>
          <a:custGeom>
            <a:avLst/>
            <a:gdLst/>
            <a:ahLst/>
            <a:cxnLst/>
            <a:rect l="l" t="t" r="r" b="b"/>
            <a:pathLst>
              <a:path h="2053589">
                <a:moveTo>
                  <a:pt x="0" y="2053420"/>
                </a:moveTo>
                <a:lnTo>
                  <a:pt x="0" y="0"/>
                </a:lnTo>
              </a:path>
            </a:pathLst>
          </a:custGeom>
          <a:ln w="6751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7354137" y="4399679"/>
            <a:ext cx="0" cy="27305"/>
          </a:xfrm>
          <a:custGeom>
            <a:avLst/>
            <a:gdLst/>
            <a:ahLst/>
            <a:cxnLst/>
            <a:rect l="l" t="t" r="r" b="b"/>
            <a:pathLst>
              <a:path h="27304">
                <a:moveTo>
                  <a:pt x="0" y="0"/>
                </a:moveTo>
                <a:lnTo>
                  <a:pt x="0" y="27008"/>
                </a:lnTo>
              </a:path>
            </a:pathLst>
          </a:custGeom>
          <a:ln w="675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/>
          <p:nvPr/>
        </p:nvSpPr>
        <p:spPr>
          <a:xfrm>
            <a:off x="7698253" y="2346258"/>
            <a:ext cx="0" cy="2053589"/>
          </a:xfrm>
          <a:custGeom>
            <a:avLst/>
            <a:gdLst/>
            <a:ahLst/>
            <a:cxnLst/>
            <a:rect l="l" t="t" r="r" b="b"/>
            <a:pathLst>
              <a:path h="2053589">
                <a:moveTo>
                  <a:pt x="0" y="2053420"/>
                </a:moveTo>
                <a:lnTo>
                  <a:pt x="0" y="0"/>
                </a:lnTo>
              </a:path>
            </a:pathLst>
          </a:custGeom>
          <a:ln w="6751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7698253" y="4399679"/>
            <a:ext cx="0" cy="27305"/>
          </a:xfrm>
          <a:custGeom>
            <a:avLst/>
            <a:gdLst/>
            <a:ahLst/>
            <a:cxnLst/>
            <a:rect l="l" t="t" r="r" b="b"/>
            <a:pathLst>
              <a:path h="27304">
                <a:moveTo>
                  <a:pt x="0" y="0"/>
                </a:moveTo>
                <a:lnTo>
                  <a:pt x="0" y="27008"/>
                </a:lnTo>
              </a:path>
            </a:pathLst>
          </a:custGeom>
          <a:ln w="675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8042368" y="2346258"/>
            <a:ext cx="0" cy="2053589"/>
          </a:xfrm>
          <a:custGeom>
            <a:avLst/>
            <a:gdLst/>
            <a:ahLst/>
            <a:cxnLst/>
            <a:rect l="l" t="t" r="r" b="b"/>
            <a:pathLst>
              <a:path h="2053589">
                <a:moveTo>
                  <a:pt x="0" y="2053420"/>
                </a:moveTo>
                <a:lnTo>
                  <a:pt x="0" y="0"/>
                </a:lnTo>
              </a:path>
            </a:pathLst>
          </a:custGeom>
          <a:ln w="6751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8042368" y="4399679"/>
            <a:ext cx="0" cy="27305"/>
          </a:xfrm>
          <a:custGeom>
            <a:avLst/>
            <a:gdLst/>
            <a:ahLst/>
            <a:cxnLst/>
            <a:rect l="l" t="t" r="r" b="b"/>
            <a:pathLst>
              <a:path h="27304">
                <a:moveTo>
                  <a:pt x="0" y="0"/>
                </a:moveTo>
                <a:lnTo>
                  <a:pt x="0" y="27008"/>
                </a:lnTo>
              </a:path>
            </a:pathLst>
          </a:custGeom>
          <a:ln w="675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8386483" y="2346258"/>
            <a:ext cx="0" cy="2053589"/>
          </a:xfrm>
          <a:custGeom>
            <a:avLst/>
            <a:gdLst/>
            <a:ahLst/>
            <a:cxnLst/>
            <a:rect l="l" t="t" r="r" b="b"/>
            <a:pathLst>
              <a:path h="2053589">
                <a:moveTo>
                  <a:pt x="0" y="2053420"/>
                </a:moveTo>
                <a:lnTo>
                  <a:pt x="0" y="0"/>
                </a:lnTo>
              </a:path>
            </a:pathLst>
          </a:custGeom>
          <a:ln w="6751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/>
          <p:nvPr/>
        </p:nvSpPr>
        <p:spPr>
          <a:xfrm>
            <a:off x="8386483" y="4399679"/>
            <a:ext cx="0" cy="27305"/>
          </a:xfrm>
          <a:custGeom>
            <a:avLst/>
            <a:gdLst/>
            <a:ahLst/>
            <a:cxnLst/>
            <a:rect l="l" t="t" r="r" b="b"/>
            <a:pathLst>
              <a:path h="27304">
                <a:moveTo>
                  <a:pt x="0" y="0"/>
                </a:moveTo>
                <a:lnTo>
                  <a:pt x="0" y="27008"/>
                </a:lnTo>
              </a:path>
            </a:pathLst>
          </a:custGeom>
          <a:ln w="675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/>
          <p:nvPr/>
        </p:nvSpPr>
        <p:spPr>
          <a:xfrm>
            <a:off x="5633581" y="4399679"/>
            <a:ext cx="2753360" cy="0"/>
          </a:xfrm>
          <a:custGeom>
            <a:avLst/>
            <a:gdLst/>
            <a:ahLst/>
            <a:cxnLst/>
            <a:rect l="l" t="t" r="r" b="b"/>
            <a:pathLst>
              <a:path w="2753359">
                <a:moveTo>
                  <a:pt x="0" y="0"/>
                </a:moveTo>
                <a:lnTo>
                  <a:pt x="2752901" y="0"/>
                </a:lnTo>
              </a:path>
            </a:pathLst>
          </a:custGeom>
          <a:ln w="6758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/>
          <p:nvPr/>
        </p:nvSpPr>
        <p:spPr>
          <a:xfrm>
            <a:off x="5606601" y="4399679"/>
            <a:ext cx="27305" cy="0"/>
          </a:xfrm>
          <a:custGeom>
            <a:avLst/>
            <a:gdLst/>
            <a:ahLst/>
            <a:cxnLst/>
            <a:rect l="l" t="t" r="r" b="b"/>
            <a:pathLst>
              <a:path w="27304">
                <a:moveTo>
                  <a:pt x="26980" y="0"/>
                </a:moveTo>
                <a:lnTo>
                  <a:pt x="0" y="0"/>
                </a:lnTo>
              </a:path>
            </a:pathLst>
          </a:custGeom>
          <a:ln w="675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" name="object 65"/>
          <p:cNvSpPr/>
          <p:nvPr/>
        </p:nvSpPr>
        <p:spPr>
          <a:xfrm>
            <a:off x="5633581" y="4057441"/>
            <a:ext cx="2753360" cy="0"/>
          </a:xfrm>
          <a:custGeom>
            <a:avLst/>
            <a:gdLst/>
            <a:ahLst/>
            <a:cxnLst/>
            <a:rect l="l" t="t" r="r" b="b"/>
            <a:pathLst>
              <a:path w="2753359">
                <a:moveTo>
                  <a:pt x="0" y="0"/>
                </a:moveTo>
                <a:lnTo>
                  <a:pt x="2752901" y="0"/>
                </a:lnTo>
              </a:path>
            </a:pathLst>
          </a:custGeom>
          <a:ln w="6758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6" name="object 66"/>
          <p:cNvSpPr/>
          <p:nvPr/>
        </p:nvSpPr>
        <p:spPr>
          <a:xfrm>
            <a:off x="5606601" y="4057441"/>
            <a:ext cx="27305" cy="0"/>
          </a:xfrm>
          <a:custGeom>
            <a:avLst/>
            <a:gdLst/>
            <a:ahLst/>
            <a:cxnLst/>
            <a:rect l="l" t="t" r="r" b="b"/>
            <a:pathLst>
              <a:path w="27304">
                <a:moveTo>
                  <a:pt x="26980" y="0"/>
                </a:moveTo>
                <a:lnTo>
                  <a:pt x="0" y="0"/>
                </a:lnTo>
              </a:path>
            </a:pathLst>
          </a:custGeom>
          <a:ln w="675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7" name="object 67"/>
          <p:cNvSpPr/>
          <p:nvPr/>
        </p:nvSpPr>
        <p:spPr>
          <a:xfrm>
            <a:off x="5633581" y="3715202"/>
            <a:ext cx="2753360" cy="0"/>
          </a:xfrm>
          <a:custGeom>
            <a:avLst/>
            <a:gdLst/>
            <a:ahLst/>
            <a:cxnLst/>
            <a:rect l="l" t="t" r="r" b="b"/>
            <a:pathLst>
              <a:path w="2753359">
                <a:moveTo>
                  <a:pt x="0" y="0"/>
                </a:moveTo>
                <a:lnTo>
                  <a:pt x="2752901" y="0"/>
                </a:lnTo>
              </a:path>
            </a:pathLst>
          </a:custGeom>
          <a:ln w="6758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" name="object 68"/>
          <p:cNvSpPr/>
          <p:nvPr/>
        </p:nvSpPr>
        <p:spPr>
          <a:xfrm>
            <a:off x="5606601" y="3715202"/>
            <a:ext cx="27305" cy="0"/>
          </a:xfrm>
          <a:custGeom>
            <a:avLst/>
            <a:gdLst/>
            <a:ahLst/>
            <a:cxnLst/>
            <a:rect l="l" t="t" r="r" b="b"/>
            <a:pathLst>
              <a:path w="27304">
                <a:moveTo>
                  <a:pt x="26980" y="0"/>
                </a:moveTo>
                <a:lnTo>
                  <a:pt x="0" y="0"/>
                </a:lnTo>
              </a:path>
            </a:pathLst>
          </a:custGeom>
          <a:ln w="675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" name="object 69"/>
          <p:cNvSpPr/>
          <p:nvPr/>
        </p:nvSpPr>
        <p:spPr>
          <a:xfrm>
            <a:off x="5633581" y="3372955"/>
            <a:ext cx="2753360" cy="0"/>
          </a:xfrm>
          <a:custGeom>
            <a:avLst/>
            <a:gdLst/>
            <a:ahLst/>
            <a:cxnLst/>
            <a:rect l="l" t="t" r="r" b="b"/>
            <a:pathLst>
              <a:path w="2753359">
                <a:moveTo>
                  <a:pt x="0" y="0"/>
                </a:moveTo>
                <a:lnTo>
                  <a:pt x="2752901" y="0"/>
                </a:lnTo>
              </a:path>
            </a:pathLst>
          </a:custGeom>
          <a:ln w="6758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" name="object 70"/>
          <p:cNvSpPr/>
          <p:nvPr/>
        </p:nvSpPr>
        <p:spPr>
          <a:xfrm>
            <a:off x="5606601" y="3372955"/>
            <a:ext cx="27305" cy="0"/>
          </a:xfrm>
          <a:custGeom>
            <a:avLst/>
            <a:gdLst/>
            <a:ahLst/>
            <a:cxnLst/>
            <a:rect l="l" t="t" r="r" b="b"/>
            <a:pathLst>
              <a:path w="27304">
                <a:moveTo>
                  <a:pt x="26980" y="0"/>
                </a:moveTo>
                <a:lnTo>
                  <a:pt x="0" y="0"/>
                </a:lnTo>
              </a:path>
            </a:pathLst>
          </a:custGeom>
          <a:ln w="675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1" name="object 71"/>
          <p:cNvSpPr/>
          <p:nvPr/>
        </p:nvSpPr>
        <p:spPr>
          <a:xfrm>
            <a:off x="5633581" y="3030706"/>
            <a:ext cx="2753360" cy="0"/>
          </a:xfrm>
          <a:custGeom>
            <a:avLst/>
            <a:gdLst/>
            <a:ahLst/>
            <a:cxnLst/>
            <a:rect l="l" t="t" r="r" b="b"/>
            <a:pathLst>
              <a:path w="2753359">
                <a:moveTo>
                  <a:pt x="0" y="0"/>
                </a:moveTo>
                <a:lnTo>
                  <a:pt x="2752901" y="0"/>
                </a:lnTo>
              </a:path>
            </a:pathLst>
          </a:custGeom>
          <a:ln w="6758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2" name="object 72"/>
          <p:cNvSpPr/>
          <p:nvPr/>
        </p:nvSpPr>
        <p:spPr>
          <a:xfrm>
            <a:off x="5606601" y="3030706"/>
            <a:ext cx="27305" cy="0"/>
          </a:xfrm>
          <a:custGeom>
            <a:avLst/>
            <a:gdLst/>
            <a:ahLst/>
            <a:cxnLst/>
            <a:rect l="l" t="t" r="r" b="b"/>
            <a:pathLst>
              <a:path w="27304">
                <a:moveTo>
                  <a:pt x="26980" y="0"/>
                </a:moveTo>
                <a:lnTo>
                  <a:pt x="0" y="0"/>
                </a:lnTo>
              </a:path>
            </a:pathLst>
          </a:custGeom>
          <a:ln w="675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3" name="object 73"/>
          <p:cNvSpPr/>
          <p:nvPr/>
        </p:nvSpPr>
        <p:spPr>
          <a:xfrm>
            <a:off x="5633581" y="2688458"/>
            <a:ext cx="2753360" cy="0"/>
          </a:xfrm>
          <a:custGeom>
            <a:avLst/>
            <a:gdLst/>
            <a:ahLst/>
            <a:cxnLst/>
            <a:rect l="l" t="t" r="r" b="b"/>
            <a:pathLst>
              <a:path w="2753359">
                <a:moveTo>
                  <a:pt x="0" y="0"/>
                </a:moveTo>
                <a:lnTo>
                  <a:pt x="2752901" y="0"/>
                </a:lnTo>
              </a:path>
            </a:pathLst>
          </a:custGeom>
          <a:ln w="6758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4" name="object 74"/>
          <p:cNvSpPr/>
          <p:nvPr/>
        </p:nvSpPr>
        <p:spPr>
          <a:xfrm>
            <a:off x="5606601" y="2688458"/>
            <a:ext cx="27305" cy="0"/>
          </a:xfrm>
          <a:custGeom>
            <a:avLst/>
            <a:gdLst/>
            <a:ahLst/>
            <a:cxnLst/>
            <a:rect l="l" t="t" r="r" b="b"/>
            <a:pathLst>
              <a:path w="27304">
                <a:moveTo>
                  <a:pt x="26980" y="0"/>
                </a:moveTo>
                <a:lnTo>
                  <a:pt x="0" y="0"/>
                </a:lnTo>
              </a:path>
            </a:pathLst>
          </a:custGeom>
          <a:ln w="675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5" name="object 75"/>
          <p:cNvSpPr/>
          <p:nvPr/>
        </p:nvSpPr>
        <p:spPr>
          <a:xfrm>
            <a:off x="5633581" y="2346258"/>
            <a:ext cx="2753360" cy="0"/>
          </a:xfrm>
          <a:custGeom>
            <a:avLst/>
            <a:gdLst/>
            <a:ahLst/>
            <a:cxnLst/>
            <a:rect l="l" t="t" r="r" b="b"/>
            <a:pathLst>
              <a:path w="2753359">
                <a:moveTo>
                  <a:pt x="0" y="0"/>
                </a:moveTo>
                <a:lnTo>
                  <a:pt x="2752901" y="0"/>
                </a:lnTo>
              </a:path>
            </a:pathLst>
          </a:custGeom>
          <a:ln w="6758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6" name="object 76"/>
          <p:cNvSpPr/>
          <p:nvPr/>
        </p:nvSpPr>
        <p:spPr>
          <a:xfrm>
            <a:off x="5606601" y="2346258"/>
            <a:ext cx="27305" cy="0"/>
          </a:xfrm>
          <a:custGeom>
            <a:avLst/>
            <a:gdLst/>
            <a:ahLst/>
            <a:cxnLst/>
            <a:rect l="l" t="t" r="r" b="b"/>
            <a:pathLst>
              <a:path w="27304">
                <a:moveTo>
                  <a:pt x="26980" y="0"/>
                </a:moveTo>
                <a:lnTo>
                  <a:pt x="0" y="0"/>
                </a:lnTo>
              </a:path>
            </a:pathLst>
          </a:custGeom>
          <a:ln w="675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7" name="object 77"/>
          <p:cNvSpPr/>
          <p:nvPr/>
        </p:nvSpPr>
        <p:spPr>
          <a:xfrm>
            <a:off x="5753734" y="2657908"/>
            <a:ext cx="2524247" cy="139665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8" name="object 78"/>
          <p:cNvSpPr/>
          <p:nvPr/>
        </p:nvSpPr>
        <p:spPr>
          <a:xfrm>
            <a:off x="5633581" y="2343150"/>
            <a:ext cx="0" cy="2084070"/>
          </a:xfrm>
          <a:custGeom>
            <a:avLst/>
            <a:gdLst/>
            <a:ahLst/>
            <a:cxnLst/>
            <a:rect l="l" t="t" r="r" b="b"/>
            <a:pathLst>
              <a:path h="2084070">
                <a:moveTo>
                  <a:pt x="0" y="0"/>
                </a:moveTo>
                <a:lnTo>
                  <a:pt x="0" y="2083537"/>
                </a:lnTo>
              </a:path>
            </a:pathLst>
          </a:custGeom>
          <a:ln w="675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9" name="object 79"/>
          <p:cNvSpPr/>
          <p:nvPr/>
        </p:nvSpPr>
        <p:spPr>
          <a:xfrm>
            <a:off x="5630500" y="4399682"/>
            <a:ext cx="2759075" cy="0"/>
          </a:xfrm>
          <a:custGeom>
            <a:avLst/>
            <a:gdLst/>
            <a:ahLst/>
            <a:cxnLst/>
            <a:rect l="l" t="t" r="r" b="b"/>
            <a:pathLst>
              <a:path w="2759075">
                <a:moveTo>
                  <a:pt x="0" y="0"/>
                </a:moveTo>
                <a:lnTo>
                  <a:pt x="2759045" y="0"/>
                </a:lnTo>
              </a:path>
            </a:pathLst>
          </a:custGeom>
          <a:ln w="617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1" name="TextShape 1">
            <a:extLst>
              <a:ext uri="{FF2B5EF4-FFF2-40B4-BE49-F238E27FC236}">
                <a16:creationId xmlns:a16="http://schemas.microsoft.com/office/drawing/2014/main" id="{CF6B6D6A-E036-6345-8C00-D5BE3BA62A67}"/>
              </a:ext>
            </a:extLst>
          </p:cNvPr>
          <p:cNvSpPr txBox="1"/>
          <p:nvPr/>
        </p:nvSpPr>
        <p:spPr>
          <a:xfrm>
            <a:off x="152399" y="133350"/>
            <a:ext cx="8804275" cy="85875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2994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Soft K-means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2" name="TextShape 2">
                <a:extLst>
                  <a:ext uri="{FF2B5EF4-FFF2-40B4-BE49-F238E27FC236}">
                    <a16:creationId xmlns:a16="http://schemas.microsoft.com/office/drawing/2014/main" id="{AFB1625E-A12A-9B4C-9F35-C01C5CA29B9E}"/>
                  </a:ext>
                </a:extLst>
              </p:cNvPr>
              <p:cNvSpPr txBox="1"/>
              <p:nvPr/>
            </p:nvSpPr>
            <p:spPr>
              <a:xfrm>
                <a:off x="187326" y="981851"/>
                <a:ext cx="8769348" cy="150811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0" tIns="0" rIns="0" bIns="0"/>
              <a:lstStyle/>
              <a:p>
                <a:pPr marL="0" lvl="1" indent="-285750">
                  <a:buFont typeface="Arial" panose="020B0604020202020204" pitchFamily="34" charset="0"/>
                  <a:buChar char="•"/>
                </a:pPr>
                <a:r>
                  <a:rPr lang="en-US" sz="16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Recall K-means Expectation step: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sSup>
                          <m:sSup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p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∗</m:t>
                            </m:r>
                          </m:sup>
                        </m:sSup>
                      </m:sub>
                    </m:sSub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𝑖𝑓</m:t>
                              </m:r>
                              <m:sSup>
                                <m:sSupPr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p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</m:sup>
                              </m:sSup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func>
                                <m:funcPr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limLow>
                                    <m:limLowPr>
                                      <m:ctrlPr>
                                        <a:rPr lang="en-US" sz="16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limLow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sz="1600" b="0" i="0" smtClean="0">
                                          <a:latin typeface="Cambria Math" panose="02040503050406030204" pitchFamily="18" charset="0"/>
                                        </a:rPr>
                                        <m:t>argmin</m:t>
                                      </m:r>
                                    </m:e>
                                    <m:lim>
                                      <m:r>
                                        <a:rPr lang="en-US" sz="1600" b="0" i="1" smtClean="0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lim>
                                  </m:limLow>
                                </m:fName>
                                <m:e>
                                  <m:d>
                                    <m:dPr>
                                      <m:begChr m:val="‖"/>
                                      <m:endChr m:val="‖"/>
                                      <m:ctrlPr>
                                        <a:rPr lang="en-US" sz="16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160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600" i="1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16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sz="16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60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𝜇</m:t>
                                          </m:r>
                                        </m:e>
                                        <m:sub>
                                          <m:r>
                                            <a:rPr lang="en-US" sz="1600" i="1">
                                              <a:latin typeface="Cambria Math" panose="02040503050406030204" pitchFamily="18" charset="0"/>
                                            </a:rPr>
                                            <m:t>𝑘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func>
                            </m:e>
                          </m:mr>
                          <m:m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0, </m:t>
                              </m:r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𝑜𝑡h𝑒𝑟𝑤𝑖𝑠𝑒</m:t>
                              </m:r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                             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US" sz="1600" dirty="0"/>
              </a:p>
              <a:p>
                <a:pPr marL="0" lvl="1" indent="-285750">
                  <a:buFont typeface="Arial" panose="020B0604020202020204" pitchFamily="34" charset="0"/>
                  <a:buChar char="•"/>
                </a:pPr>
                <a:r>
                  <a:rPr lang="en-US" sz="1600" dirty="0"/>
                  <a:t>It will produce a partitioning (hard-clustering), i.e. a point belongs to one and only one cluster</a:t>
                </a:r>
              </a:p>
              <a:p>
                <a:pPr marL="0" lvl="1" indent="-285750">
                  <a:buFont typeface="Arial" panose="020B0604020202020204" pitchFamily="34" charset="0"/>
                  <a:buChar char="•"/>
                </a:pPr>
                <a:r>
                  <a:rPr lang="en-US" sz="1600" dirty="0"/>
                  <a:t>Sometimes, in practice, clusters might have overlapping regions, and there is no clear boundary between clusters</a:t>
                </a:r>
              </a:p>
            </p:txBody>
          </p:sp>
        </mc:Choice>
        <mc:Fallback xmlns="">
          <p:sp>
            <p:nvSpPr>
              <p:cNvPr id="82" name="TextShape 2">
                <a:extLst>
                  <a:ext uri="{FF2B5EF4-FFF2-40B4-BE49-F238E27FC236}">
                    <a16:creationId xmlns:a16="http://schemas.microsoft.com/office/drawing/2014/main" id="{AFB1625E-A12A-9B4C-9F35-C01C5CA29B9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7326" y="981851"/>
                <a:ext cx="8769348" cy="1508112"/>
              </a:xfrm>
              <a:prstGeom prst="rect">
                <a:avLst/>
              </a:prstGeom>
              <a:blipFill>
                <a:blip r:embed="rId3"/>
                <a:stretch>
                  <a:fillRect l="-1447" t="-120000" b="-124167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5" name="TextShape 2">
            <a:extLst>
              <a:ext uri="{FF2B5EF4-FFF2-40B4-BE49-F238E27FC236}">
                <a16:creationId xmlns:a16="http://schemas.microsoft.com/office/drawing/2014/main" id="{A2980CA2-1F55-1A49-B817-082904ACF8B7}"/>
              </a:ext>
            </a:extLst>
          </p:cNvPr>
          <p:cNvSpPr txBox="1"/>
          <p:nvPr/>
        </p:nvSpPr>
        <p:spPr>
          <a:xfrm>
            <a:off x="187326" y="2511437"/>
            <a:ext cx="5310771" cy="249869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With hard-clustering, the assignment in such regions will likely be caused by chance from random initialization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object 91"/>
          <p:cNvSpPr/>
          <p:nvPr/>
        </p:nvSpPr>
        <p:spPr>
          <a:xfrm>
            <a:off x="5633581" y="2346258"/>
            <a:ext cx="0" cy="2053589"/>
          </a:xfrm>
          <a:custGeom>
            <a:avLst/>
            <a:gdLst/>
            <a:ahLst/>
            <a:cxnLst/>
            <a:rect l="l" t="t" r="r" b="b"/>
            <a:pathLst>
              <a:path h="2053589">
                <a:moveTo>
                  <a:pt x="0" y="2053420"/>
                </a:moveTo>
                <a:lnTo>
                  <a:pt x="0" y="0"/>
                </a:lnTo>
              </a:path>
            </a:pathLst>
          </a:custGeom>
          <a:ln w="6751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2" name="object 92"/>
          <p:cNvSpPr/>
          <p:nvPr/>
        </p:nvSpPr>
        <p:spPr>
          <a:xfrm>
            <a:off x="5977691" y="2346258"/>
            <a:ext cx="0" cy="2053589"/>
          </a:xfrm>
          <a:custGeom>
            <a:avLst/>
            <a:gdLst/>
            <a:ahLst/>
            <a:cxnLst/>
            <a:rect l="l" t="t" r="r" b="b"/>
            <a:pathLst>
              <a:path h="2053589">
                <a:moveTo>
                  <a:pt x="0" y="2053420"/>
                </a:moveTo>
                <a:lnTo>
                  <a:pt x="0" y="0"/>
                </a:lnTo>
              </a:path>
            </a:pathLst>
          </a:custGeom>
          <a:ln w="6751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3" name="object 93"/>
          <p:cNvSpPr/>
          <p:nvPr/>
        </p:nvSpPr>
        <p:spPr>
          <a:xfrm>
            <a:off x="5977692" y="4399679"/>
            <a:ext cx="0" cy="27305"/>
          </a:xfrm>
          <a:custGeom>
            <a:avLst/>
            <a:gdLst/>
            <a:ahLst/>
            <a:cxnLst/>
            <a:rect l="l" t="t" r="r" b="b"/>
            <a:pathLst>
              <a:path h="27304">
                <a:moveTo>
                  <a:pt x="0" y="0"/>
                </a:moveTo>
                <a:lnTo>
                  <a:pt x="0" y="27008"/>
                </a:lnTo>
              </a:path>
            </a:pathLst>
          </a:custGeom>
          <a:ln w="675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4" name="object 94"/>
          <p:cNvSpPr/>
          <p:nvPr/>
        </p:nvSpPr>
        <p:spPr>
          <a:xfrm>
            <a:off x="6321792" y="2346258"/>
            <a:ext cx="0" cy="2053589"/>
          </a:xfrm>
          <a:custGeom>
            <a:avLst/>
            <a:gdLst/>
            <a:ahLst/>
            <a:cxnLst/>
            <a:rect l="l" t="t" r="r" b="b"/>
            <a:pathLst>
              <a:path h="2053589">
                <a:moveTo>
                  <a:pt x="0" y="2053420"/>
                </a:moveTo>
                <a:lnTo>
                  <a:pt x="0" y="0"/>
                </a:lnTo>
              </a:path>
            </a:pathLst>
          </a:custGeom>
          <a:ln w="6751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5" name="object 95"/>
          <p:cNvSpPr/>
          <p:nvPr/>
        </p:nvSpPr>
        <p:spPr>
          <a:xfrm>
            <a:off x="6321792" y="4399679"/>
            <a:ext cx="0" cy="27305"/>
          </a:xfrm>
          <a:custGeom>
            <a:avLst/>
            <a:gdLst/>
            <a:ahLst/>
            <a:cxnLst/>
            <a:rect l="l" t="t" r="r" b="b"/>
            <a:pathLst>
              <a:path h="27304">
                <a:moveTo>
                  <a:pt x="0" y="0"/>
                </a:moveTo>
                <a:lnTo>
                  <a:pt x="0" y="27008"/>
                </a:lnTo>
              </a:path>
            </a:pathLst>
          </a:custGeom>
          <a:ln w="675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6" name="object 96"/>
          <p:cNvSpPr/>
          <p:nvPr/>
        </p:nvSpPr>
        <p:spPr>
          <a:xfrm>
            <a:off x="6665907" y="2346258"/>
            <a:ext cx="0" cy="2053589"/>
          </a:xfrm>
          <a:custGeom>
            <a:avLst/>
            <a:gdLst/>
            <a:ahLst/>
            <a:cxnLst/>
            <a:rect l="l" t="t" r="r" b="b"/>
            <a:pathLst>
              <a:path h="2053589">
                <a:moveTo>
                  <a:pt x="0" y="2053420"/>
                </a:moveTo>
                <a:lnTo>
                  <a:pt x="0" y="0"/>
                </a:lnTo>
              </a:path>
            </a:pathLst>
          </a:custGeom>
          <a:ln w="6751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7" name="object 97"/>
          <p:cNvSpPr/>
          <p:nvPr/>
        </p:nvSpPr>
        <p:spPr>
          <a:xfrm>
            <a:off x="6665907" y="4399679"/>
            <a:ext cx="0" cy="27305"/>
          </a:xfrm>
          <a:custGeom>
            <a:avLst/>
            <a:gdLst/>
            <a:ahLst/>
            <a:cxnLst/>
            <a:rect l="l" t="t" r="r" b="b"/>
            <a:pathLst>
              <a:path h="27304">
                <a:moveTo>
                  <a:pt x="0" y="0"/>
                </a:moveTo>
                <a:lnTo>
                  <a:pt x="0" y="27008"/>
                </a:lnTo>
              </a:path>
            </a:pathLst>
          </a:custGeom>
          <a:ln w="675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8" name="object 98"/>
          <p:cNvSpPr/>
          <p:nvPr/>
        </p:nvSpPr>
        <p:spPr>
          <a:xfrm>
            <a:off x="7010022" y="2346258"/>
            <a:ext cx="0" cy="2053589"/>
          </a:xfrm>
          <a:custGeom>
            <a:avLst/>
            <a:gdLst/>
            <a:ahLst/>
            <a:cxnLst/>
            <a:rect l="l" t="t" r="r" b="b"/>
            <a:pathLst>
              <a:path h="2053589">
                <a:moveTo>
                  <a:pt x="0" y="2053420"/>
                </a:moveTo>
                <a:lnTo>
                  <a:pt x="0" y="0"/>
                </a:lnTo>
              </a:path>
            </a:pathLst>
          </a:custGeom>
          <a:ln w="6751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9" name="object 99"/>
          <p:cNvSpPr/>
          <p:nvPr/>
        </p:nvSpPr>
        <p:spPr>
          <a:xfrm>
            <a:off x="7010023" y="4399679"/>
            <a:ext cx="0" cy="27305"/>
          </a:xfrm>
          <a:custGeom>
            <a:avLst/>
            <a:gdLst/>
            <a:ahLst/>
            <a:cxnLst/>
            <a:rect l="l" t="t" r="r" b="b"/>
            <a:pathLst>
              <a:path h="27304">
                <a:moveTo>
                  <a:pt x="0" y="0"/>
                </a:moveTo>
                <a:lnTo>
                  <a:pt x="0" y="27008"/>
                </a:lnTo>
              </a:path>
            </a:pathLst>
          </a:custGeom>
          <a:ln w="675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0" name="object 100"/>
          <p:cNvSpPr/>
          <p:nvPr/>
        </p:nvSpPr>
        <p:spPr>
          <a:xfrm>
            <a:off x="7354137" y="2346258"/>
            <a:ext cx="0" cy="2053589"/>
          </a:xfrm>
          <a:custGeom>
            <a:avLst/>
            <a:gdLst/>
            <a:ahLst/>
            <a:cxnLst/>
            <a:rect l="l" t="t" r="r" b="b"/>
            <a:pathLst>
              <a:path h="2053589">
                <a:moveTo>
                  <a:pt x="0" y="2053420"/>
                </a:moveTo>
                <a:lnTo>
                  <a:pt x="0" y="0"/>
                </a:lnTo>
              </a:path>
            </a:pathLst>
          </a:custGeom>
          <a:ln w="6751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1" name="object 101"/>
          <p:cNvSpPr/>
          <p:nvPr/>
        </p:nvSpPr>
        <p:spPr>
          <a:xfrm>
            <a:off x="7354137" y="4399679"/>
            <a:ext cx="0" cy="27305"/>
          </a:xfrm>
          <a:custGeom>
            <a:avLst/>
            <a:gdLst/>
            <a:ahLst/>
            <a:cxnLst/>
            <a:rect l="l" t="t" r="r" b="b"/>
            <a:pathLst>
              <a:path h="27304">
                <a:moveTo>
                  <a:pt x="0" y="0"/>
                </a:moveTo>
                <a:lnTo>
                  <a:pt x="0" y="27008"/>
                </a:lnTo>
              </a:path>
            </a:pathLst>
          </a:custGeom>
          <a:ln w="675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2" name="object 102"/>
          <p:cNvSpPr/>
          <p:nvPr/>
        </p:nvSpPr>
        <p:spPr>
          <a:xfrm>
            <a:off x="7698253" y="2346258"/>
            <a:ext cx="0" cy="2053589"/>
          </a:xfrm>
          <a:custGeom>
            <a:avLst/>
            <a:gdLst/>
            <a:ahLst/>
            <a:cxnLst/>
            <a:rect l="l" t="t" r="r" b="b"/>
            <a:pathLst>
              <a:path h="2053589">
                <a:moveTo>
                  <a:pt x="0" y="2053420"/>
                </a:moveTo>
                <a:lnTo>
                  <a:pt x="0" y="0"/>
                </a:lnTo>
              </a:path>
            </a:pathLst>
          </a:custGeom>
          <a:ln w="6751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3" name="object 103"/>
          <p:cNvSpPr/>
          <p:nvPr/>
        </p:nvSpPr>
        <p:spPr>
          <a:xfrm>
            <a:off x="7698253" y="4399679"/>
            <a:ext cx="0" cy="27305"/>
          </a:xfrm>
          <a:custGeom>
            <a:avLst/>
            <a:gdLst/>
            <a:ahLst/>
            <a:cxnLst/>
            <a:rect l="l" t="t" r="r" b="b"/>
            <a:pathLst>
              <a:path h="27304">
                <a:moveTo>
                  <a:pt x="0" y="0"/>
                </a:moveTo>
                <a:lnTo>
                  <a:pt x="0" y="27008"/>
                </a:lnTo>
              </a:path>
            </a:pathLst>
          </a:custGeom>
          <a:ln w="675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4" name="object 104"/>
          <p:cNvSpPr/>
          <p:nvPr/>
        </p:nvSpPr>
        <p:spPr>
          <a:xfrm>
            <a:off x="8042368" y="2346258"/>
            <a:ext cx="0" cy="2053589"/>
          </a:xfrm>
          <a:custGeom>
            <a:avLst/>
            <a:gdLst/>
            <a:ahLst/>
            <a:cxnLst/>
            <a:rect l="l" t="t" r="r" b="b"/>
            <a:pathLst>
              <a:path h="2053589">
                <a:moveTo>
                  <a:pt x="0" y="2053420"/>
                </a:moveTo>
                <a:lnTo>
                  <a:pt x="0" y="0"/>
                </a:lnTo>
              </a:path>
            </a:pathLst>
          </a:custGeom>
          <a:ln w="6751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5" name="object 105"/>
          <p:cNvSpPr/>
          <p:nvPr/>
        </p:nvSpPr>
        <p:spPr>
          <a:xfrm>
            <a:off x="8042368" y="4399679"/>
            <a:ext cx="0" cy="27305"/>
          </a:xfrm>
          <a:custGeom>
            <a:avLst/>
            <a:gdLst/>
            <a:ahLst/>
            <a:cxnLst/>
            <a:rect l="l" t="t" r="r" b="b"/>
            <a:pathLst>
              <a:path h="27304">
                <a:moveTo>
                  <a:pt x="0" y="0"/>
                </a:moveTo>
                <a:lnTo>
                  <a:pt x="0" y="27008"/>
                </a:lnTo>
              </a:path>
            </a:pathLst>
          </a:custGeom>
          <a:ln w="675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6" name="object 106"/>
          <p:cNvSpPr/>
          <p:nvPr/>
        </p:nvSpPr>
        <p:spPr>
          <a:xfrm>
            <a:off x="8386483" y="2346258"/>
            <a:ext cx="0" cy="2053589"/>
          </a:xfrm>
          <a:custGeom>
            <a:avLst/>
            <a:gdLst/>
            <a:ahLst/>
            <a:cxnLst/>
            <a:rect l="l" t="t" r="r" b="b"/>
            <a:pathLst>
              <a:path h="2053589">
                <a:moveTo>
                  <a:pt x="0" y="2053420"/>
                </a:moveTo>
                <a:lnTo>
                  <a:pt x="0" y="0"/>
                </a:lnTo>
              </a:path>
            </a:pathLst>
          </a:custGeom>
          <a:ln w="6751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7" name="object 107"/>
          <p:cNvSpPr/>
          <p:nvPr/>
        </p:nvSpPr>
        <p:spPr>
          <a:xfrm>
            <a:off x="8386483" y="4399679"/>
            <a:ext cx="0" cy="27305"/>
          </a:xfrm>
          <a:custGeom>
            <a:avLst/>
            <a:gdLst/>
            <a:ahLst/>
            <a:cxnLst/>
            <a:rect l="l" t="t" r="r" b="b"/>
            <a:pathLst>
              <a:path h="27304">
                <a:moveTo>
                  <a:pt x="0" y="0"/>
                </a:moveTo>
                <a:lnTo>
                  <a:pt x="0" y="27008"/>
                </a:lnTo>
              </a:path>
            </a:pathLst>
          </a:custGeom>
          <a:ln w="675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8" name="object 108"/>
          <p:cNvSpPr/>
          <p:nvPr/>
        </p:nvSpPr>
        <p:spPr>
          <a:xfrm>
            <a:off x="5633581" y="4399679"/>
            <a:ext cx="2753360" cy="0"/>
          </a:xfrm>
          <a:custGeom>
            <a:avLst/>
            <a:gdLst/>
            <a:ahLst/>
            <a:cxnLst/>
            <a:rect l="l" t="t" r="r" b="b"/>
            <a:pathLst>
              <a:path w="2753359">
                <a:moveTo>
                  <a:pt x="0" y="0"/>
                </a:moveTo>
                <a:lnTo>
                  <a:pt x="2752901" y="0"/>
                </a:lnTo>
              </a:path>
            </a:pathLst>
          </a:custGeom>
          <a:ln w="6758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9" name="object 109"/>
          <p:cNvSpPr/>
          <p:nvPr/>
        </p:nvSpPr>
        <p:spPr>
          <a:xfrm>
            <a:off x="5606601" y="4399679"/>
            <a:ext cx="27305" cy="0"/>
          </a:xfrm>
          <a:custGeom>
            <a:avLst/>
            <a:gdLst/>
            <a:ahLst/>
            <a:cxnLst/>
            <a:rect l="l" t="t" r="r" b="b"/>
            <a:pathLst>
              <a:path w="27304">
                <a:moveTo>
                  <a:pt x="26980" y="0"/>
                </a:moveTo>
                <a:lnTo>
                  <a:pt x="0" y="0"/>
                </a:lnTo>
              </a:path>
            </a:pathLst>
          </a:custGeom>
          <a:ln w="675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0" name="object 110"/>
          <p:cNvSpPr/>
          <p:nvPr/>
        </p:nvSpPr>
        <p:spPr>
          <a:xfrm>
            <a:off x="5633581" y="4057441"/>
            <a:ext cx="2753360" cy="0"/>
          </a:xfrm>
          <a:custGeom>
            <a:avLst/>
            <a:gdLst/>
            <a:ahLst/>
            <a:cxnLst/>
            <a:rect l="l" t="t" r="r" b="b"/>
            <a:pathLst>
              <a:path w="2753359">
                <a:moveTo>
                  <a:pt x="0" y="0"/>
                </a:moveTo>
                <a:lnTo>
                  <a:pt x="2752901" y="0"/>
                </a:lnTo>
              </a:path>
            </a:pathLst>
          </a:custGeom>
          <a:ln w="6758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1" name="object 111"/>
          <p:cNvSpPr/>
          <p:nvPr/>
        </p:nvSpPr>
        <p:spPr>
          <a:xfrm>
            <a:off x="5606601" y="4057441"/>
            <a:ext cx="27305" cy="0"/>
          </a:xfrm>
          <a:custGeom>
            <a:avLst/>
            <a:gdLst/>
            <a:ahLst/>
            <a:cxnLst/>
            <a:rect l="l" t="t" r="r" b="b"/>
            <a:pathLst>
              <a:path w="27304">
                <a:moveTo>
                  <a:pt x="26980" y="0"/>
                </a:moveTo>
                <a:lnTo>
                  <a:pt x="0" y="0"/>
                </a:lnTo>
              </a:path>
            </a:pathLst>
          </a:custGeom>
          <a:ln w="675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2" name="object 112"/>
          <p:cNvSpPr/>
          <p:nvPr/>
        </p:nvSpPr>
        <p:spPr>
          <a:xfrm>
            <a:off x="5633581" y="3715202"/>
            <a:ext cx="2753360" cy="0"/>
          </a:xfrm>
          <a:custGeom>
            <a:avLst/>
            <a:gdLst/>
            <a:ahLst/>
            <a:cxnLst/>
            <a:rect l="l" t="t" r="r" b="b"/>
            <a:pathLst>
              <a:path w="2753359">
                <a:moveTo>
                  <a:pt x="0" y="0"/>
                </a:moveTo>
                <a:lnTo>
                  <a:pt x="2752901" y="0"/>
                </a:lnTo>
              </a:path>
            </a:pathLst>
          </a:custGeom>
          <a:ln w="6758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3" name="object 113"/>
          <p:cNvSpPr/>
          <p:nvPr/>
        </p:nvSpPr>
        <p:spPr>
          <a:xfrm>
            <a:off x="5606601" y="3715202"/>
            <a:ext cx="27305" cy="0"/>
          </a:xfrm>
          <a:custGeom>
            <a:avLst/>
            <a:gdLst/>
            <a:ahLst/>
            <a:cxnLst/>
            <a:rect l="l" t="t" r="r" b="b"/>
            <a:pathLst>
              <a:path w="27304">
                <a:moveTo>
                  <a:pt x="26980" y="0"/>
                </a:moveTo>
                <a:lnTo>
                  <a:pt x="0" y="0"/>
                </a:lnTo>
              </a:path>
            </a:pathLst>
          </a:custGeom>
          <a:ln w="675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4" name="object 114"/>
          <p:cNvSpPr/>
          <p:nvPr/>
        </p:nvSpPr>
        <p:spPr>
          <a:xfrm>
            <a:off x="5633581" y="3372955"/>
            <a:ext cx="2753360" cy="0"/>
          </a:xfrm>
          <a:custGeom>
            <a:avLst/>
            <a:gdLst/>
            <a:ahLst/>
            <a:cxnLst/>
            <a:rect l="l" t="t" r="r" b="b"/>
            <a:pathLst>
              <a:path w="2753359">
                <a:moveTo>
                  <a:pt x="0" y="0"/>
                </a:moveTo>
                <a:lnTo>
                  <a:pt x="2752901" y="0"/>
                </a:lnTo>
              </a:path>
            </a:pathLst>
          </a:custGeom>
          <a:ln w="6758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5" name="object 115"/>
          <p:cNvSpPr/>
          <p:nvPr/>
        </p:nvSpPr>
        <p:spPr>
          <a:xfrm>
            <a:off x="5606601" y="3372955"/>
            <a:ext cx="27305" cy="0"/>
          </a:xfrm>
          <a:custGeom>
            <a:avLst/>
            <a:gdLst/>
            <a:ahLst/>
            <a:cxnLst/>
            <a:rect l="l" t="t" r="r" b="b"/>
            <a:pathLst>
              <a:path w="27304">
                <a:moveTo>
                  <a:pt x="26980" y="0"/>
                </a:moveTo>
                <a:lnTo>
                  <a:pt x="0" y="0"/>
                </a:lnTo>
              </a:path>
            </a:pathLst>
          </a:custGeom>
          <a:ln w="675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6" name="object 116"/>
          <p:cNvSpPr/>
          <p:nvPr/>
        </p:nvSpPr>
        <p:spPr>
          <a:xfrm>
            <a:off x="5633581" y="3030706"/>
            <a:ext cx="2753360" cy="0"/>
          </a:xfrm>
          <a:custGeom>
            <a:avLst/>
            <a:gdLst/>
            <a:ahLst/>
            <a:cxnLst/>
            <a:rect l="l" t="t" r="r" b="b"/>
            <a:pathLst>
              <a:path w="2753359">
                <a:moveTo>
                  <a:pt x="0" y="0"/>
                </a:moveTo>
                <a:lnTo>
                  <a:pt x="2752901" y="0"/>
                </a:lnTo>
              </a:path>
            </a:pathLst>
          </a:custGeom>
          <a:ln w="6758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7" name="object 117"/>
          <p:cNvSpPr/>
          <p:nvPr/>
        </p:nvSpPr>
        <p:spPr>
          <a:xfrm>
            <a:off x="5606601" y="3030706"/>
            <a:ext cx="27305" cy="0"/>
          </a:xfrm>
          <a:custGeom>
            <a:avLst/>
            <a:gdLst/>
            <a:ahLst/>
            <a:cxnLst/>
            <a:rect l="l" t="t" r="r" b="b"/>
            <a:pathLst>
              <a:path w="27304">
                <a:moveTo>
                  <a:pt x="26980" y="0"/>
                </a:moveTo>
                <a:lnTo>
                  <a:pt x="0" y="0"/>
                </a:lnTo>
              </a:path>
            </a:pathLst>
          </a:custGeom>
          <a:ln w="675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8" name="object 118"/>
          <p:cNvSpPr/>
          <p:nvPr/>
        </p:nvSpPr>
        <p:spPr>
          <a:xfrm>
            <a:off x="5633581" y="2688458"/>
            <a:ext cx="2753360" cy="0"/>
          </a:xfrm>
          <a:custGeom>
            <a:avLst/>
            <a:gdLst/>
            <a:ahLst/>
            <a:cxnLst/>
            <a:rect l="l" t="t" r="r" b="b"/>
            <a:pathLst>
              <a:path w="2753359">
                <a:moveTo>
                  <a:pt x="0" y="0"/>
                </a:moveTo>
                <a:lnTo>
                  <a:pt x="2752901" y="0"/>
                </a:lnTo>
              </a:path>
            </a:pathLst>
          </a:custGeom>
          <a:ln w="6758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9" name="object 119"/>
          <p:cNvSpPr/>
          <p:nvPr/>
        </p:nvSpPr>
        <p:spPr>
          <a:xfrm>
            <a:off x="5606601" y="2688458"/>
            <a:ext cx="27305" cy="0"/>
          </a:xfrm>
          <a:custGeom>
            <a:avLst/>
            <a:gdLst/>
            <a:ahLst/>
            <a:cxnLst/>
            <a:rect l="l" t="t" r="r" b="b"/>
            <a:pathLst>
              <a:path w="27304">
                <a:moveTo>
                  <a:pt x="26980" y="0"/>
                </a:moveTo>
                <a:lnTo>
                  <a:pt x="0" y="0"/>
                </a:lnTo>
              </a:path>
            </a:pathLst>
          </a:custGeom>
          <a:ln w="675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0" name="object 120"/>
          <p:cNvSpPr/>
          <p:nvPr/>
        </p:nvSpPr>
        <p:spPr>
          <a:xfrm>
            <a:off x="5633581" y="2346258"/>
            <a:ext cx="2753360" cy="0"/>
          </a:xfrm>
          <a:custGeom>
            <a:avLst/>
            <a:gdLst/>
            <a:ahLst/>
            <a:cxnLst/>
            <a:rect l="l" t="t" r="r" b="b"/>
            <a:pathLst>
              <a:path w="2753359">
                <a:moveTo>
                  <a:pt x="0" y="0"/>
                </a:moveTo>
                <a:lnTo>
                  <a:pt x="2752901" y="0"/>
                </a:lnTo>
              </a:path>
            </a:pathLst>
          </a:custGeom>
          <a:ln w="6758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1" name="object 121"/>
          <p:cNvSpPr/>
          <p:nvPr/>
        </p:nvSpPr>
        <p:spPr>
          <a:xfrm>
            <a:off x="5606601" y="2346258"/>
            <a:ext cx="27305" cy="0"/>
          </a:xfrm>
          <a:custGeom>
            <a:avLst/>
            <a:gdLst/>
            <a:ahLst/>
            <a:cxnLst/>
            <a:rect l="l" t="t" r="r" b="b"/>
            <a:pathLst>
              <a:path w="27304">
                <a:moveTo>
                  <a:pt x="26980" y="0"/>
                </a:moveTo>
                <a:lnTo>
                  <a:pt x="0" y="0"/>
                </a:lnTo>
              </a:path>
            </a:pathLst>
          </a:custGeom>
          <a:ln w="675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2" name="object 122"/>
          <p:cNvSpPr/>
          <p:nvPr/>
        </p:nvSpPr>
        <p:spPr>
          <a:xfrm>
            <a:off x="5753734" y="2657908"/>
            <a:ext cx="2524247" cy="139665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3" name="object 123"/>
          <p:cNvSpPr/>
          <p:nvPr/>
        </p:nvSpPr>
        <p:spPr>
          <a:xfrm>
            <a:off x="5633581" y="2343150"/>
            <a:ext cx="0" cy="2084070"/>
          </a:xfrm>
          <a:custGeom>
            <a:avLst/>
            <a:gdLst/>
            <a:ahLst/>
            <a:cxnLst/>
            <a:rect l="l" t="t" r="r" b="b"/>
            <a:pathLst>
              <a:path h="2084070">
                <a:moveTo>
                  <a:pt x="0" y="0"/>
                </a:moveTo>
                <a:lnTo>
                  <a:pt x="0" y="2083537"/>
                </a:lnTo>
              </a:path>
            </a:pathLst>
          </a:custGeom>
          <a:ln w="675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4" name="object 124"/>
          <p:cNvSpPr/>
          <p:nvPr/>
        </p:nvSpPr>
        <p:spPr>
          <a:xfrm>
            <a:off x="5630500" y="4399682"/>
            <a:ext cx="2759075" cy="0"/>
          </a:xfrm>
          <a:custGeom>
            <a:avLst/>
            <a:gdLst/>
            <a:ahLst/>
            <a:cxnLst/>
            <a:rect l="l" t="t" r="r" b="b"/>
            <a:pathLst>
              <a:path w="2759075">
                <a:moveTo>
                  <a:pt x="0" y="0"/>
                </a:moveTo>
                <a:lnTo>
                  <a:pt x="2759045" y="0"/>
                </a:lnTo>
              </a:path>
            </a:pathLst>
          </a:custGeom>
          <a:ln w="617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1" name="object 131"/>
          <p:cNvSpPr/>
          <p:nvPr/>
        </p:nvSpPr>
        <p:spPr>
          <a:xfrm>
            <a:off x="6934200" y="3869171"/>
            <a:ext cx="141281" cy="620268"/>
          </a:xfrm>
          <a:custGeom>
            <a:avLst/>
            <a:gdLst/>
            <a:ahLst/>
            <a:cxnLst/>
            <a:rect l="l" t="t" r="r" b="b"/>
            <a:pathLst>
              <a:path w="76200" h="520700">
                <a:moveTo>
                  <a:pt x="47967" y="75655"/>
                </a:moveTo>
                <a:lnTo>
                  <a:pt x="28155" y="76583"/>
                </a:lnTo>
                <a:lnTo>
                  <a:pt x="49022" y="520369"/>
                </a:lnTo>
                <a:lnTo>
                  <a:pt x="68834" y="519442"/>
                </a:lnTo>
                <a:lnTo>
                  <a:pt x="47967" y="75655"/>
                </a:lnTo>
                <a:close/>
              </a:path>
              <a:path w="76200" h="520700">
                <a:moveTo>
                  <a:pt x="34544" y="0"/>
                </a:moveTo>
                <a:lnTo>
                  <a:pt x="0" y="77901"/>
                </a:lnTo>
                <a:lnTo>
                  <a:pt x="28155" y="76583"/>
                </a:lnTo>
                <a:lnTo>
                  <a:pt x="27559" y="63893"/>
                </a:lnTo>
                <a:lnTo>
                  <a:pt x="47371" y="62966"/>
                </a:lnTo>
                <a:lnTo>
                  <a:pt x="69830" y="62966"/>
                </a:lnTo>
                <a:lnTo>
                  <a:pt x="34544" y="0"/>
                </a:lnTo>
                <a:close/>
              </a:path>
              <a:path w="76200" h="520700">
                <a:moveTo>
                  <a:pt x="47371" y="62966"/>
                </a:moveTo>
                <a:lnTo>
                  <a:pt x="27559" y="63893"/>
                </a:lnTo>
                <a:lnTo>
                  <a:pt x="28155" y="76583"/>
                </a:lnTo>
                <a:lnTo>
                  <a:pt x="47967" y="75655"/>
                </a:lnTo>
                <a:lnTo>
                  <a:pt x="47371" y="62966"/>
                </a:lnTo>
                <a:close/>
              </a:path>
              <a:path w="76200" h="520700">
                <a:moveTo>
                  <a:pt x="69830" y="62966"/>
                </a:moveTo>
                <a:lnTo>
                  <a:pt x="47371" y="62966"/>
                </a:lnTo>
                <a:lnTo>
                  <a:pt x="47967" y="75655"/>
                </a:lnTo>
                <a:lnTo>
                  <a:pt x="76200" y="74333"/>
                </a:lnTo>
                <a:lnTo>
                  <a:pt x="69830" y="62966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3" name="TextShape 1">
            <a:extLst>
              <a:ext uri="{FF2B5EF4-FFF2-40B4-BE49-F238E27FC236}">
                <a16:creationId xmlns:a16="http://schemas.microsoft.com/office/drawing/2014/main" id="{7204C4CC-B7DE-C742-B3BB-3EF2C67AFB35}"/>
              </a:ext>
            </a:extLst>
          </p:cNvPr>
          <p:cNvSpPr txBox="1"/>
          <p:nvPr/>
        </p:nvSpPr>
        <p:spPr>
          <a:xfrm>
            <a:off x="152399" y="133350"/>
            <a:ext cx="8804275" cy="85875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2994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Soft K-means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4" name="TextShape 2">
                <a:extLst>
                  <a:ext uri="{FF2B5EF4-FFF2-40B4-BE49-F238E27FC236}">
                    <a16:creationId xmlns:a16="http://schemas.microsoft.com/office/drawing/2014/main" id="{9381CBF3-09D2-1B40-8468-555DA1702BFA}"/>
                  </a:ext>
                </a:extLst>
              </p:cNvPr>
              <p:cNvSpPr txBox="1"/>
              <p:nvPr/>
            </p:nvSpPr>
            <p:spPr>
              <a:xfrm>
                <a:off x="187326" y="981851"/>
                <a:ext cx="8769348" cy="150811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0" tIns="0" rIns="0" bIns="0"/>
              <a:lstStyle/>
              <a:p>
                <a:pPr marL="0" lvl="1" indent="-285750">
                  <a:buFont typeface="Arial" panose="020B0604020202020204" pitchFamily="34" charset="0"/>
                  <a:buChar char="•"/>
                </a:pPr>
                <a:r>
                  <a:rPr lang="en-US" sz="16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Recall K-means </a:t>
                </a:r>
                <a:r>
                  <a:rPr lang="en-US" sz="1600" b="1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Expectation</a:t>
                </a:r>
                <a:r>
                  <a:rPr lang="en-US" sz="16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 step: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sSup>
                          <m:sSup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p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∗</m:t>
                            </m:r>
                          </m:sup>
                        </m:sSup>
                      </m:sub>
                    </m:sSub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𝑖𝑓</m:t>
                              </m:r>
                              <m:sSup>
                                <m:sSupPr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p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</m:sup>
                              </m:sSup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func>
                                <m:funcPr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limLow>
                                    <m:limLowPr>
                                      <m:ctrlPr>
                                        <a:rPr lang="en-US" sz="16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limLow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sz="1600" b="0" i="0" smtClean="0">
                                          <a:latin typeface="Cambria Math" panose="02040503050406030204" pitchFamily="18" charset="0"/>
                                        </a:rPr>
                                        <m:t>argmin</m:t>
                                      </m:r>
                                    </m:e>
                                    <m:lim>
                                      <m:r>
                                        <a:rPr lang="en-US" sz="1600" b="0" i="1" smtClean="0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lim>
                                  </m:limLow>
                                </m:fName>
                                <m:e>
                                  <m:d>
                                    <m:dPr>
                                      <m:begChr m:val="‖"/>
                                      <m:endChr m:val="‖"/>
                                      <m:ctrlPr>
                                        <a:rPr lang="en-US" sz="16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160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600" i="1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16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sz="16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60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𝜇</m:t>
                                          </m:r>
                                        </m:e>
                                        <m:sub>
                                          <m:r>
                                            <a:rPr lang="en-US" sz="1600" i="1">
                                              <a:latin typeface="Cambria Math" panose="02040503050406030204" pitchFamily="18" charset="0"/>
                                            </a:rPr>
                                            <m:t>𝑘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func>
                            </m:e>
                          </m:mr>
                          <m:m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0, </m:t>
                              </m:r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𝑜𝑡h𝑒𝑟𝑤𝑖𝑠𝑒</m:t>
                              </m:r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                             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US" sz="1600" dirty="0"/>
              </a:p>
              <a:p>
                <a:pPr marL="0" lvl="1" indent="-285750">
                  <a:buFont typeface="Arial" panose="020B0604020202020204" pitchFamily="34" charset="0"/>
                  <a:buChar char="•"/>
                </a:pPr>
                <a:r>
                  <a:rPr lang="en-US" sz="1600" dirty="0"/>
                  <a:t>It will produce a partitioning (hard-clustering), i.e. a point belongs to one and only one cluster</a:t>
                </a:r>
              </a:p>
              <a:p>
                <a:pPr marL="0" lvl="1" indent="-285750">
                  <a:buFont typeface="Arial" panose="020B0604020202020204" pitchFamily="34" charset="0"/>
                  <a:buChar char="•"/>
                </a:pPr>
                <a:r>
                  <a:rPr lang="en-US" sz="1600" dirty="0"/>
                  <a:t>Sometimes, in practice, clusters might have overlapping regions, and there is no clear boundary between clusters</a:t>
                </a:r>
              </a:p>
            </p:txBody>
          </p:sp>
        </mc:Choice>
        <mc:Fallback xmlns="">
          <p:sp>
            <p:nvSpPr>
              <p:cNvPr id="134" name="TextShape 2">
                <a:extLst>
                  <a:ext uri="{FF2B5EF4-FFF2-40B4-BE49-F238E27FC236}">
                    <a16:creationId xmlns:a16="http://schemas.microsoft.com/office/drawing/2014/main" id="{9381CBF3-09D2-1B40-8468-555DA1702BF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7326" y="981851"/>
                <a:ext cx="8769348" cy="1508112"/>
              </a:xfrm>
              <a:prstGeom prst="rect">
                <a:avLst/>
              </a:prstGeom>
              <a:blipFill>
                <a:blip r:embed="rId3"/>
                <a:stretch>
                  <a:fillRect l="-1447" t="-120000" b="-124167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5" name="TextShape 2">
                <a:extLst>
                  <a:ext uri="{FF2B5EF4-FFF2-40B4-BE49-F238E27FC236}">
                    <a16:creationId xmlns:a16="http://schemas.microsoft.com/office/drawing/2014/main" id="{F80D237C-64F6-324C-92E4-28D9098BE43B}"/>
                  </a:ext>
                </a:extLst>
              </p:cNvPr>
              <p:cNvSpPr txBox="1"/>
              <p:nvPr/>
            </p:nvSpPr>
            <p:spPr>
              <a:xfrm>
                <a:off x="187326" y="2511438"/>
                <a:ext cx="5310771" cy="107742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0" tIns="0" rIns="0" bIns="0"/>
              <a:lstStyle/>
              <a:p>
                <a:pPr marL="0" lvl="1" indent="-285750">
                  <a:buFont typeface="Arial" panose="020B0604020202020204" pitchFamily="34" charset="0"/>
                  <a:buChar char="•"/>
                </a:pPr>
                <a:r>
                  <a:rPr lang="en-US" sz="1600" dirty="0"/>
                  <a:t>With hard-clustering, the assignment in such regions will likely be caused by chance from random initialization</a:t>
                </a:r>
              </a:p>
              <a:p>
                <a:pPr marL="0" lvl="1" indent="-285750">
                  <a:buFont typeface="Arial" panose="020B0604020202020204" pitchFamily="34" charset="0"/>
                  <a:buChar char="•"/>
                </a:pPr>
                <a:r>
                  <a:rPr lang="en-US" sz="1600" b="1" dirty="0"/>
                  <a:t>Soft K-means </a:t>
                </a:r>
                <a:r>
                  <a:rPr lang="en-US" sz="1600" dirty="0"/>
                  <a:t>redefines the </a:t>
                </a:r>
                <a:r>
                  <a:rPr lang="en-US" sz="1600" b="1" dirty="0"/>
                  <a:t>Expectation</a:t>
                </a:r>
                <a:r>
                  <a:rPr lang="en-US" sz="1600" dirty="0"/>
                  <a:t> step such that </a:t>
                </a:r>
                <a:endParaRPr lang="en-US" sz="1600" i="1" dirty="0">
                  <a:latin typeface="Cambria Math" panose="02040503050406030204" pitchFamily="18" charset="0"/>
                </a:endParaRPr>
              </a:p>
              <a:p>
                <a:pPr marL="0" lvl="1"/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𝑖𝑘</m:t>
                        </m:r>
                      </m:sub>
                    </m:sSub>
                    <m:r>
                      <a:rPr lang="en-US" sz="1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sz="1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ℝ</m:t>
                    </m:r>
                  </m:oMath>
                </a14:m>
                <a:r>
                  <a:rPr lang="en-US" sz="1600" dirty="0"/>
                  <a:t> is the degree of membership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600" dirty="0"/>
                  <a:t> to cluster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endParaRPr lang="en-US" sz="1600" dirty="0"/>
              </a:p>
            </p:txBody>
          </p:sp>
        </mc:Choice>
        <mc:Fallback xmlns="">
          <p:sp>
            <p:nvSpPr>
              <p:cNvPr id="135" name="TextShape 2">
                <a:extLst>
                  <a:ext uri="{FF2B5EF4-FFF2-40B4-BE49-F238E27FC236}">
                    <a16:creationId xmlns:a16="http://schemas.microsoft.com/office/drawing/2014/main" id="{F80D237C-64F6-324C-92E4-28D9098BE43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7326" y="2511438"/>
                <a:ext cx="5310771" cy="1077428"/>
              </a:xfrm>
              <a:prstGeom prst="rect">
                <a:avLst/>
              </a:prstGeom>
              <a:blipFill>
                <a:blip r:embed="rId4"/>
                <a:stretch>
                  <a:fillRect l="-2387" t="-5814" b="-116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6" name="TextShape 2">
                <a:extLst>
                  <a:ext uri="{FF2B5EF4-FFF2-40B4-BE49-F238E27FC236}">
                    <a16:creationId xmlns:a16="http://schemas.microsoft.com/office/drawing/2014/main" id="{C4B8D6F1-4E85-C742-807C-2D94053E713A}"/>
                  </a:ext>
                </a:extLst>
              </p:cNvPr>
              <p:cNvSpPr txBox="1"/>
              <p:nvPr/>
            </p:nvSpPr>
            <p:spPr>
              <a:xfrm>
                <a:off x="240521" y="3716757"/>
                <a:ext cx="2404776" cy="68379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0" tIns="0" rIns="0" bIns="0"/>
              <a:lstStyle/>
              <a:p>
                <a:pPr marL="0" lvl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  <m:d>
                                <m:dPr>
                                  <m:begChr m:val="‖"/>
                                  <m:endChr m:val="‖"/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𝜇</m:t>
                                      </m:r>
                                    </m:e>
                                    <m:sub>
                                      <m:sSup>
                                        <m:sSup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𝑘</m:t>
                                          </m:r>
                                        </m:e>
                                        <m:sup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∗</m:t>
                                          </m:r>
                                        </m:sup>
                                      </m:sSup>
                                    </m:sub>
                                  </m:sSub>
                                </m:e>
                              </m:d>
                            </m:sup>
                          </m:sSup>
                        </m:num>
                        <m:den>
                          <m:nary>
                            <m:naryPr>
                              <m:chr m:val="∑"/>
                              <m:supHide m:val="on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  <m:sup/>
                            <m:e>
                              <m:sSup>
                                <m:s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  <m:d>
                                    <m:dPr>
                                      <m:begChr m:val="‖"/>
                                      <m:endChr m:val="‖"/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𝜇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𝑘</m:t>
                                          </m:r>
                                        </m:sub>
                                      </m:sSub>
                                    </m:e>
                                  </m:d>
                                </m:sup>
                              </m:sSup>
                            </m:e>
                          </m:nary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36" name="TextShape 2">
                <a:extLst>
                  <a:ext uri="{FF2B5EF4-FFF2-40B4-BE49-F238E27FC236}">
                    <a16:creationId xmlns:a16="http://schemas.microsoft.com/office/drawing/2014/main" id="{C4B8D6F1-4E85-C742-807C-2D94053E71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0521" y="3716757"/>
                <a:ext cx="2404776" cy="683793"/>
              </a:xfrm>
              <a:prstGeom prst="rect">
                <a:avLst/>
              </a:prstGeom>
              <a:blipFill>
                <a:blip r:embed="rId5"/>
                <a:stretch>
                  <a:fillRect t="-10909" b="-92727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7" name="TextBox 136">
            <a:extLst>
              <a:ext uri="{FF2B5EF4-FFF2-40B4-BE49-F238E27FC236}">
                <a16:creationId xmlns:a16="http://schemas.microsoft.com/office/drawing/2014/main" id="{6867C1DE-C041-CE46-BDAA-62003B0874A9}"/>
              </a:ext>
            </a:extLst>
          </p:cNvPr>
          <p:cNvSpPr txBox="1"/>
          <p:nvPr/>
        </p:nvSpPr>
        <p:spPr>
          <a:xfrm>
            <a:off x="744820" y="4491066"/>
            <a:ext cx="1486048" cy="33855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Expectation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DC0B9EB4-2A51-D74C-A748-B950A4F6012B}"/>
              </a:ext>
            </a:extLst>
          </p:cNvPr>
          <p:cNvSpPr txBox="1"/>
          <p:nvPr/>
        </p:nvSpPr>
        <p:spPr>
          <a:xfrm>
            <a:off x="3390752" y="4491066"/>
            <a:ext cx="1486048" cy="33855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Maximization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9" name="TextShape 2">
                <a:extLst>
                  <a:ext uri="{FF2B5EF4-FFF2-40B4-BE49-F238E27FC236}">
                    <a16:creationId xmlns:a16="http://schemas.microsoft.com/office/drawing/2014/main" id="{7ED17628-3F70-0841-9225-03AE4D2FE6B7}"/>
                  </a:ext>
                </a:extLst>
              </p:cNvPr>
              <p:cNvSpPr txBox="1"/>
              <p:nvPr/>
            </p:nvSpPr>
            <p:spPr>
              <a:xfrm>
                <a:off x="3375441" y="3716756"/>
                <a:ext cx="1653759" cy="68379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0" tIns="0" rIns="0" bIns="0"/>
              <a:lstStyle/>
              <a:p>
                <a:pPr marL="0" lvl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supHide m:val="on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/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𝑖𝑘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nary>
                        </m:num>
                        <m:den>
                          <m:nary>
                            <m:naryPr>
                              <m:chr m:val="∑"/>
                              <m:supHide m:val="on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/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𝑖𝑘</m:t>
                                  </m:r>
                                </m:sub>
                              </m:sSub>
                            </m:e>
                          </m:nary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39" name="TextShape 2">
                <a:extLst>
                  <a:ext uri="{FF2B5EF4-FFF2-40B4-BE49-F238E27FC236}">
                    <a16:creationId xmlns:a16="http://schemas.microsoft.com/office/drawing/2014/main" id="{7ED17628-3F70-0841-9225-03AE4D2FE6B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75441" y="3716756"/>
                <a:ext cx="1653759" cy="683793"/>
              </a:xfrm>
              <a:prstGeom prst="rect">
                <a:avLst/>
              </a:prstGeom>
              <a:blipFill>
                <a:blip r:embed="rId6"/>
                <a:stretch>
                  <a:fillRect t="-70370" b="-87037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0" name="TextBox 139">
            <a:extLst>
              <a:ext uri="{FF2B5EF4-FFF2-40B4-BE49-F238E27FC236}">
                <a16:creationId xmlns:a16="http://schemas.microsoft.com/office/drawing/2014/main" id="{725E2F4A-2ED2-C14D-9F08-767810855754}"/>
              </a:ext>
            </a:extLst>
          </p:cNvPr>
          <p:cNvSpPr txBox="1"/>
          <p:nvPr/>
        </p:nvSpPr>
        <p:spPr>
          <a:xfrm>
            <a:off x="5728463" y="4489440"/>
            <a:ext cx="2577337" cy="52322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Points in this area have ~0.5 membership in both clusters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1" grpId="0" animBg="1"/>
      <p:bldP spid="136" grpId="0"/>
      <p:bldP spid="137" grpId="0" animBg="1"/>
      <p:bldP spid="138" grpId="0" animBg="1"/>
      <p:bldP spid="139" grpId="0"/>
      <p:bldP spid="140" grpId="1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bject 13"/>
          <p:cNvSpPr/>
          <p:nvPr/>
        </p:nvSpPr>
        <p:spPr>
          <a:xfrm>
            <a:off x="5118102" y="2092129"/>
            <a:ext cx="0" cy="2301875"/>
          </a:xfrm>
          <a:custGeom>
            <a:avLst/>
            <a:gdLst/>
            <a:ahLst/>
            <a:cxnLst/>
            <a:rect l="l" t="t" r="r" b="b"/>
            <a:pathLst>
              <a:path h="2301875">
                <a:moveTo>
                  <a:pt x="0" y="2301604"/>
                </a:moveTo>
                <a:lnTo>
                  <a:pt x="0" y="0"/>
                </a:lnTo>
              </a:path>
            </a:pathLst>
          </a:custGeom>
          <a:ln w="7567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5118102" y="4393733"/>
            <a:ext cx="0" cy="30480"/>
          </a:xfrm>
          <a:custGeom>
            <a:avLst/>
            <a:gdLst/>
            <a:ahLst/>
            <a:cxnLst/>
            <a:rect l="l" t="t" r="r" b="b"/>
            <a:pathLst>
              <a:path h="30479">
                <a:moveTo>
                  <a:pt x="0" y="0"/>
                </a:moveTo>
                <a:lnTo>
                  <a:pt x="0" y="30272"/>
                </a:lnTo>
              </a:path>
            </a:pathLst>
          </a:custGeom>
          <a:ln w="756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5468736" y="2092129"/>
            <a:ext cx="0" cy="2301875"/>
          </a:xfrm>
          <a:custGeom>
            <a:avLst/>
            <a:gdLst/>
            <a:ahLst/>
            <a:cxnLst/>
            <a:rect l="l" t="t" r="r" b="b"/>
            <a:pathLst>
              <a:path h="2301875">
                <a:moveTo>
                  <a:pt x="0" y="2301604"/>
                </a:moveTo>
                <a:lnTo>
                  <a:pt x="0" y="0"/>
                </a:lnTo>
              </a:path>
            </a:pathLst>
          </a:custGeom>
          <a:ln w="7567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5468736" y="4393733"/>
            <a:ext cx="0" cy="30480"/>
          </a:xfrm>
          <a:custGeom>
            <a:avLst/>
            <a:gdLst/>
            <a:ahLst/>
            <a:cxnLst/>
            <a:rect l="l" t="t" r="r" b="b"/>
            <a:pathLst>
              <a:path h="30479">
                <a:moveTo>
                  <a:pt x="0" y="0"/>
                </a:moveTo>
                <a:lnTo>
                  <a:pt x="0" y="30272"/>
                </a:lnTo>
              </a:path>
            </a:pathLst>
          </a:custGeom>
          <a:ln w="756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5819440" y="2092129"/>
            <a:ext cx="0" cy="2301875"/>
          </a:xfrm>
          <a:custGeom>
            <a:avLst/>
            <a:gdLst/>
            <a:ahLst/>
            <a:cxnLst/>
            <a:rect l="l" t="t" r="r" b="b"/>
            <a:pathLst>
              <a:path h="2301875">
                <a:moveTo>
                  <a:pt x="0" y="2301604"/>
                </a:moveTo>
                <a:lnTo>
                  <a:pt x="0" y="0"/>
                </a:lnTo>
              </a:path>
            </a:pathLst>
          </a:custGeom>
          <a:ln w="7567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5819440" y="4393733"/>
            <a:ext cx="0" cy="30480"/>
          </a:xfrm>
          <a:custGeom>
            <a:avLst/>
            <a:gdLst/>
            <a:ahLst/>
            <a:cxnLst/>
            <a:rect l="l" t="t" r="r" b="b"/>
            <a:pathLst>
              <a:path h="30479">
                <a:moveTo>
                  <a:pt x="0" y="0"/>
                </a:moveTo>
                <a:lnTo>
                  <a:pt x="0" y="30272"/>
                </a:lnTo>
              </a:path>
            </a:pathLst>
          </a:custGeom>
          <a:ln w="756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6170090" y="2092129"/>
            <a:ext cx="0" cy="2301875"/>
          </a:xfrm>
          <a:custGeom>
            <a:avLst/>
            <a:gdLst/>
            <a:ahLst/>
            <a:cxnLst/>
            <a:rect l="l" t="t" r="r" b="b"/>
            <a:pathLst>
              <a:path h="2301875">
                <a:moveTo>
                  <a:pt x="0" y="2301604"/>
                </a:moveTo>
                <a:lnTo>
                  <a:pt x="0" y="0"/>
                </a:lnTo>
              </a:path>
            </a:pathLst>
          </a:custGeom>
          <a:ln w="7567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6170090" y="4393733"/>
            <a:ext cx="0" cy="30480"/>
          </a:xfrm>
          <a:custGeom>
            <a:avLst/>
            <a:gdLst/>
            <a:ahLst/>
            <a:cxnLst/>
            <a:rect l="l" t="t" r="r" b="b"/>
            <a:pathLst>
              <a:path h="30479">
                <a:moveTo>
                  <a:pt x="0" y="0"/>
                </a:moveTo>
                <a:lnTo>
                  <a:pt x="0" y="30272"/>
                </a:lnTo>
              </a:path>
            </a:pathLst>
          </a:custGeom>
          <a:ln w="756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6520741" y="2092129"/>
            <a:ext cx="0" cy="2301875"/>
          </a:xfrm>
          <a:custGeom>
            <a:avLst/>
            <a:gdLst/>
            <a:ahLst/>
            <a:cxnLst/>
            <a:rect l="l" t="t" r="r" b="b"/>
            <a:pathLst>
              <a:path h="2301875">
                <a:moveTo>
                  <a:pt x="0" y="2301604"/>
                </a:moveTo>
                <a:lnTo>
                  <a:pt x="0" y="0"/>
                </a:lnTo>
              </a:path>
            </a:pathLst>
          </a:custGeom>
          <a:ln w="7567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6520741" y="4393733"/>
            <a:ext cx="0" cy="30480"/>
          </a:xfrm>
          <a:custGeom>
            <a:avLst/>
            <a:gdLst/>
            <a:ahLst/>
            <a:cxnLst/>
            <a:rect l="l" t="t" r="r" b="b"/>
            <a:pathLst>
              <a:path h="30479">
                <a:moveTo>
                  <a:pt x="0" y="0"/>
                </a:moveTo>
                <a:lnTo>
                  <a:pt x="0" y="30272"/>
                </a:lnTo>
              </a:path>
            </a:pathLst>
          </a:custGeom>
          <a:ln w="756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6871391" y="2092129"/>
            <a:ext cx="0" cy="2301875"/>
          </a:xfrm>
          <a:custGeom>
            <a:avLst/>
            <a:gdLst/>
            <a:ahLst/>
            <a:cxnLst/>
            <a:rect l="l" t="t" r="r" b="b"/>
            <a:pathLst>
              <a:path h="2301875">
                <a:moveTo>
                  <a:pt x="0" y="2301604"/>
                </a:moveTo>
                <a:lnTo>
                  <a:pt x="0" y="0"/>
                </a:lnTo>
              </a:path>
            </a:pathLst>
          </a:custGeom>
          <a:ln w="7567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6871391" y="4393733"/>
            <a:ext cx="0" cy="30480"/>
          </a:xfrm>
          <a:custGeom>
            <a:avLst/>
            <a:gdLst/>
            <a:ahLst/>
            <a:cxnLst/>
            <a:rect l="l" t="t" r="r" b="b"/>
            <a:pathLst>
              <a:path h="30479">
                <a:moveTo>
                  <a:pt x="0" y="0"/>
                </a:moveTo>
                <a:lnTo>
                  <a:pt x="0" y="30272"/>
                </a:lnTo>
              </a:path>
            </a:pathLst>
          </a:custGeom>
          <a:ln w="756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7222041" y="2092129"/>
            <a:ext cx="0" cy="2301875"/>
          </a:xfrm>
          <a:custGeom>
            <a:avLst/>
            <a:gdLst/>
            <a:ahLst/>
            <a:cxnLst/>
            <a:rect l="l" t="t" r="r" b="b"/>
            <a:pathLst>
              <a:path h="2301875">
                <a:moveTo>
                  <a:pt x="0" y="2301604"/>
                </a:moveTo>
                <a:lnTo>
                  <a:pt x="0" y="0"/>
                </a:lnTo>
              </a:path>
            </a:pathLst>
          </a:custGeom>
          <a:ln w="7567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7222041" y="4393733"/>
            <a:ext cx="0" cy="30480"/>
          </a:xfrm>
          <a:custGeom>
            <a:avLst/>
            <a:gdLst/>
            <a:ahLst/>
            <a:cxnLst/>
            <a:rect l="l" t="t" r="r" b="b"/>
            <a:pathLst>
              <a:path h="30479">
                <a:moveTo>
                  <a:pt x="0" y="0"/>
                </a:moveTo>
                <a:lnTo>
                  <a:pt x="0" y="30272"/>
                </a:lnTo>
              </a:path>
            </a:pathLst>
          </a:custGeom>
          <a:ln w="756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7572745" y="2092129"/>
            <a:ext cx="0" cy="2301875"/>
          </a:xfrm>
          <a:custGeom>
            <a:avLst/>
            <a:gdLst/>
            <a:ahLst/>
            <a:cxnLst/>
            <a:rect l="l" t="t" r="r" b="b"/>
            <a:pathLst>
              <a:path h="2301875">
                <a:moveTo>
                  <a:pt x="0" y="2301604"/>
                </a:moveTo>
                <a:lnTo>
                  <a:pt x="0" y="0"/>
                </a:lnTo>
              </a:path>
            </a:pathLst>
          </a:custGeom>
          <a:ln w="7567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7572745" y="4393733"/>
            <a:ext cx="0" cy="30480"/>
          </a:xfrm>
          <a:custGeom>
            <a:avLst/>
            <a:gdLst/>
            <a:ahLst/>
            <a:cxnLst/>
            <a:rect l="l" t="t" r="r" b="b"/>
            <a:pathLst>
              <a:path h="30479">
                <a:moveTo>
                  <a:pt x="0" y="0"/>
                </a:moveTo>
                <a:lnTo>
                  <a:pt x="0" y="30272"/>
                </a:lnTo>
              </a:path>
            </a:pathLst>
          </a:custGeom>
          <a:ln w="756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7923396" y="2092129"/>
            <a:ext cx="0" cy="2301875"/>
          </a:xfrm>
          <a:custGeom>
            <a:avLst/>
            <a:gdLst/>
            <a:ahLst/>
            <a:cxnLst/>
            <a:rect l="l" t="t" r="r" b="b"/>
            <a:pathLst>
              <a:path h="2301875">
                <a:moveTo>
                  <a:pt x="0" y="2301604"/>
                </a:moveTo>
                <a:lnTo>
                  <a:pt x="0" y="0"/>
                </a:lnTo>
              </a:path>
            </a:pathLst>
          </a:custGeom>
          <a:ln w="7567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7923396" y="4393733"/>
            <a:ext cx="0" cy="30480"/>
          </a:xfrm>
          <a:custGeom>
            <a:avLst/>
            <a:gdLst/>
            <a:ahLst/>
            <a:cxnLst/>
            <a:rect l="l" t="t" r="r" b="b"/>
            <a:pathLst>
              <a:path h="30479">
                <a:moveTo>
                  <a:pt x="0" y="0"/>
                </a:moveTo>
                <a:lnTo>
                  <a:pt x="0" y="30272"/>
                </a:lnTo>
              </a:path>
            </a:pathLst>
          </a:custGeom>
          <a:ln w="756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4977836" y="4240293"/>
            <a:ext cx="3086100" cy="0"/>
          </a:xfrm>
          <a:custGeom>
            <a:avLst/>
            <a:gdLst/>
            <a:ahLst/>
            <a:cxnLst/>
            <a:rect l="l" t="t" r="r" b="b"/>
            <a:pathLst>
              <a:path w="3086100">
                <a:moveTo>
                  <a:pt x="0" y="0"/>
                </a:moveTo>
                <a:lnTo>
                  <a:pt x="3085829" y="0"/>
                </a:lnTo>
              </a:path>
            </a:pathLst>
          </a:custGeom>
          <a:ln w="7574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4947593" y="4240293"/>
            <a:ext cx="30480" cy="0"/>
          </a:xfrm>
          <a:custGeom>
            <a:avLst/>
            <a:gdLst/>
            <a:ahLst/>
            <a:cxnLst/>
            <a:rect l="l" t="t" r="r" b="b"/>
            <a:pathLst>
              <a:path w="30479">
                <a:moveTo>
                  <a:pt x="30243" y="0"/>
                </a:moveTo>
                <a:lnTo>
                  <a:pt x="0" y="0"/>
                </a:lnTo>
              </a:path>
            </a:pathLst>
          </a:custGeom>
          <a:ln w="757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4977836" y="3933419"/>
            <a:ext cx="3086100" cy="0"/>
          </a:xfrm>
          <a:custGeom>
            <a:avLst/>
            <a:gdLst/>
            <a:ahLst/>
            <a:cxnLst/>
            <a:rect l="l" t="t" r="r" b="b"/>
            <a:pathLst>
              <a:path w="3086100">
                <a:moveTo>
                  <a:pt x="0" y="0"/>
                </a:moveTo>
                <a:lnTo>
                  <a:pt x="3085829" y="0"/>
                </a:lnTo>
              </a:path>
            </a:pathLst>
          </a:custGeom>
          <a:ln w="7574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4947593" y="3933419"/>
            <a:ext cx="30480" cy="0"/>
          </a:xfrm>
          <a:custGeom>
            <a:avLst/>
            <a:gdLst/>
            <a:ahLst/>
            <a:cxnLst/>
            <a:rect l="l" t="t" r="r" b="b"/>
            <a:pathLst>
              <a:path w="30479">
                <a:moveTo>
                  <a:pt x="30243" y="0"/>
                </a:moveTo>
                <a:lnTo>
                  <a:pt x="0" y="0"/>
                </a:lnTo>
              </a:path>
            </a:pathLst>
          </a:custGeom>
          <a:ln w="757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4977836" y="3626528"/>
            <a:ext cx="3086100" cy="0"/>
          </a:xfrm>
          <a:custGeom>
            <a:avLst/>
            <a:gdLst/>
            <a:ahLst/>
            <a:cxnLst/>
            <a:rect l="l" t="t" r="r" b="b"/>
            <a:pathLst>
              <a:path w="3086100">
                <a:moveTo>
                  <a:pt x="0" y="0"/>
                </a:moveTo>
                <a:lnTo>
                  <a:pt x="3085829" y="0"/>
                </a:lnTo>
              </a:path>
            </a:pathLst>
          </a:custGeom>
          <a:ln w="7574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4947593" y="3626528"/>
            <a:ext cx="30480" cy="0"/>
          </a:xfrm>
          <a:custGeom>
            <a:avLst/>
            <a:gdLst/>
            <a:ahLst/>
            <a:cxnLst/>
            <a:rect l="l" t="t" r="r" b="b"/>
            <a:pathLst>
              <a:path w="30479">
                <a:moveTo>
                  <a:pt x="30243" y="0"/>
                </a:moveTo>
                <a:lnTo>
                  <a:pt x="0" y="0"/>
                </a:lnTo>
              </a:path>
            </a:pathLst>
          </a:custGeom>
          <a:ln w="757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4977836" y="3319638"/>
            <a:ext cx="3086100" cy="0"/>
          </a:xfrm>
          <a:custGeom>
            <a:avLst/>
            <a:gdLst/>
            <a:ahLst/>
            <a:cxnLst/>
            <a:rect l="l" t="t" r="r" b="b"/>
            <a:pathLst>
              <a:path w="3086100">
                <a:moveTo>
                  <a:pt x="0" y="0"/>
                </a:moveTo>
                <a:lnTo>
                  <a:pt x="3085829" y="0"/>
                </a:lnTo>
              </a:path>
            </a:pathLst>
          </a:custGeom>
          <a:ln w="7574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4947593" y="3319638"/>
            <a:ext cx="30480" cy="0"/>
          </a:xfrm>
          <a:custGeom>
            <a:avLst/>
            <a:gdLst/>
            <a:ahLst/>
            <a:cxnLst/>
            <a:rect l="l" t="t" r="r" b="b"/>
            <a:pathLst>
              <a:path w="30479">
                <a:moveTo>
                  <a:pt x="30243" y="0"/>
                </a:moveTo>
                <a:lnTo>
                  <a:pt x="0" y="0"/>
                </a:lnTo>
              </a:path>
            </a:pathLst>
          </a:custGeom>
          <a:ln w="757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4977836" y="3012747"/>
            <a:ext cx="3086100" cy="0"/>
          </a:xfrm>
          <a:custGeom>
            <a:avLst/>
            <a:gdLst/>
            <a:ahLst/>
            <a:cxnLst/>
            <a:rect l="l" t="t" r="r" b="b"/>
            <a:pathLst>
              <a:path w="3086100">
                <a:moveTo>
                  <a:pt x="0" y="0"/>
                </a:moveTo>
                <a:lnTo>
                  <a:pt x="3085829" y="0"/>
                </a:lnTo>
              </a:path>
            </a:pathLst>
          </a:custGeom>
          <a:ln w="7574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4947593" y="3012747"/>
            <a:ext cx="30480" cy="0"/>
          </a:xfrm>
          <a:custGeom>
            <a:avLst/>
            <a:gdLst/>
            <a:ahLst/>
            <a:cxnLst/>
            <a:rect l="l" t="t" r="r" b="b"/>
            <a:pathLst>
              <a:path w="30479">
                <a:moveTo>
                  <a:pt x="30243" y="0"/>
                </a:moveTo>
                <a:lnTo>
                  <a:pt x="0" y="0"/>
                </a:lnTo>
              </a:path>
            </a:pathLst>
          </a:custGeom>
          <a:ln w="757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4977836" y="2705856"/>
            <a:ext cx="3086100" cy="0"/>
          </a:xfrm>
          <a:custGeom>
            <a:avLst/>
            <a:gdLst/>
            <a:ahLst/>
            <a:cxnLst/>
            <a:rect l="l" t="t" r="r" b="b"/>
            <a:pathLst>
              <a:path w="3086100">
                <a:moveTo>
                  <a:pt x="0" y="0"/>
                </a:moveTo>
                <a:lnTo>
                  <a:pt x="3085829" y="0"/>
                </a:lnTo>
              </a:path>
            </a:pathLst>
          </a:custGeom>
          <a:ln w="7574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4947593" y="2705856"/>
            <a:ext cx="30480" cy="0"/>
          </a:xfrm>
          <a:custGeom>
            <a:avLst/>
            <a:gdLst/>
            <a:ahLst/>
            <a:cxnLst/>
            <a:rect l="l" t="t" r="r" b="b"/>
            <a:pathLst>
              <a:path w="30479">
                <a:moveTo>
                  <a:pt x="30243" y="0"/>
                </a:moveTo>
                <a:lnTo>
                  <a:pt x="0" y="0"/>
                </a:lnTo>
              </a:path>
            </a:pathLst>
          </a:custGeom>
          <a:ln w="757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4977836" y="2398965"/>
            <a:ext cx="3086100" cy="0"/>
          </a:xfrm>
          <a:custGeom>
            <a:avLst/>
            <a:gdLst/>
            <a:ahLst/>
            <a:cxnLst/>
            <a:rect l="l" t="t" r="r" b="b"/>
            <a:pathLst>
              <a:path w="3086100">
                <a:moveTo>
                  <a:pt x="0" y="0"/>
                </a:moveTo>
                <a:lnTo>
                  <a:pt x="3085829" y="0"/>
                </a:lnTo>
              </a:path>
            </a:pathLst>
          </a:custGeom>
          <a:ln w="7574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4947593" y="2398965"/>
            <a:ext cx="30480" cy="0"/>
          </a:xfrm>
          <a:custGeom>
            <a:avLst/>
            <a:gdLst/>
            <a:ahLst/>
            <a:cxnLst/>
            <a:rect l="l" t="t" r="r" b="b"/>
            <a:pathLst>
              <a:path w="30479">
                <a:moveTo>
                  <a:pt x="30243" y="0"/>
                </a:moveTo>
                <a:lnTo>
                  <a:pt x="0" y="0"/>
                </a:lnTo>
              </a:path>
            </a:pathLst>
          </a:custGeom>
          <a:ln w="757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4977836" y="2092129"/>
            <a:ext cx="3086100" cy="0"/>
          </a:xfrm>
          <a:custGeom>
            <a:avLst/>
            <a:gdLst/>
            <a:ahLst/>
            <a:cxnLst/>
            <a:rect l="l" t="t" r="r" b="b"/>
            <a:pathLst>
              <a:path w="3086100">
                <a:moveTo>
                  <a:pt x="0" y="0"/>
                </a:moveTo>
                <a:lnTo>
                  <a:pt x="3085829" y="0"/>
                </a:lnTo>
              </a:path>
            </a:pathLst>
          </a:custGeom>
          <a:ln w="7574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4947593" y="2092129"/>
            <a:ext cx="30480" cy="0"/>
          </a:xfrm>
          <a:custGeom>
            <a:avLst/>
            <a:gdLst/>
            <a:ahLst/>
            <a:cxnLst/>
            <a:rect l="l" t="t" r="r" b="b"/>
            <a:pathLst>
              <a:path w="30479">
                <a:moveTo>
                  <a:pt x="30243" y="0"/>
                </a:moveTo>
                <a:lnTo>
                  <a:pt x="0" y="0"/>
                </a:lnTo>
              </a:path>
            </a:pathLst>
          </a:custGeom>
          <a:ln w="757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5077633" y="2281777"/>
            <a:ext cx="2675813" cy="199901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4977839" y="2088644"/>
            <a:ext cx="0" cy="2308860"/>
          </a:xfrm>
          <a:custGeom>
            <a:avLst/>
            <a:gdLst/>
            <a:ahLst/>
            <a:cxnLst/>
            <a:rect l="l" t="t" r="r" b="b"/>
            <a:pathLst>
              <a:path h="2308860">
                <a:moveTo>
                  <a:pt x="0" y="0"/>
                </a:moveTo>
                <a:lnTo>
                  <a:pt x="0" y="2308552"/>
                </a:lnTo>
              </a:path>
            </a:pathLst>
          </a:custGeom>
          <a:ln w="691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4974382" y="4393736"/>
            <a:ext cx="3093085" cy="0"/>
          </a:xfrm>
          <a:custGeom>
            <a:avLst/>
            <a:gdLst/>
            <a:ahLst/>
            <a:cxnLst/>
            <a:rect l="l" t="t" r="r" b="b"/>
            <a:pathLst>
              <a:path w="3093084">
                <a:moveTo>
                  <a:pt x="0" y="0"/>
                </a:moveTo>
                <a:lnTo>
                  <a:pt x="3092716" y="0"/>
                </a:lnTo>
              </a:path>
            </a:pathLst>
          </a:custGeom>
          <a:ln w="691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1464613" y="2092129"/>
            <a:ext cx="0" cy="2301875"/>
          </a:xfrm>
          <a:custGeom>
            <a:avLst/>
            <a:gdLst/>
            <a:ahLst/>
            <a:cxnLst/>
            <a:rect l="l" t="t" r="r" b="b"/>
            <a:pathLst>
              <a:path h="2301875">
                <a:moveTo>
                  <a:pt x="0" y="2301604"/>
                </a:moveTo>
                <a:lnTo>
                  <a:pt x="0" y="0"/>
                </a:lnTo>
              </a:path>
            </a:pathLst>
          </a:custGeom>
          <a:ln w="7567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1464613" y="4393733"/>
            <a:ext cx="0" cy="30480"/>
          </a:xfrm>
          <a:custGeom>
            <a:avLst/>
            <a:gdLst/>
            <a:ahLst/>
            <a:cxnLst/>
            <a:rect l="l" t="t" r="r" b="b"/>
            <a:pathLst>
              <a:path h="30479">
                <a:moveTo>
                  <a:pt x="0" y="0"/>
                </a:moveTo>
                <a:lnTo>
                  <a:pt x="0" y="30272"/>
                </a:lnTo>
              </a:path>
            </a:pathLst>
          </a:custGeom>
          <a:ln w="756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1893172" y="2092129"/>
            <a:ext cx="0" cy="2301875"/>
          </a:xfrm>
          <a:custGeom>
            <a:avLst/>
            <a:gdLst/>
            <a:ahLst/>
            <a:cxnLst/>
            <a:rect l="l" t="t" r="r" b="b"/>
            <a:pathLst>
              <a:path h="2301875">
                <a:moveTo>
                  <a:pt x="0" y="2301604"/>
                </a:moveTo>
                <a:lnTo>
                  <a:pt x="0" y="0"/>
                </a:lnTo>
              </a:path>
            </a:pathLst>
          </a:custGeom>
          <a:ln w="7567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1893172" y="4393733"/>
            <a:ext cx="0" cy="30480"/>
          </a:xfrm>
          <a:custGeom>
            <a:avLst/>
            <a:gdLst/>
            <a:ahLst/>
            <a:cxnLst/>
            <a:rect l="l" t="t" r="r" b="b"/>
            <a:pathLst>
              <a:path h="30479">
                <a:moveTo>
                  <a:pt x="0" y="0"/>
                </a:moveTo>
                <a:lnTo>
                  <a:pt x="0" y="30272"/>
                </a:lnTo>
              </a:path>
            </a:pathLst>
          </a:custGeom>
          <a:ln w="756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2321768" y="2092129"/>
            <a:ext cx="0" cy="2301875"/>
          </a:xfrm>
          <a:custGeom>
            <a:avLst/>
            <a:gdLst/>
            <a:ahLst/>
            <a:cxnLst/>
            <a:rect l="l" t="t" r="r" b="b"/>
            <a:pathLst>
              <a:path h="2301875">
                <a:moveTo>
                  <a:pt x="0" y="2301604"/>
                </a:moveTo>
                <a:lnTo>
                  <a:pt x="0" y="0"/>
                </a:lnTo>
              </a:path>
            </a:pathLst>
          </a:custGeom>
          <a:ln w="7567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2321768" y="4393733"/>
            <a:ext cx="0" cy="30480"/>
          </a:xfrm>
          <a:custGeom>
            <a:avLst/>
            <a:gdLst/>
            <a:ahLst/>
            <a:cxnLst/>
            <a:rect l="l" t="t" r="r" b="b"/>
            <a:pathLst>
              <a:path h="30479">
                <a:moveTo>
                  <a:pt x="0" y="0"/>
                </a:moveTo>
                <a:lnTo>
                  <a:pt x="0" y="30272"/>
                </a:lnTo>
              </a:path>
            </a:pathLst>
          </a:custGeom>
          <a:ln w="756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2750365" y="2092129"/>
            <a:ext cx="0" cy="2301875"/>
          </a:xfrm>
          <a:custGeom>
            <a:avLst/>
            <a:gdLst/>
            <a:ahLst/>
            <a:cxnLst/>
            <a:rect l="l" t="t" r="r" b="b"/>
            <a:pathLst>
              <a:path h="2301875">
                <a:moveTo>
                  <a:pt x="0" y="2301604"/>
                </a:moveTo>
                <a:lnTo>
                  <a:pt x="0" y="0"/>
                </a:lnTo>
              </a:path>
            </a:pathLst>
          </a:custGeom>
          <a:ln w="7567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/>
          <p:nvPr/>
        </p:nvSpPr>
        <p:spPr>
          <a:xfrm>
            <a:off x="2750365" y="4393733"/>
            <a:ext cx="0" cy="30480"/>
          </a:xfrm>
          <a:custGeom>
            <a:avLst/>
            <a:gdLst/>
            <a:ahLst/>
            <a:cxnLst/>
            <a:rect l="l" t="t" r="r" b="b"/>
            <a:pathLst>
              <a:path h="30479">
                <a:moveTo>
                  <a:pt x="0" y="0"/>
                </a:moveTo>
                <a:lnTo>
                  <a:pt x="0" y="30272"/>
                </a:lnTo>
              </a:path>
            </a:pathLst>
          </a:custGeom>
          <a:ln w="756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3178961" y="2092129"/>
            <a:ext cx="0" cy="2301875"/>
          </a:xfrm>
          <a:custGeom>
            <a:avLst/>
            <a:gdLst/>
            <a:ahLst/>
            <a:cxnLst/>
            <a:rect l="l" t="t" r="r" b="b"/>
            <a:pathLst>
              <a:path h="2301875">
                <a:moveTo>
                  <a:pt x="0" y="2301604"/>
                </a:moveTo>
                <a:lnTo>
                  <a:pt x="0" y="0"/>
                </a:lnTo>
              </a:path>
            </a:pathLst>
          </a:custGeom>
          <a:ln w="7567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3178961" y="4393733"/>
            <a:ext cx="0" cy="30480"/>
          </a:xfrm>
          <a:custGeom>
            <a:avLst/>
            <a:gdLst/>
            <a:ahLst/>
            <a:cxnLst/>
            <a:rect l="l" t="t" r="r" b="b"/>
            <a:pathLst>
              <a:path h="30479">
                <a:moveTo>
                  <a:pt x="0" y="0"/>
                </a:moveTo>
                <a:lnTo>
                  <a:pt x="0" y="30272"/>
                </a:lnTo>
              </a:path>
            </a:pathLst>
          </a:custGeom>
          <a:ln w="756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3607558" y="2092129"/>
            <a:ext cx="0" cy="2301875"/>
          </a:xfrm>
          <a:custGeom>
            <a:avLst/>
            <a:gdLst/>
            <a:ahLst/>
            <a:cxnLst/>
            <a:rect l="l" t="t" r="r" b="b"/>
            <a:pathLst>
              <a:path h="2301875">
                <a:moveTo>
                  <a:pt x="0" y="2301604"/>
                </a:moveTo>
                <a:lnTo>
                  <a:pt x="0" y="0"/>
                </a:lnTo>
              </a:path>
            </a:pathLst>
          </a:custGeom>
          <a:ln w="7567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3607558" y="4393733"/>
            <a:ext cx="0" cy="30480"/>
          </a:xfrm>
          <a:custGeom>
            <a:avLst/>
            <a:gdLst/>
            <a:ahLst/>
            <a:cxnLst/>
            <a:rect l="l" t="t" r="r" b="b"/>
            <a:pathLst>
              <a:path h="30479">
                <a:moveTo>
                  <a:pt x="0" y="0"/>
                </a:moveTo>
                <a:lnTo>
                  <a:pt x="0" y="30272"/>
                </a:lnTo>
              </a:path>
            </a:pathLst>
          </a:custGeom>
          <a:ln w="756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/>
          <p:nvPr/>
        </p:nvSpPr>
        <p:spPr>
          <a:xfrm>
            <a:off x="4036100" y="2092129"/>
            <a:ext cx="0" cy="2301875"/>
          </a:xfrm>
          <a:custGeom>
            <a:avLst/>
            <a:gdLst/>
            <a:ahLst/>
            <a:cxnLst/>
            <a:rect l="l" t="t" r="r" b="b"/>
            <a:pathLst>
              <a:path h="2301875">
                <a:moveTo>
                  <a:pt x="0" y="2301604"/>
                </a:moveTo>
                <a:lnTo>
                  <a:pt x="0" y="0"/>
                </a:lnTo>
              </a:path>
            </a:pathLst>
          </a:custGeom>
          <a:ln w="7567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/>
          <p:nvPr/>
        </p:nvSpPr>
        <p:spPr>
          <a:xfrm>
            <a:off x="4036100" y="4393733"/>
            <a:ext cx="0" cy="30480"/>
          </a:xfrm>
          <a:custGeom>
            <a:avLst/>
            <a:gdLst/>
            <a:ahLst/>
            <a:cxnLst/>
            <a:rect l="l" t="t" r="r" b="b"/>
            <a:pathLst>
              <a:path h="30479">
                <a:moveTo>
                  <a:pt x="0" y="0"/>
                </a:moveTo>
                <a:lnTo>
                  <a:pt x="0" y="30272"/>
                </a:lnTo>
              </a:path>
            </a:pathLst>
          </a:custGeom>
          <a:ln w="756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/>
          <p:nvPr/>
        </p:nvSpPr>
        <p:spPr>
          <a:xfrm>
            <a:off x="1207460" y="4235002"/>
            <a:ext cx="3086100" cy="0"/>
          </a:xfrm>
          <a:custGeom>
            <a:avLst/>
            <a:gdLst/>
            <a:ahLst/>
            <a:cxnLst/>
            <a:rect l="l" t="t" r="r" b="b"/>
            <a:pathLst>
              <a:path w="3086100">
                <a:moveTo>
                  <a:pt x="0" y="0"/>
                </a:moveTo>
                <a:lnTo>
                  <a:pt x="3085829" y="0"/>
                </a:lnTo>
              </a:path>
            </a:pathLst>
          </a:custGeom>
          <a:ln w="7574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" name="object 65"/>
          <p:cNvSpPr/>
          <p:nvPr/>
        </p:nvSpPr>
        <p:spPr>
          <a:xfrm>
            <a:off x="1177217" y="4235002"/>
            <a:ext cx="30480" cy="0"/>
          </a:xfrm>
          <a:custGeom>
            <a:avLst/>
            <a:gdLst/>
            <a:ahLst/>
            <a:cxnLst/>
            <a:rect l="l" t="t" r="r" b="b"/>
            <a:pathLst>
              <a:path w="30480">
                <a:moveTo>
                  <a:pt x="30243" y="0"/>
                </a:moveTo>
                <a:lnTo>
                  <a:pt x="0" y="0"/>
                </a:lnTo>
              </a:path>
            </a:pathLst>
          </a:custGeom>
          <a:ln w="757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6" name="object 66"/>
          <p:cNvSpPr/>
          <p:nvPr/>
        </p:nvSpPr>
        <p:spPr>
          <a:xfrm>
            <a:off x="1207460" y="3838192"/>
            <a:ext cx="3086100" cy="0"/>
          </a:xfrm>
          <a:custGeom>
            <a:avLst/>
            <a:gdLst/>
            <a:ahLst/>
            <a:cxnLst/>
            <a:rect l="l" t="t" r="r" b="b"/>
            <a:pathLst>
              <a:path w="3086100">
                <a:moveTo>
                  <a:pt x="0" y="0"/>
                </a:moveTo>
                <a:lnTo>
                  <a:pt x="3085829" y="0"/>
                </a:lnTo>
              </a:path>
            </a:pathLst>
          </a:custGeom>
          <a:ln w="7574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7" name="object 67"/>
          <p:cNvSpPr/>
          <p:nvPr/>
        </p:nvSpPr>
        <p:spPr>
          <a:xfrm>
            <a:off x="1177217" y="3838192"/>
            <a:ext cx="30480" cy="0"/>
          </a:xfrm>
          <a:custGeom>
            <a:avLst/>
            <a:gdLst/>
            <a:ahLst/>
            <a:cxnLst/>
            <a:rect l="l" t="t" r="r" b="b"/>
            <a:pathLst>
              <a:path w="30480">
                <a:moveTo>
                  <a:pt x="30243" y="0"/>
                </a:moveTo>
                <a:lnTo>
                  <a:pt x="0" y="0"/>
                </a:lnTo>
              </a:path>
            </a:pathLst>
          </a:custGeom>
          <a:ln w="757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" name="object 68"/>
          <p:cNvSpPr/>
          <p:nvPr/>
        </p:nvSpPr>
        <p:spPr>
          <a:xfrm>
            <a:off x="1207460" y="3441322"/>
            <a:ext cx="3086100" cy="0"/>
          </a:xfrm>
          <a:custGeom>
            <a:avLst/>
            <a:gdLst/>
            <a:ahLst/>
            <a:cxnLst/>
            <a:rect l="l" t="t" r="r" b="b"/>
            <a:pathLst>
              <a:path w="3086100">
                <a:moveTo>
                  <a:pt x="0" y="0"/>
                </a:moveTo>
                <a:lnTo>
                  <a:pt x="3085829" y="0"/>
                </a:lnTo>
              </a:path>
            </a:pathLst>
          </a:custGeom>
          <a:ln w="7574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" name="object 69"/>
          <p:cNvSpPr/>
          <p:nvPr/>
        </p:nvSpPr>
        <p:spPr>
          <a:xfrm>
            <a:off x="1177217" y="3441322"/>
            <a:ext cx="30480" cy="0"/>
          </a:xfrm>
          <a:custGeom>
            <a:avLst/>
            <a:gdLst/>
            <a:ahLst/>
            <a:cxnLst/>
            <a:rect l="l" t="t" r="r" b="b"/>
            <a:pathLst>
              <a:path w="30480">
                <a:moveTo>
                  <a:pt x="30243" y="0"/>
                </a:moveTo>
                <a:lnTo>
                  <a:pt x="0" y="0"/>
                </a:lnTo>
              </a:path>
            </a:pathLst>
          </a:custGeom>
          <a:ln w="757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" name="object 70"/>
          <p:cNvSpPr/>
          <p:nvPr/>
        </p:nvSpPr>
        <p:spPr>
          <a:xfrm>
            <a:off x="1207460" y="3044507"/>
            <a:ext cx="3086100" cy="0"/>
          </a:xfrm>
          <a:custGeom>
            <a:avLst/>
            <a:gdLst/>
            <a:ahLst/>
            <a:cxnLst/>
            <a:rect l="l" t="t" r="r" b="b"/>
            <a:pathLst>
              <a:path w="3086100">
                <a:moveTo>
                  <a:pt x="0" y="0"/>
                </a:moveTo>
                <a:lnTo>
                  <a:pt x="3085829" y="0"/>
                </a:lnTo>
              </a:path>
            </a:pathLst>
          </a:custGeom>
          <a:ln w="7574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1" name="object 71"/>
          <p:cNvSpPr/>
          <p:nvPr/>
        </p:nvSpPr>
        <p:spPr>
          <a:xfrm>
            <a:off x="1177217" y="3044507"/>
            <a:ext cx="30480" cy="0"/>
          </a:xfrm>
          <a:custGeom>
            <a:avLst/>
            <a:gdLst/>
            <a:ahLst/>
            <a:cxnLst/>
            <a:rect l="l" t="t" r="r" b="b"/>
            <a:pathLst>
              <a:path w="30480">
                <a:moveTo>
                  <a:pt x="30243" y="0"/>
                </a:moveTo>
                <a:lnTo>
                  <a:pt x="0" y="0"/>
                </a:lnTo>
              </a:path>
            </a:pathLst>
          </a:custGeom>
          <a:ln w="757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2" name="object 72"/>
          <p:cNvSpPr/>
          <p:nvPr/>
        </p:nvSpPr>
        <p:spPr>
          <a:xfrm>
            <a:off x="1207460" y="2647692"/>
            <a:ext cx="3086100" cy="0"/>
          </a:xfrm>
          <a:custGeom>
            <a:avLst/>
            <a:gdLst/>
            <a:ahLst/>
            <a:cxnLst/>
            <a:rect l="l" t="t" r="r" b="b"/>
            <a:pathLst>
              <a:path w="3086100">
                <a:moveTo>
                  <a:pt x="0" y="0"/>
                </a:moveTo>
                <a:lnTo>
                  <a:pt x="3085829" y="0"/>
                </a:lnTo>
              </a:path>
            </a:pathLst>
          </a:custGeom>
          <a:ln w="7574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3" name="object 73"/>
          <p:cNvSpPr/>
          <p:nvPr/>
        </p:nvSpPr>
        <p:spPr>
          <a:xfrm>
            <a:off x="1177217" y="2647692"/>
            <a:ext cx="30480" cy="0"/>
          </a:xfrm>
          <a:custGeom>
            <a:avLst/>
            <a:gdLst/>
            <a:ahLst/>
            <a:cxnLst/>
            <a:rect l="l" t="t" r="r" b="b"/>
            <a:pathLst>
              <a:path w="30480">
                <a:moveTo>
                  <a:pt x="30243" y="0"/>
                </a:moveTo>
                <a:lnTo>
                  <a:pt x="0" y="0"/>
                </a:lnTo>
              </a:path>
            </a:pathLst>
          </a:custGeom>
          <a:ln w="757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4" name="object 74"/>
          <p:cNvSpPr/>
          <p:nvPr/>
        </p:nvSpPr>
        <p:spPr>
          <a:xfrm>
            <a:off x="1207460" y="2250822"/>
            <a:ext cx="3086100" cy="0"/>
          </a:xfrm>
          <a:custGeom>
            <a:avLst/>
            <a:gdLst/>
            <a:ahLst/>
            <a:cxnLst/>
            <a:rect l="l" t="t" r="r" b="b"/>
            <a:pathLst>
              <a:path w="3086100">
                <a:moveTo>
                  <a:pt x="0" y="0"/>
                </a:moveTo>
                <a:lnTo>
                  <a:pt x="3085829" y="0"/>
                </a:lnTo>
              </a:path>
            </a:pathLst>
          </a:custGeom>
          <a:ln w="7574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5" name="object 75"/>
          <p:cNvSpPr/>
          <p:nvPr/>
        </p:nvSpPr>
        <p:spPr>
          <a:xfrm>
            <a:off x="1177217" y="2250822"/>
            <a:ext cx="30480" cy="0"/>
          </a:xfrm>
          <a:custGeom>
            <a:avLst/>
            <a:gdLst/>
            <a:ahLst/>
            <a:cxnLst/>
            <a:rect l="l" t="t" r="r" b="b"/>
            <a:pathLst>
              <a:path w="30480">
                <a:moveTo>
                  <a:pt x="30243" y="0"/>
                </a:moveTo>
                <a:lnTo>
                  <a:pt x="0" y="0"/>
                </a:lnTo>
              </a:path>
            </a:pathLst>
          </a:custGeom>
          <a:ln w="757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6" name="object 76"/>
          <p:cNvSpPr/>
          <p:nvPr/>
        </p:nvSpPr>
        <p:spPr>
          <a:xfrm>
            <a:off x="1354047" y="2121839"/>
            <a:ext cx="2793835" cy="214486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7" name="object 77"/>
          <p:cNvSpPr/>
          <p:nvPr/>
        </p:nvSpPr>
        <p:spPr>
          <a:xfrm>
            <a:off x="1207463" y="2088644"/>
            <a:ext cx="0" cy="2308860"/>
          </a:xfrm>
          <a:custGeom>
            <a:avLst/>
            <a:gdLst/>
            <a:ahLst/>
            <a:cxnLst/>
            <a:rect l="l" t="t" r="r" b="b"/>
            <a:pathLst>
              <a:path h="2308860">
                <a:moveTo>
                  <a:pt x="0" y="0"/>
                </a:moveTo>
                <a:lnTo>
                  <a:pt x="0" y="2308552"/>
                </a:lnTo>
              </a:path>
            </a:pathLst>
          </a:custGeom>
          <a:ln w="691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8" name="object 78"/>
          <p:cNvSpPr/>
          <p:nvPr/>
        </p:nvSpPr>
        <p:spPr>
          <a:xfrm>
            <a:off x="1204006" y="4393736"/>
            <a:ext cx="3093085" cy="0"/>
          </a:xfrm>
          <a:custGeom>
            <a:avLst/>
            <a:gdLst/>
            <a:ahLst/>
            <a:cxnLst/>
            <a:rect l="l" t="t" r="r" b="b"/>
            <a:pathLst>
              <a:path w="3093085">
                <a:moveTo>
                  <a:pt x="0" y="0"/>
                </a:moveTo>
                <a:lnTo>
                  <a:pt x="3092716" y="0"/>
                </a:lnTo>
              </a:path>
            </a:pathLst>
          </a:custGeom>
          <a:ln w="691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0" name="TextShape 1">
            <a:extLst>
              <a:ext uri="{FF2B5EF4-FFF2-40B4-BE49-F238E27FC236}">
                <a16:creationId xmlns:a16="http://schemas.microsoft.com/office/drawing/2014/main" id="{86B0683C-2C05-8749-9FFD-76829D04E77D}"/>
              </a:ext>
            </a:extLst>
          </p:cNvPr>
          <p:cNvSpPr txBox="1"/>
          <p:nvPr/>
        </p:nvSpPr>
        <p:spPr>
          <a:xfrm>
            <a:off x="152399" y="133350"/>
            <a:ext cx="8804275" cy="85875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2994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Soft K-means</a:t>
            </a:r>
          </a:p>
        </p:txBody>
      </p:sp>
      <p:sp>
        <p:nvSpPr>
          <p:cNvPr id="81" name="TextShape 2">
            <a:extLst>
              <a:ext uri="{FF2B5EF4-FFF2-40B4-BE49-F238E27FC236}">
                <a16:creationId xmlns:a16="http://schemas.microsoft.com/office/drawing/2014/main" id="{B0930735-6FDB-DB4D-8976-9B3E04FC10BA}"/>
              </a:ext>
            </a:extLst>
          </p:cNvPr>
          <p:cNvSpPr txBox="1"/>
          <p:nvPr/>
        </p:nvSpPr>
        <p:spPr>
          <a:xfrm>
            <a:off x="228600" y="1332546"/>
            <a:ext cx="8769348" cy="37708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65300" indent="-285750">
              <a:spcAft>
                <a:spcPts val="10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Soft K-means does not solve issues of unequally-sized and non-spherical clusters </a:t>
            </a:r>
          </a:p>
          <a:p>
            <a:pPr marL="3240000" indent="-220450">
              <a:spcAft>
                <a:spcPts val="10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1905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object 19"/>
          <p:cNvSpPr/>
          <p:nvPr/>
        </p:nvSpPr>
        <p:spPr>
          <a:xfrm>
            <a:off x="1130279" y="2320599"/>
            <a:ext cx="0" cy="1731010"/>
          </a:xfrm>
          <a:custGeom>
            <a:avLst/>
            <a:gdLst/>
            <a:ahLst/>
            <a:cxnLst/>
            <a:rect l="l" t="t" r="r" b="b"/>
            <a:pathLst>
              <a:path h="1731010">
                <a:moveTo>
                  <a:pt x="0" y="1730434"/>
                </a:moveTo>
                <a:lnTo>
                  <a:pt x="0" y="0"/>
                </a:lnTo>
              </a:path>
            </a:pathLst>
          </a:custGeom>
          <a:ln w="5684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130280" y="4051033"/>
            <a:ext cx="0" cy="22860"/>
          </a:xfrm>
          <a:custGeom>
            <a:avLst/>
            <a:gdLst/>
            <a:ahLst/>
            <a:cxnLst/>
            <a:rect l="l" t="t" r="r" b="b"/>
            <a:pathLst>
              <a:path h="22860">
                <a:moveTo>
                  <a:pt x="0" y="0"/>
                </a:moveTo>
                <a:lnTo>
                  <a:pt x="0" y="22759"/>
                </a:lnTo>
              </a:path>
            </a:pathLst>
          </a:custGeom>
          <a:ln w="568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571800" y="2320599"/>
            <a:ext cx="0" cy="1731010"/>
          </a:xfrm>
          <a:custGeom>
            <a:avLst/>
            <a:gdLst/>
            <a:ahLst/>
            <a:cxnLst/>
            <a:rect l="l" t="t" r="r" b="b"/>
            <a:pathLst>
              <a:path h="1731010">
                <a:moveTo>
                  <a:pt x="0" y="1730434"/>
                </a:moveTo>
                <a:lnTo>
                  <a:pt x="0" y="0"/>
                </a:lnTo>
              </a:path>
            </a:pathLst>
          </a:custGeom>
          <a:ln w="5684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571800" y="4051033"/>
            <a:ext cx="0" cy="22860"/>
          </a:xfrm>
          <a:custGeom>
            <a:avLst/>
            <a:gdLst/>
            <a:ahLst/>
            <a:cxnLst/>
            <a:rect l="l" t="t" r="r" b="b"/>
            <a:pathLst>
              <a:path h="22860">
                <a:moveTo>
                  <a:pt x="0" y="0"/>
                </a:moveTo>
                <a:lnTo>
                  <a:pt x="0" y="22759"/>
                </a:lnTo>
              </a:path>
            </a:pathLst>
          </a:custGeom>
          <a:ln w="568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2013333" y="2320599"/>
            <a:ext cx="0" cy="1731010"/>
          </a:xfrm>
          <a:custGeom>
            <a:avLst/>
            <a:gdLst/>
            <a:ahLst/>
            <a:cxnLst/>
            <a:rect l="l" t="t" r="r" b="b"/>
            <a:pathLst>
              <a:path h="1731010">
                <a:moveTo>
                  <a:pt x="0" y="1730434"/>
                </a:moveTo>
                <a:lnTo>
                  <a:pt x="0" y="0"/>
                </a:lnTo>
              </a:path>
            </a:pathLst>
          </a:custGeom>
          <a:ln w="5684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2013333" y="4051033"/>
            <a:ext cx="0" cy="22860"/>
          </a:xfrm>
          <a:custGeom>
            <a:avLst/>
            <a:gdLst/>
            <a:ahLst/>
            <a:cxnLst/>
            <a:rect l="l" t="t" r="r" b="b"/>
            <a:pathLst>
              <a:path h="22860">
                <a:moveTo>
                  <a:pt x="0" y="0"/>
                </a:moveTo>
                <a:lnTo>
                  <a:pt x="0" y="22759"/>
                </a:lnTo>
              </a:path>
            </a:pathLst>
          </a:custGeom>
          <a:ln w="568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2454866" y="2320599"/>
            <a:ext cx="0" cy="1731010"/>
          </a:xfrm>
          <a:custGeom>
            <a:avLst/>
            <a:gdLst/>
            <a:ahLst/>
            <a:cxnLst/>
            <a:rect l="l" t="t" r="r" b="b"/>
            <a:pathLst>
              <a:path h="1731010">
                <a:moveTo>
                  <a:pt x="0" y="1730434"/>
                </a:moveTo>
                <a:lnTo>
                  <a:pt x="0" y="0"/>
                </a:lnTo>
              </a:path>
            </a:pathLst>
          </a:custGeom>
          <a:ln w="5684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2454866" y="4051033"/>
            <a:ext cx="0" cy="22860"/>
          </a:xfrm>
          <a:custGeom>
            <a:avLst/>
            <a:gdLst/>
            <a:ahLst/>
            <a:cxnLst/>
            <a:rect l="l" t="t" r="r" b="b"/>
            <a:pathLst>
              <a:path h="22860">
                <a:moveTo>
                  <a:pt x="0" y="0"/>
                </a:moveTo>
                <a:lnTo>
                  <a:pt x="0" y="22759"/>
                </a:lnTo>
              </a:path>
            </a:pathLst>
          </a:custGeom>
          <a:ln w="568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2896358" y="2320599"/>
            <a:ext cx="0" cy="1731010"/>
          </a:xfrm>
          <a:custGeom>
            <a:avLst/>
            <a:gdLst/>
            <a:ahLst/>
            <a:cxnLst/>
            <a:rect l="l" t="t" r="r" b="b"/>
            <a:pathLst>
              <a:path h="1731010">
                <a:moveTo>
                  <a:pt x="0" y="1730434"/>
                </a:moveTo>
                <a:lnTo>
                  <a:pt x="0" y="0"/>
                </a:lnTo>
              </a:path>
            </a:pathLst>
          </a:custGeom>
          <a:ln w="5684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2896358" y="4051033"/>
            <a:ext cx="0" cy="22860"/>
          </a:xfrm>
          <a:custGeom>
            <a:avLst/>
            <a:gdLst/>
            <a:ahLst/>
            <a:cxnLst/>
            <a:rect l="l" t="t" r="r" b="b"/>
            <a:pathLst>
              <a:path h="22860">
                <a:moveTo>
                  <a:pt x="0" y="0"/>
                </a:moveTo>
                <a:lnTo>
                  <a:pt x="0" y="22759"/>
                </a:lnTo>
              </a:path>
            </a:pathLst>
          </a:custGeom>
          <a:ln w="568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909517" y="4051033"/>
            <a:ext cx="2318385" cy="0"/>
          </a:xfrm>
          <a:custGeom>
            <a:avLst/>
            <a:gdLst/>
            <a:ahLst/>
            <a:cxnLst/>
            <a:rect l="l" t="t" r="r" b="b"/>
            <a:pathLst>
              <a:path w="2318385">
                <a:moveTo>
                  <a:pt x="0" y="0"/>
                </a:moveTo>
                <a:lnTo>
                  <a:pt x="2318011" y="0"/>
                </a:lnTo>
              </a:path>
            </a:pathLst>
          </a:custGeom>
          <a:ln w="569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886799" y="4051033"/>
            <a:ext cx="22860" cy="0"/>
          </a:xfrm>
          <a:custGeom>
            <a:avLst/>
            <a:gdLst/>
            <a:ahLst/>
            <a:cxnLst/>
            <a:rect l="l" t="t" r="r" b="b"/>
            <a:pathLst>
              <a:path w="22859">
                <a:moveTo>
                  <a:pt x="22718" y="0"/>
                </a:moveTo>
                <a:lnTo>
                  <a:pt x="0" y="0"/>
                </a:lnTo>
              </a:path>
            </a:pathLst>
          </a:custGeom>
          <a:ln w="569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909517" y="3858763"/>
            <a:ext cx="2318385" cy="0"/>
          </a:xfrm>
          <a:custGeom>
            <a:avLst/>
            <a:gdLst/>
            <a:ahLst/>
            <a:cxnLst/>
            <a:rect l="l" t="t" r="r" b="b"/>
            <a:pathLst>
              <a:path w="2318385">
                <a:moveTo>
                  <a:pt x="0" y="0"/>
                </a:moveTo>
                <a:lnTo>
                  <a:pt x="2318011" y="0"/>
                </a:lnTo>
              </a:path>
            </a:pathLst>
          </a:custGeom>
          <a:ln w="569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886799" y="3858763"/>
            <a:ext cx="22860" cy="0"/>
          </a:xfrm>
          <a:custGeom>
            <a:avLst/>
            <a:gdLst/>
            <a:ahLst/>
            <a:cxnLst/>
            <a:rect l="l" t="t" r="r" b="b"/>
            <a:pathLst>
              <a:path w="22859">
                <a:moveTo>
                  <a:pt x="22718" y="0"/>
                </a:moveTo>
                <a:lnTo>
                  <a:pt x="0" y="0"/>
                </a:lnTo>
              </a:path>
            </a:pathLst>
          </a:custGeom>
          <a:ln w="569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909517" y="3666469"/>
            <a:ext cx="2318385" cy="0"/>
          </a:xfrm>
          <a:custGeom>
            <a:avLst/>
            <a:gdLst/>
            <a:ahLst/>
            <a:cxnLst/>
            <a:rect l="l" t="t" r="r" b="b"/>
            <a:pathLst>
              <a:path w="2318385">
                <a:moveTo>
                  <a:pt x="0" y="0"/>
                </a:moveTo>
                <a:lnTo>
                  <a:pt x="2318011" y="0"/>
                </a:lnTo>
              </a:path>
            </a:pathLst>
          </a:custGeom>
          <a:ln w="569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886799" y="3666469"/>
            <a:ext cx="22860" cy="0"/>
          </a:xfrm>
          <a:custGeom>
            <a:avLst/>
            <a:gdLst/>
            <a:ahLst/>
            <a:cxnLst/>
            <a:rect l="l" t="t" r="r" b="b"/>
            <a:pathLst>
              <a:path w="22859">
                <a:moveTo>
                  <a:pt x="22718" y="0"/>
                </a:moveTo>
                <a:lnTo>
                  <a:pt x="0" y="0"/>
                </a:lnTo>
              </a:path>
            </a:pathLst>
          </a:custGeom>
          <a:ln w="569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909517" y="3474219"/>
            <a:ext cx="2318385" cy="0"/>
          </a:xfrm>
          <a:custGeom>
            <a:avLst/>
            <a:gdLst/>
            <a:ahLst/>
            <a:cxnLst/>
            <a:rect l="l" t="t" r="r" b="b"/>
            <a:pathLst>
              <a:path w="2318385">
                <a:moveTo>
                  <a:pt x="0" y="0"/>
                </a:moveTo>
                <a:lnTo>
                  <a:pt x="2318011" y="0"/>
                </a:lnTo>
              </a:path>
            </a:pathLst>
          </a:custGeom>
          <a:ln w="569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886799" y="3474219"/>
            <a:ext cx="22860" cy="0"/>
          </a:xfrm>
          <a:custGeom>
            <a:avLst/>
            <a:gdLst/>
            <a:ahLst/>
            <a:cxnLst/>
            <a:rect l="l" t="t" r="r" b="b"/>
            <a:pathLst>
              <a:path w="22859">
                <a:moveTo>
                  <a:pt x="22718" y="0"/>
                </a:moveTo>
                <a:lnTo>
                  <a:pt x="0" y="0"/>
                </a:lnTo>
              </a:path>
            </a:pathLst>
          </a:custGeom>
          <a:ln w="569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909517" y="3281929"/>
            <a:ext cx="2318385" cy="0"/>
          </a:xfrm>
          <a:custGeom>
            <a:avLst/>
            <a:gdLst/>
            <a:ahLst/>
            <a:cxnLst/>
            <a:rect l="l" t="t" r="r" b="b"/>
            <a:pathLst>
              <a:path w="2318385">
                <a:moveTo>
                  <a:pt x="0" y="0"/>
                </a:moveTo>
                <a:lnTo>
                  <a:pt x="2318011" y="0"/>
                </a:lnTo>
              </a:path>
            </a:pathLst>
          </a:custGeom>
          <a:ln w="569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886799" y="3281929"/>
            <a:ext cx="22860" cy="0"/>
          </a:xfrm>
          <a:custGeom>
            <a:avLst/>
            <a:gdLst/>
            <a:ahLst/>
            <a:cxnLst/>
            <a:rect l="l" t="t" r="r" b="b"/>
            <a:pathLst>
              <a:path w="22859">
                <a:moveTo>
                  <a:pt x="22718" y="0"/>
                </a:moveTo>
                <a:lnTo>
                  <a:pt x="0" y="0"/>
                </a:lnTo>
              </a:path>
            </a:pathLst>
          </a:custGeom>
          <a:ln w="569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909517" y="3089679"/>
            <a:ext cx="2318385" cy="0"/>
          </a:xfrm>
          <a:custGeom>
            <a:avLst/>
            <a:gdLst/>
            <a:ahLst/>
            <a:cxnLst/>
            <a:rect l="l" t="t" r="r" b="b"/>
            <a:pathLst>
              <a:path w="2318385">
                <a:moveTo>
                  <a:pt x="0" y="0"/>
                </a:moveTo>
                <a:lnTo>
                  <a:pt x="2318011" y="0"/>
                </a:lnTo>
              </a:path>
            </a:pathLst>
          </a:custGeom>
          <a:ln w="569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886799" y="3089679"/>
            <a:ext cx="22860" cy="0"/>
          </a:xfrm>
          <a:custGeom>
            <a:avLst/>
            <a:gdLst/>
            <a:ahLst/>
            <a:cxnLst/>
            <a:rect l="l" t="t" r="r" b="b"/>
            <a:pathLst>
              <a:path w="22859">
                <a:moveTo>
                  <a:pt x="22718" y="0"/>
                </a:moveTo>
                <a:lnTo>
                  <a:pt x="0" y="0"/>
                </a:lnTo>
              </a:path>
            </a:pathLst>
          </a:custGeom>
          <a:ln w="569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909517" y="2897388"/>
            <a:ext cx="2318385" cy="0"/>
          </a:xfrm>
          <a:custGeom>
            <a:avLst/>
            <a:gdLst/>
            <a:ahLst/>
            <a:cxnLst/>
            <a:rect l="l" t="t" r="r" b="b"/>
            <a:pathLst>
              <a:path w="2318385">
                <a:moveTo>
                  <a:pt x="0" y="0"/>
                </a:moveTo>
                <a:lnTo>
                  <a:pt x="2318011" y="0"/>
                </a:lnTo>
              </a:path>
            </a:pathLst>
          </a:custGeom>
          <a:ln w="569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886799" y="2897388"/>
            <a:ext cx="22860" cy="0"/>
          </a:xfrm>
          <a:custGeom>
            <a:avLst/>
            <a:gdLst/>
            <a:ahLst/>
            <a:cxnLst/>
            <a:rect l="l" t="t" r="r" b="b"/>
            <a:pathLst>
              <a:path w="22859">
                <a:moveTo>
                  <a:pt x="22718" y="0"/>
                </a:moveTo>
                <a:lnTo>
                  <a:pt x="0" y="0"/>
                </a:lnTo>
              </a:path>
            </a:pathLst>
          </a:custGeom>
          <a:ln w="569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909517" y="2705139"/>
            <a:ext cx="2318385" cy="0"/>
          </a:xfrm>
          <a:custGeom>
            <a:avLst/>
            <a:gdLst/>
            <a:ahLst/>
            <a:cxnLst/>
            <a:rect l="l" t="t" r="r" b="b"/>
            <a:pathLst>
              <a:path w="2318385">
                <a:moveTo>
                  <a:pt x="0" y="0"/>
                </a:moveTo>
                <a:lnTo>
                  <a:pt x="2318011" y="0"/>
                </a:lnTo>
              </a:path>
            </a:pathLst>
          </a:custGeom>
          <a:ln w="569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886799" y="2705139"/>
            <a:ext cx="22860" cy="0"/>
          </a:xfrm>
          <a:custGeom>
            <a:avLst/>
            <a:gdLst/>
            <a:ahLst/>
            <a:cxnLst/>
            <a:rect l="l" t="t" r="r" b="b"/>
            <a:pathLst>
              <a:path w="22859">
                <a:moveTo>
                  <a:pt x="22718" y="0"/>
                </a:moveTo>
                <a:lnTo>
                  <a:pt x="0" y="0"/>
                </a:lnTo>
              </a:path>
            </a:pathLst>
          </a:custGeom>
          <a:ln w="569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909517" y="2512848"/>
            <a:ext cx="2318385" cy="0"/>
          </a:xfrm>
          <a:custGeom>
            <a:avLst/>
            <a:gdLst/>
            <a:ahLst/>
            <a:cxnLst/>
            <a:rect l="l" t="t" r="r" b="b"/>
            <a:pathLst>
              <a:path w="2318385">
                <a:moveTo>
                  <a:pt x="0" y="0"/>
                </a:moveTo>
                <a:lnTo>
                  <a:pt x="2318011" y="0"/>
                </a:lnTo>
              </a:path>
            </a:pathLst>
          </a:custGeom>
          <a:ln w="569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886799" y="2512848"/>
            <a:ext cx="22860" cy="0"/>
          </a:xfrm>
          <a:custGeom>
            <a:avLst/>
            <a:gdLst/>
            <a:ahLst/>
            <a:cxnLst/>
            <a:rect l="l" t="t" r="r" b="b"/>
            <a:pathLst>
              <a:path w="22859">
                <a:moveTo>
                  <a:pt x="22718" y="0"/>
                </a:moveTo>
                <a:lnTo>
                  <a:pt x="0" y="0"/>
                </a:lnTo>
              </a:path>
            </a:pathLst>
          </a:custGeom>
          <a:ln w="569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909517" y="2320599"/>
            <a:ext cx="2318385" cy="0"/>
          </a:xfrm>
          <a:custGeom>
            <a:avLst/>
            <a:gdLst/>
            <a:ahLst/>
            <a:cxnLst/>
            <a:rect l="l" t="t" r="r" b="b"/>
            <a:pathLst>
              <a:path w="2318385">
                <a:moveTo>
                  <a:pt x="0" y="0"/>
                </a:moveTo>
                <a:lnTo>
                  <a:pt x="2318011" y="0"/>
                </a:lnTo>
              </a:path>
            </a:pathLst>
          </a:custGeom>
          <a:ln w="569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886799" y="2320599"/>
            <a:ext cx="22860" cy="0"/>
          </a:xfrm>
          <a:custGeom>
            <a:avLst/>
            <a:gdLst/>
            <a:ahLst/>
            <a:cxnLst/>
            <a:rect l="l" t="t" r="r" b="b"/>
            <a:pathLst>
              <a:path w="22859">
                <a:moveTo>
                  <a:pt x="22718" y="0"/>
                </a:moveTo>
                <a:lnTo>
                  <a:pt x="0" y="0"/>
                </a:lnTo>
              </a:path>
            </a:pathLst>
          </a:custGeom>
          <a:ln w="569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1004885" y="2451057"/>
            <a:ext cx="54610" cy="54610"/>
          </a:xfrm>
          <a:custGeom>
            <a:avLst/>
            <a:gdLst/>
            <a:ahLst/>
            <a:cxnLst/>
            <a:rect l="l" t="t" r="r" b="b"/>
            <a:pathLst>
              <a:path w="54609" h="54610">
                <a:moveTo>
                  <a:pt x="34355" y="0"/>
                </a:moveTo>
                <a:lnTo>
                  <a:pt x="19953" y="0"/>
                </a:lnTo>
                <a:lnTo>
                  <a:pt x="13046" y="2888"/>
                </a:lnTo>
                <a:lnTo>
                  <a:pt x="2862" y="13058"/>
                </a:lnTo>
                <a:lnTo>
                  <a:pt x="0" y="20014"/>
                </a:lnTo>
                <a:lnTo>
                  <a:pt x="0" y="34414"/>
                </a:lnTo>
                <a:lnTo>
                  <a:pt x="2862" y="41330"/>
                </a:lnTo>
                <a:lnTo>
                  <a:pt x="13046" y="51540"/>
                </a:lnTo>
                <a:lnTo>
                  <a:pt x="19953" y="54428"/>
                </a:lnTo>
                <a:lnTo>
                  <a:pt x="34355" y="54428"/>
                </a:lnTo>
                <a:lnTo>
                  <a:pt x="41262" y="51540"/>
                </a:lnTo>
                <a:lnTo>
                  <a:pt x="51445" y="41330"/>
                </a:lnTo>
                <a:lnTo>
                  <a:pt x="54308" y="34414"/>
                </a:lnTo>
                <a:lnTo>
                  <a:pt x="54308" y="20014"/>
                </a:lnTo>
                <a:lnTo>
                  <a:pt x="51445" y="13058"/>
                </a:lnTo>
                <a:lnTo>
                  <a:pt x="41262" y="2888"/>
                </a:lnTo>
                <a:lnTo>
                  <a:pt x="34355" y="0"/>
                </a:lnTo>
                <a:close/>
              </a:path>
            </a:pathLst>
          </a:custGeom>
          <a:solidFill>
            <a:srgbClr val="1F77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1004885" y="2451057"/>
            <a:ext cx="54610" cy="54610"/>
          </a:xfrm>
          <a:custGeom>
            <a:avLst/>
            <a:gdLst/>
            <a:ahLst/>
            <a:cxnLst/>
            <a:rect l="l" t="t" r="r" b="b"/>
            <a:pathLst>
              <a:path w="54609" h="54610">
                <a:moveTo>
                  <a:pt x="27156" y="54428"/>
                </a:moveTo>
                <a:lnTo>
                  <a:pt x="54308" y="34414"/>
                </a:lnTo>
                <a:lnTo>
                  <a:pt x="54308" y="27214"/>
                </a:lnTo>
                <a:lnTo>
                  <a:pt x="27156" y="0"/>
                </a:lnTo>
                <a:lnTo>
                  <a:pt x="19953" y="0"/>
                </a:lnTo>
                <a:lnTo>
                  <a:pt x="13046" y="2888"/>
                </a:lnTo>
                <a:lnTo>
                  <a:pt x="7954" y="7973"/>
                </a:lnTo>
                <a:lnTo>
                  <a:pt x="2862" y="13058"/>
                </a:lnTo>
                <a:lnTo>
                  <a:pt x="0" y="20014"/>
                </a:lnTo>
                <a:lnTo>
                  <a:pt x="0" y="27214"/>
                </a:lnTo>
                <a:lnTo>
                  <a:pt x="0" y="34414"/>
                </a:lnTo>
                <a:lnTo>
                  <a:pt x="2862" y="41330"/>
                </a:lnTo>
                <a:lnTo>
                  <a:pt x="7954" y="46455"/>
                </a:lnTo>
                <a:lnTo>
                  <a:pt x="13046" y="51540"/>
                </a:lnTo>
                <a:lnTo>
                  <a:pt x="19953" y="54428"/>
                </a:lnTo>
                <a:lnTo>
                  <a:pt x="27156" y="54428"/>
                </a:lnTo>
                <a:close/>
              </a:path>
            </a:pathLst>
          </a:custGeom>
          <a:ln w="649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1733609" y="3228313"/>
            <a:ext cx="54610" cy="54610"/>
          </a:xfrm>
          <a:custGeom>
            <a:avLst/>
            <a:gdLst/>
            <a:ahLst/>
            <a:cxnLst/>
            <a:rect l="l" t="t" r="r" b="b"/>
            <a:pathLst>
              <a:path w="54610" h="54610">
                <a:moveTo>
                  <a:pt x="34351" y="0"/>
                </a:moveTo>
                <a:lnTo>
                  <a:pt x="19936" y="0"/>
                </a:lnTo>
                <a:lnTo>
                  <a:pt x="13034" y="2888"/>
                </a:lnTo>
                <a:lnTo>
                  <a:pt x="2842" y="13058"/>
                </a:lnTo>
                <a:lnTo>
                  <a:pt x="0" y="19973"/>
                </a:lnTo>
                <a:lnTo>
                  <a:pt x="0" y="34414"/>
                </a:lnTo>
                <a:lnTo>
                  <a:pt x="34351" y="54428"/>
                </a:lnTo>
                <a:lnTo>
                  <a:pt x="41254" y="51540"/>
                </a:lnTo>
                <a:lnTo>
                  <a:pt x="51445" y="41330"/>
                </a:lnTo>
                <a:lnTo>
                  <a:pt x="54288" y="34414"/>
                </a:lnTo>
                <a:lnTo>
                  <a:pt x="54288" y="19973"/>
                </a:lnTo>
                <a:lnTo>
                  <a:pt x="51445" y="13058"/>
                </a:lnTo>
                <a:lnTo>
                  <a:pt x="41254" y="2888"/>
                </a:lnTo>
                <a:lnTo>
                  <a:pt x="34351" y="0"/>
                </a:lnTo>
                <a:close/>
              </a:path>
            </a:pathLst>
          </a:custGeom>
          <a:solidFill>
            <a:srgbClr val="1F77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1733609" y="3228313"/>
            <a:ext cx="54610" cy="54610"/>
          </a:xfrm>
          <a:custGeom>
            <a:avLst/>
            <a:gdLst/>
            <a:ahLst/>
            <a:cxnLst/>
            <a:rect l="l" t="t" r="r" b="b"/>
            <a:pathLst>
              <a:path w="54610" h="54610">
                <a:moveTo>
                  <a:pt x="27123" y="54428"/>
                </a:moveTo>
                <a:lnTo>
                  <a:pt x="54288" y="34414"/>
                </a:lnTo>
                <a:lnTo>
                  <a:pt x="54288" y="27214"/>
                </a:lnTo>
                <a:lnTo>
                  <a:pt x="54288" y="19973"/>
                </a:lnTo>
                <a:lnTo>
                  <a:pt x="51445" y="13058"/>
                </a:lnTo>
                <a:lnTo>
                  <a:pt x="46329" y="7973"/>
                </a:lnTo>
                <a:lnTo>
                  <a:pt x="41254" y="2888"/>
                </a:lnTo>
                <a:lnTo>
                  <a:pt x="34351" y="0"/>
                </a:lnTo>
                <a:lnTo>
                  <a:pt x="27123" y="0"/>
                </a:lnTo>
                <a:lnTo>
                  <a:pt x="19936" y="0"/>
                </a:lnTo>
                <a:lnTo>
                  <a:pt x="13034" y="2888"/>
                </a:lnTo>
                <a:lnTo>
                  <a:pt x="7917" y="7973"/>
                </a:lnTo>
                <a:lnTo>
                  <a:pt x="2842" y="13058"/>
                </a:lnTo>
                <a:lnTo>
                  <a:pt x="0" y="19973"/>
                </a:lnTo>
                <a:lnTo>
                  <a:pt x="0" y="27214"/>
                </a:lnTo>
                <a:lnTo>
                  <a:pt x="19936" y="54428"/>
                </a:lnTo>
                <a:lnTo>
                  <a:pt x="27123" y="54428"/>
                </a:lnTo>
                <a:close/>
              </a:path>
            </a:pathLst>
          </a:custGeom>
          <a:ln w="649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2107738" y="2438127"/>
            <a:ext cx="1021526" cy="67599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1121050" y="3656671"/>
            <a:ext cx="669851" cy="25743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1034786" y="2420269"/>
            <a:ext cx="848978" cy="73542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2166412" y="3503188"/>
            <a:ext cx="787888" cy="452563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/>
          <p:nvPr/>
        </p:nvSpPr>
        <p:spPr>
          <a:xfrm>
            <a:off x="1858874" y="2808138"/>
            <a:ext cx="54610" cy="54610"/>
          </a:xfrm>
          <a:custGeom>
            <a:avLst/>
            <a:gdLst/>
            <a:ahLst/>
            <a:cxnLst/>
            <a:rect l="l" t="t" r="r" b="b"/>
            <a:pathLst>
              <a:path w="54610" h="54610">
                <a:moveTo>
                  <a:pt x="34351" y="0"/>
                </a:moveTo>
                <a:lnTo>
                  <a:pt x="19936" y="0"/>
                </a:lnTo>
                <a:lnTo>
                  <a:pt x="13034" y="2847"/>
                </a:lnTo>
                <a:lnTo>
                  <a:pt x="7958" y="7973"/>
                </a:lnTo>
                <a:lnTo>
                  <a:pt x="2842" y="13058"/>
                </a:lnTo>
                <a:lnTo>
                  <a:pt x="0" y="19973"/>
                </a:lnTo>
                <a:lnTo>
                  <a:pt x="0" y="34414"/>
                </a:lnTo>
                <a:lnTo>
                  <a:pt x="2842" y="41330"/>
                </a:lnTo>
                <a:lnTo>
                  <a:pt x="13034" y="51540"/>
                </a:lnTo>
                <a:lnTo>
                  <a:pt x="19936" y="54388"/>
                </a:lnTo>
                <a:lnTo>
                  <a:pt x="34351" y="54388"/>
                </a:lnTo>
                <a:lnTo>
                  <a:pt x="41254" y="51540"/>
                </a:lnTo>
                <a:lnTo>
                  <a:pt x="51445" y="41330"/>
                </a:lnTo>
                <a:lnTo>
                  <a:pt x="54288" y="34414"/>
                </a:lnTo>
                <a:lnTo>
                  <a:pt x="54288" y="19973"/>
                </a:lnTo>
                <a:lnTo>
                  <a:pt x="51445" y="13058"/>
                </a:lnTo>
                <a:lnTo>
                  <a:pt x="46329" y="7973"/>
                </a:lnTo>
                <a:lnTo>
                  <a:pt x="41254" y="2847"/>
                </a:lnTo>
                <a:lnTo>
                  <a:pt x="34351" y="0"/>
                </a:lnTo>
                <a:close/>
              </a:path>
            </a:pathLst>
          </a:custGeom>
          <a:solidFill>
            <a:srgbClr val="1F77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1858874" y="2808138"/>
            <a:ext cx="54610" cy="54610"/>
          </a:xfrm>
          <a:custGeom>
            <a:avLst/>
            <a:gdLst/>
            <a:ahLst/>
            <a:cxnLst/>
            <a:rect l="l" t="t" r="r" b="b"/>
            <a:pathLst>
              <a:path w="54610" h="54610">
                <a:moveTo>
                  <a:pt x="27164" y="54388"/>
                </a:moveTo>
                <a:lnTo>
                  <a:pt x="34351" y="54388"/>
                </a:lnTo>
                <a:lnTo>
                  <a:pt x="41254" y="51540"/>
                </a:lnTo>
                <a:lnTo>
                  <a:pt x="46329" y="46455"/>
                </a:lnTo>
                <a:lnTo>
                  <a:pt x="51445" y="41330"/>
                </a:lnTo>
                <a:lnTo>
                  <a:pt x="54288" y="34414"/>
                </a:lnTo>
                <a:lnTo>
                  <a:pt x="54288" y="27214"/>
                </a:lnTo>
                <a:lnTo>
                  <a:pt x="54288" y="19973"/>
                </a:lnTo>
                <a:lnTo>
                  <a:pt x="51445" y="13058"/>
                </a:lnTo>
                <a:lnTo>
                  <a:pt x="46329" y="7973"/>
                </a:lnTo>
                <a:lnTo>
                  <a:pt x="41254" y="2847"/>
                </a:lnTo>
                <a:lnTo>
                  <a:pt x="34351" y="0"/>
                </a:lnTo>
                <a:lnTo>
                  <a:pt x="27164" y="0"/>
                </a:lnTo>
                <a:lnTo>
                  <a:pt x="19936" y="0"/>
                </a:lnTo>
                <a:lnTo>
                  <a:pt x="13034" y="2847"/>
                </a:lnTo>
                <a:lnTo>
                  <a:pt x="7958" y="7973"/>
                </a:lnTo>
                <a:lnTo>
                  <a:pt x="2842" y="13058"/>
                </a:lnTo>
                <a:lnTo>
                  <a:pt x="0" y="19973"/>
                </a:lnTo>
                <a:lnTo>
                  <a:pt x="0" y="27214"/>
                </a:lnTo>
                <a:lnTo>
                  <a:pt x="0" y="34414"/>
                </a:lnTo>
                <a:lnTo>
                  <a:pt x="2842" y="41330"/>
                </a:lnTo>
                <a:lnTo>
                  <a:pt x="7958" y="46455"/>
                </a:lnTo>
                <a:lnTo>
                  <a:pt x="13034" y="51540"/>
                </a:lnTo>
                <a:lnTo>
                  <a:pt x="19936" y="54388"/>
                </a:lnTo>
                <a:lnTo>
                  <a:pt x="27164" y="54388"/>
                </a:lnTo>
                <a:close/>
              </a:path>
            </a:pathLst>
          </a:custGeom>
          <a:ln w="649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909519" y="2317979"/>
            <a:ext cx="0" cy="1736089"/>
          </a:xfrm>
          <a:custGeom>
            <a:avLst/>
            <a:gdLst/>
            <a:ahLst/>
            <a:cxnLst/>
            <a:rect l="l" t="t" r="r" b="b"/>
            <a:pathLst>
              <a:path h="1736089">
                <a:moveTo>
                  <a:pt x="0" y="0"/>
                </a:moveTo>
                <a:lnTo>
                  <a:pt x="0" y="1735657"/>
                </a:lnTo>
              </a:path>
            </a:pathLst>
          </a:custGeom>
          <a:ln w="519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906923" y="4051036"/>
            <a:ext cx="2323465" cy="0"/>
          </a:xfrm>
          <a:custGeom>
            <a:avLst/>
            <a:gdLst/>
            <a:ahLst/>
            <a:cxnLst/>
            <a:rect l="l" t="t" r="r" b="b"/>
            <a:pathLst>
              <a:path w="2323465">
                <a:moveTo>
                  <a:pt x="0" y="0"/>
                </a:moveTo>
                <a:lnTo>
                  <a:pt x="2323184" y="0"/>
                </a:lnTo>
              </a:path>
            </a:pathLst>
          </a:custGeom>
          <a:ln w="520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3774414" y="2320599"/>
            <a:ext cx="0" cy="1731010"/>
          </a:xfrm>
          <a:custGeom>
            <a:avLst/>
            <a:gdLst/>
            <a:ahLst/>
            <a:cxnLst/>
            <a:rect l="l" t="t" r="r" b="b"/>
            <a:pathLst>
              <a:path h="1731010">
                <a:moveTo>
                  <a:pt x="0" y="1730434"/>
                </a:moveTo>
                <a:lnTo>
                  <a:pt x="0" y="0"/>
                </a:lnTo>
              </a:path>
            </a:pathLst>
          </a:custGeom>
          <a:ln w="5688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/>
          <p:nvPr/>
        </p:nvSpPr>
        <p:spPr>
          <a:xfrm>
            <a:off x="3774414" y="4051033"/>
            <a:ext cx="0" cy="22860"/>
          </a:xfrm>
          <a:custGeom>
            <a:avLst/>
            <a:gdLst/>
            <a:ahLst/>
            <a:cxnLst/>
            <a:rect l="l" t="t" r="r" b="b"/>
            <a:pathLst>
              <a:path h="22860">
                <a:moveTo>
                  <a:pt x="0" y="0"/>
                </a:moveTo>
                <a:lnTo>
                  <a:pt x="0" y="22759"/>
                </a:lnTo>
              </a:path>
            </a:pathLst>
          </a:custGeom>
          <a:ln w="5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/>
          <p:nvPr/>
        </p:nvSpPr>
        <p:spPr>
          <a:xfrm>
            <a:off x="4096529" y="2320599"/>
            <a:ext cx="0" cy="1731010"/>
          </a:xfrm>
          <a:custGeom>
            <a:avLst/>
            <a:gdLst/>
            <a:ahLst/>
            <a:cxnLst/>
            <a:rect l="l" t="t" r="r" b="b"/>
            <a:pathLst>
              <a:path h="1731010">
                <a:moveTo>
                  <a:pt x="0" y="1730434"/>
                </a:moveTo>
                <a:lnTo>
                  <a:pt x="0" y="0"/>
                </a:lnTo>
              </a:path>
            </a:pathLst>
          </a:custGeom>
          <a:ln w="5688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/>
          <p:nvPr/>
        </p:nvSpPr>
        <p:spPr>
          <a:xfrm>
            <a:off x="4096530" y="4051033"/>
            <a:ext cx="0" cy="22860"/>
          </a:xfrm>
          <a:custGeom>
            <a:avLst/>
            <a:gdLst/>
            <a:ahLst/>
            <a:cxnLst/>
            <a:rect l="l" t="t" r="r" b="b"/>
            <a:pathLst>
              <a:path h="22860">
                <a:moveTo>
                  <a:pt x="0" y="0"/>
                </a:moveTo>
                <a:lnTo>
                  <a:pt x="0" y="22759"/>
                </a:lnTo>
              </a:path>
            </a:pathLst>
          </a:custGeom>
          <a:ln w="5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" name="object 65"/>
          <p:cNvSpPr/>
          <p:nvPr/>
        </p:nvSpPr>
        <p:spPr>
          <a:xfrm>
            <a:off x="4418674" y="2320599"/>
            <a:ext cx="0" cy="1731010"/>
          </a:xfrm>
          <a:custGeom>
            <a:avLst/>
            <a:gdLst/>
            <a:ahLst/>
            <a:cxnLst/>
            <a:rect l="l" t="t" r="r" b="b"/>
            <a:pathLst>
              <a:path h="1731010">
                <a:moveTo>
                  <a:pt x="0" y="1730434"/>
                </a:moveTo>
                <a:lnTo>
                  <a:pt x="0" y="0"/>
                </a:lnTo>
              </a:path>
            </a:pathLst>
          </a:custGeom>
          <a:ln w="5688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6" name="object 66"/>
          <p:cNvSpPr/>
          <p:nvPr/>
        </p:nvSpPr>
        <p:spPr>
          <a:xfrm>
            <a:off x="4418674" y="4051033"/>
            <a:ext cx="0" cy="22860"/>
          </a:xfrm>
          <a:custGeom>
            <a:avLst/>
            <a:gdLst/>
            <a:ahLst/>
            <a:cxnLst/>
            <a:rect l="l" t="t" r="r" b="b"/>
            <a:pathLst>
              <a:path h="22860">
                <a:moveTo>
                  <a:pt x="0" y="0"/>
                </a:moveTo>
                <a:lnTo>
                  <a:pt x="0" y="22759"/>
                </a:lnTo>
              </a:path>
            </a:pathLst>
          </a:custGeom>
          <a:ln w="5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7" name="object 67"/>
          <p:cNvSpPr/>
          <p:nvPr/>
        </p:nvSpPr>
        <p:spPr>
          <a:xfrm>
            <a:off x="4740817" y="2320599"/>
            <a:ext cx="0" cy="1731010"/>
          </a:xfrm>
          <a:custGeom>
            <a:avLst/>
            <a:gdLst/>
            <a:ahLst/>
            <a:cxnLst/>
            <a:rect l="l" t="t" r="r" b="b"/>
            <a:pathLst>
              <a:path h="1731010">
                <a:moveTo>
                  <a:pt x="0" y="1730434"/>
                </a:moveTo>
                <a:lnTo>
                  <a:pt x="0" y="0"/>
                </a:lnTo>
              </a:path>
            </a:pathLst>
          </a:custGeom>
          <a:ln w="5688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" name="object 68"/>
          <p:cNvSpPr/>
          <p:nvPr/>
        </p:nvSpPr>
        <p:spPr>
          <a:xfrm>
            <a:off x="4740818" y="4051033"/>
            <a:ext cx="0" cy="22860"/>
          </a:xfrm>
          <a:custGeom>
            <a:avLst/>
            <a:gdLst/>
            <a:ahLst/>
            <a:cxnLst/>
            <a:rect l="l" t="t" r="r" b="b"/>
            <a:pathLst>
              <a:path h="22860">
                <a:moveTo>
                  <a:pt x="0" y="0"/>
                </a:moveTo>
                <a:lnTo>
                  <a:pt x="0" y="22759"/>
                </a:lnTo>
              </a:path>
            </a:pathLst>
          </a:custGeom>
          <a:ln w="5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" name="object 69"/>
          <p:cNvSpPr/>
          <p:nvPr/>
        </p:nvSpPr>
        <p:spPr>
          <a:xfrm>
            <a:off x="5062962" y="2320599"/>
            <a:ext cx="0" cy="1731010"/>
          </a:xfrm>
          <a:custGeom>
            <a:avLst/>
            <a:gdLst/>
            <a:ahLst/>
            <a:cxnLst/>
            <a:rect l="l" t="t" r="r" b="b"/>
            <a:pathLst>
              <a:path h="1731010">
                <a:moveTo>
                  <a:pt x="0" y="1730434"/>
                </a:moveTo>
                <a:lnTo>
                  <a:pt x="0" y="0"/>
                </a:lnTo>
              </a:path>
            </a:pathLst>
          </a:custGeom>
          <a:ln w="5688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" name="object 70"/>
          <p:cNvSpPr/>
          <p:nvPr/>
        </p:nvSpPr>
        <p:spPr>
          <a:xfrm>
            <a:off x="5062962" y="4051033"/>
            <a:ext cx="0" cy="22860"/>
          </a:xfrm>
          <a:custGeom>
            <a:avLst/>
            <a:gdLst/>
            <a:ahLst/>
            <a:cxnLst/>
            <a:rect l="l" t="t" r="r" b="b"/>
            <a:pathLst>
              <a:path h="22860">
                <a:moveTo>
                  <a:pt x="0" y="0"/>
                </a:moveTo>
                <a:lnTo>
                  <a:pt x="0" y="22759"/>
                </a:lnTo>
              </a:path>
            </a:pathLst>
          </a:custGeom>
          <a:ln w="5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1" name="object 71"/>
          <p:cNvSpPr/>
          <p:nvPr/>
        </p:nvSpPr>
        <p:spPr>
          <a:xfrm>
            <a:off x="5385106" y="2320599"/>
            <a:ext cx="0" cy="1731010"/>
          </a:xfrm>
          <a:custGeom>
            <a:avLst/>
            <a:gdLst/>
            <a:ahLst/>
            <a:cxnLst/>
            <a:rect l="l" t="t" r="r" b="b"/>
            <a:pathLst>
              <a:path h="1731010">
                <a:moveTo>
                  <a:pt x="0" y="1730434"/>
                </a:moveTo>
                <a:lnTo>
                  <a:pt x="0" y="0"/>
                </a:lnTo>
              </a:path>
            </a:pathLst>
          </a:custGeom>
          <a:ln w="5688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2" name="object 72"/>
          <p:cNvSpPr/>
          <p:nvPr/>
        </p:nvSpPr>
        <p:spPr>
          <a:xfrm>
            <a:off x="5385106" y="4051033"/>
            <a:ext cx="0" cy="22860"/>
          </a:xfrm>
          <a:custGeom>
            <a:avLst/>
            <a:gdLst/>
            <a:ahLst/>
            <a:cxnLst/>
            <a:rect l="l" t="t" r="r" b="b"/>
            <a:pathLst>
              <a:path h="22860">
                <a:moveTo>
                  <a:pt x="0" y="0"/>
                </a:moveTo>
                <a:lnTo>
                  <a:pt x="0" y="22759"/>
                </a:lnTo>
              </a:path>
            </a:pathLst>
          </a:custGeom>
          <a:ln w="5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3" name="object 73"/>
          <p:cNvSpPr/>
          <p:nvPr/>
        </p:nvSpPr>
        <p:spPr>
          <a:xfrm>
            <a:off x="5707209" y="2320599"/>
            <a:ext cx="0" cy="1731010"/>
          </a:xfrm>
          <a:custGeom>
            <a:avLst/>
            <a:gdLst/>
            <a:ahLst/>
            <a:cxnLst/>
            <a:rect l="l" t="t" r="r" b="b"/>
            <a:pathLst>
              <a:path h="1731010">
                <a:moveTo>
                  <a:pt x="0" y="1730434"/>
                </a:moveTo>
                <a:lnTo>
                  <a:pt x="0" y="0"/>
                </a:lnTo>
              </a:path>
            </a:pathLst>
          </a:custGeom>
          <a:ln w="5688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4" name="object 74"/>
          <p:cNvSpPr/>
          <p:nvPr/>
        </p:nvSpPr>
        <p:spPr>
          <a:xfrm>
            <a:off x="5707210" y="4051033"/>
            <a:ext cx="0" cy="22860"/>
          </a:xfrm>
          <a:custGeom>
            <a:avLst/>
            <a:gdLst/>
            <a:ahLst/>
            <a:cxnLst/>
            <a:rect l="l" t="t" r="r" b="b"/>
            <a:pathLst>
              <a:path h="22860">
                <a:moveTo>
                  <a:pt x="0" y="0"/>
                </a:moveTo>
                <a:lnTo>
                  <a:pt x="0" y="22759"/>
                </a:lnTo>
              </a:path>
            </a:pathLst>
          </a:custGeom>
          <a:ln w="5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5" name="object 75"/>
          <p:cNvSpPr/>
          <p:nvPr/>
        </p:nvSpPr>
        <p:spPr>
          <a:xfrm>
            <a:off x="3581132" y="3931693"/>
            <a:ext cx="2319655" cy="0"/>
          </a:xfrm>
          <a:custGeom>
            <a:avLst/>
            <a:gdLst/>
            <a:ahLst/>
            <a:cxnLst/>
            <a:rect l="l" t="t" r="r" b="b"/>
            <a:pathLst>
              <a:path w="2319654">
                <a:moveTo>
                  <a:pt x="0" y="0"/>
                </a:moveTo>
                <a:lnTo>
                  <a:pt x="2319388" y="0"/>
                </a:lnTo>
              </a:path>
            </a:pathLst>
          </a:custGeom>
          <a:ln w="569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6" name="object 76"/>
          <p:cNvSpPr/>
          <p:nvPr/>
        </p:nvSpPr>
        <p:spPr>
          <a:xfrm>
            <a:off x="3558400" y="3931693"/>
            <a:ext cx="22860" cy="0"/>
          </a:xfrm>
          <a:custGeom>
            <a:avLst/>
            <a:gdLst/>
            <a:ahLst/>
            <a:cxnLst/>
            <a:rect l="l" t="t" r="r" b="b"/>
            <a:pathLst>
              <a:path w="22860">
                <a:moveTo>
                  <a:pt x="22731" y="0"/>
                </a:moveTo>
                <a:lnTo>
                  <a:pt x="0" y="0"/>
                </a:lnTo>
              </a:path>
            </a:pathLst>
          </a:custGeom>
          <a:ln w="569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7" name="object 77"/>
          <p:cNvSpPr/>
          <p:nvPr/>
        </p:nvSpPr>
        <p:spPr>
          <a:xfrm>
            <a:off x="3581131" y="3633356"/>
            <a:ext cx="2319655" cy="0"/>
          </a:xfrm>
          <a:custGeom>
            <a:avLst/>
            <a:gdLst/>
            <a:ahLst/>
            <a:cxnLst/>
            <a:rect l="l" t="t" r="r" b="b"/>
            <a:pathLst>
              <a:path w="2319654">
                <a:moveTo>
                  <a:pt x="0" y="0"/>
                </a:moveTo>
                <a:lnTo>
                  <a:pt x="2319388" y="0"/>
                </a:lnTo>
              </a:path>
            </a:pathLst>
          </a:custGeom>
          <a:ln w="569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8" name="object 78"/>
          <p:cNvSpPr/>
          <p:nvPr/>
        </p:nvSpPr>
        <p:spPr>
          <a:xfrm>
            <a:off x="3558400" y="3633356"/>
            <a:ext cx="22860" cy="0"/>
          </a:xfrm>
          <a:custGeom>
            <a:avLst/>
            <a:gdLst/>
            <a:ahLst/>
            <a:cxnLst/>
            <a:rect l="l" t="t" r="r" b="b"/>
            <a:pathLst>
              <a:path w="22860">
                <a:moveTo>
                  <a:pt x="22731" y="0"/>
                </a:moveTo>
                <a:lnTo>
                  <a:pt x="0" y="0"/>
                </a:lnTo>
              </a:path>
            </a:pathLst>
          </a:custGeom>
          <a:ln w="569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9" name="object 79"/>
          <p:cNvSpPr/>
          <p:nvPr/>
        </p:nvSpPr>
        <p:spPr>
          <a:xfrm>
            <a:off x="3581131" y="3334974"/>
            <a:ext cx="2319655" cy="0"/>
          </a:xfrm>
          <a:custGeom>
            <a:avLst/>
            <a:gdLst/>
            <a:ahLst/>
            <a:cxnLst/>
            <a:rect l="l" t="t" r="r" b="b"/>
            <a:pathLst>
              <a:path w="2319654">
                <a:moveTo>
                  <a:pt x="0" y="0"/>
                </a:moveTo>
                <a:lnTo>
                  <a:pt x="2319388" y="0"/>
                </a:lnTo>
              </a:path>
            </a:pathLst>
          </a:custGeom>
          <a:ln w="569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0" name="object 80"/>
          <p:cNvSpPr/>
          <p:nvPr/>
        </p:nvSpPr>
        <p:spPr>
          <a:xfrm>
            <a:off x="3558400" y="3334974"/>
            <a:ext cx="22860" cy="0"/>
          </a:xfrm>
          <a:custGeom>
            <a:avLst/>
            <a:gdLst/>
            <a:ahLst/>
            <a:cxnLst/>
            <a:rect l="l" t="t" r="r" b="b"/>
            <a:pathLst>
              <a:path w="22860">
                <a:moveTo>
                  <a:pt x="22731" y="0"/>
                </a:moveTo>
                <a:lnTo>
                  <a:pt x="0" y="0"/>
                </a:lnTo>
              </a:path>
            </a:pathLst>
          </a:custGeom>
          <a:ln w="569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1" name="object 81"/>
          <p:cNvSpPr/>
          <p:nvPr/>
        </p:nvSpPr>
        <p:spPr>
          <a:xfrm>
            <a:off x="3581131" y="3036633"/>
            <a:ext cx="2319655" cy="0"/>
          </a:xfrm>
          <a:custGeom>
            <a:avLst/>
            <a:gdLst/>
            <a:ahLst/>
            <a:cxnLst/>
            <a:rect l="l" t="t" r="r" b="b"/>
            <a:pathLst>
              <a:path w="2319654">
                <a:moveTo>
                  <a:pt x="0" y="0"/>
                </a:moveTo>
                <a:lnTo>
                  <a:pt x="2319388" y="0"/>
                </a:lnTo>
              </a:path>
            </a:pathLst>
          </a:custGeom>
          <a:ln w="569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2" name="object 82"/>
          <p:cNvSpPr/>
          <p:nvPr/>
        </p:nvSpPr>
        <p:spPr>
          <a:xfrm>
            <a:off x="3558400" y="3036633"/>
            <a:ext cx="22860" cy="0"/>
          </a:xfrm>
          <a:custGeom>
            <a:avLst/>
            <a:gdLst/>
            <a:ahLst/>
            <a:cxnLst/>
            <a:rect l="l" t="t" r="r" b="b"/>
            <a:pathLst>
              <a:path w="22860">
                <a:moveTo>
                  <a:pt x="22731" y="0"/>
                </a:moveTo>
                <a:lnTo>
                  <a:pt x="0" y="0"/>
                </a:lnTo>
              </a:path>
            </a:pathLst>
          </a:custGeom>
          <a:ln w="569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3" name="object 83"/>
          <p:cNvSpPr/>
          <p:nvPr/>
        </p:nvSpPr>
        <p:spPr>
          <a:xfrm>
            <a:off x="3581131" y="2738292"/>
            <a:ext cx="2319655" cy="0"/>
          </a:xfrm>
          <a:custGeom>
            <a:avLst/>
            <a:gdLst/>
            <a:ahLst/>
            <a:cxnLst/>
            <a:rect l="l" t="t" r="r" b="b"/>
            <a:pathLst>
              <a:path w="2319654">
                <a:moveTo>
                  <a:pt x="0" y="0"/>
                </a:moveTo>
                <a:lnTo>
                  <a:pt x="2319388" y="0"/>
                </a:lnTo>
              </a:path>
            </a:pathLst>
          </a:custGeom>
          <a:ln w="569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4" name="object 84"/>
          <p:cNvSpPr/>
          <p:nvPr/>
        </p:nvSpPr>
        <p:spPr>
          <a:xfrm>
            <a:off x="3558400" y="2738292"/>
            <a:ext cx="22860" cy="0"/>
          </a:xfrm>
          <a:custGeom>
            <a:avLst/>
            <a:gdLst/>
            <a:ahLst/>
            <a:cxnLst/>
            <a:rect l="l" t="t" r="r" b="b"/>
            <a:pathLst>
              <a:path w="22860">
                <a:moveTo>
                  <a:pt x="22731" y="0"/>
                </a:moveTo>
                <a:lnTo>
                  <a:pt x="0" y="0"/>
                </a:lnTo>
              </a:path>
            </a:pathLst>
          </a:custGeom>
          <a:ln w="569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5" name="object 85"/>
          <p:cNvSpPr/>
          <p:nvPr/>
        </p:nvSpPr>
        <p:spPr>
          <a:xfrm>
            <a:off x="3581131" y="2439910"/>
            <a:ext cx="2319655" cy="0"/>
          </a:xfrm>
          <a:custGeom>
            <a:avLst/>
            <a:gdLst/>
            <a:ahLst/>
            <a:cxnLst/>
            <a:rect l="l" t="t" r="r" b="b"/>
            <a:pathLst>
              <a:path w="2319654">
                <a:moveTo>
                  <a:pt x="0" y="0"/>
                </a:moveTo>
                <a:lnTo>
                  <a:pt x="2319388" y="0"/>
                </a:lnTo>
              </a:path>
            </a:pathLst>
          </a:custGeom>
          <a:ln w="569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6" name="object 86"/>
          <p:cNvSpPr/>
          <p:nvPr/>
        </p:nvSpPr>
        <p:spPr>
          <a:xfrm>
            <a:off x="3558400" y="2439910"/>
            <a:ext cx="22860" cy="0"/>
          </a:xfrm>
          <a:custGeom>
            <a:avLst/>
            <a:gdLst/>
            <a:ahLst/>
            <a:cxnLst/>
            <a:rect l="l" t="t" r="r" b="b"/>
            <a:pathLst>
              <a:path w="22860">
                <a:moveTo>
                  <a:pt x="22731" y="0"/>
                </a:moveTo>
                <a:lnTo>
                  <a:pt x="0" y="0"/>
                </a:lnTo>
              </a:path>
            </a:pathLst>
          </a:custGeom>
          <a:ln w="569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7" name="object 87"/>
          <p:cNvSpPr/>
          <p:nvPr/>
        </p:nvSpPr>
        <p:spPr>
          <a:xfrm>
            <a:off x="3691309" y="2342937"/>
            <a:ext cx="2099919" cy="1612589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8" name="object 88"/>
          <p:cNvSpPr/>
          <p:nvPr/>
        </p:nvSpPr>
        <p:spPr>
          <a:xfrm>
            <a:off x="3581133" y="2317979"/>
            <a:ext cx="0" cy="1736089"/>
          </a:xfrm>
          <a:custGeom>
            <a:avLst/>
            <a:gdLst/>
            <a:ahLst/>
            <a:cxnLst/>
            <a:rect l="l" t="t" r="r" b="b"/>
            <a:pathLst>
              <a:path h="1736089">
                <a:moveTo>
                  <a:pt x="0" y="0"/>
                </a:moveTo>
                <a:lnTo>
                  <a:pt x="0" y="1735657"/>
                </a:lnTo>
              </a:path>
            </a:pathLst>
          </a:custGeom>
          <a:ln w="519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9" name="object 89"/>
          <p:cNvSpPr/>
          <p:nvPr/>
        </p:nvSpPr>
        <p:spPr>
          <a:xfrm>
            <a:off x="3578535" y="4051036"/>
            <a:ext cx="2324735" cy="0"/>
          </a:xfrm>
          <a:custGeom>
            <a:avLst/>
            <a:gdLst/>
            <a:ahLst/>
            <a:cxnLst/>
            <a:rect l="l" t="t" r="r" b="b"/>
            <a:pathLst>
              <a:path w="2324735">
                <a:moveTo>
                  <a:pt x="0" y="0"/>
                </a:moveTo>
                <a:lnTo>
                  <a:pt x="2324565" y="0"/>
                </a:lnTo>
              </a:path>
            </a:pathLst>
          </a:custGeom>
          <a:ln w="520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0" name="object 90"/>
          <p:cNvSpPr/>
          <p:nvPr/>
        </p:nvSpPr>
        <p:spPr>
          <a:xfrm>
            <a:off x="6359654" y="2320599"/>
            <a:ext cx="0" cy="1731010"/>
          </a:xfrm>
          <a:custGeom>
            <a:avLst/>
            <a:gdLst/>
            <a:ahLst/>
            <a:cxnLst/>
            <a:rect l="l" t="t" r="r" b="b"/>
            <a:pathLst>
              <a:path h="1731010">
                <a:moveTo>
                  <a:pt x="0" y="1730434"/>
                </a:moveTo>
                <a:lnTo>
                  <a:pt x="0" y="0"/>
                </a:lnTo>
              </a:path>
            </a:pathLst>
          </a:custGeom>
          <a:ln w="5688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1" name="object 91"/>
          <p:cNvSpPr/>
          <p:nvPr/>
        </p:nvSpPr>
        <p:spPr>
          <a:xfrm>
            <a:off x="6359655" y="4051033"/>
            <a:ext cx="0" cy="22860"/>
          </a:xfrm>
          <a:custGeom>
            <a:avLst/>
            <a:gdLst/>
            <a:ahLst/>
            <a:cxnLst/>
            <a:rect l="l" t="t" r="r" b="b"/>
            <a:pathLst>
              <a:path h="22860">
                <a:moveTo>
                  <a:pt x="0" y="0"/>
                </a:moveTo>
                <a:lnTo>
                  <a:pt x="0" y="22759"/>
                </a:lnTo>
              </a:path>
            </a:pathLst>
          </a:custGeom>
          <a:ln w="5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2" name="object 92"/>
          <p:cNvSpPr/>
          <p:nvPr/>
        </p:nvSpPr>
        <p:spPr>
          <a:xfrm>
            <a:off x="6623200" y="2320599"/>
            <a:ext cx="0" cy="1731010"/>
          </a:xfrm>
          <a:custGeom>
            <a:avLst/>
            <a:gdLst/>
            <a:ahLst/>
            <a:cxnLst/>
            <a:rect l="l" t="t" r="r" b="b"/>
            <a:pathLst>
              <a:path h="1731010">
                <a:moveTo>
                  <a:pt x="0" y="1730434"/>
                </a:moveTo>
                <a:lnTo>
                  <a:pt x="0" y="0"/>
                </a:lnTo>
              </a:path>
            </a:pathLst>
          </a:custGeom>
          <a:ln w="5688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3" name="object 93"/>
          <p:cNvSpPr/>
          <p:nvPr/>
        </p:nvSpPr>
        <p:spPr>
          <a:xfrm>
            <a:off x="6623200" y="4051033"/>
            <a:ext cx="0" cy="22860"/>
          </a:xfrm>
          <a:custGeom>
            <a:avLst/>
            <a:gdLst/>
            <a:ahLst/>
            <a:cxnLst/>
            <a:rect l="l" t="t" r="r" b="b"/>
            <a:pathLst>
              <a:path h="22860">
                <a:moveTo>
                  <a:pt x="0" y="0"/>
                </a:moveTo>
                <a:lnTo>
                  <a:pt x="0" y="22759"/>
                </a:lnTo>
              </a:path>
            </a:pathLst>
          </a:custGeom>
          <a:ln w="5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4" name="object 94"/>
          <p:cNvSpPr/>
          <p:nvPr/>
        </p:nvSpPr>
        <p:spPr>
          <a:xfrm>
            <a:off x="6886798" y="2320599"/>
            <a:ext cx="0" cy="1731010"/>
          </a:xfrm>
          <a:custGeom>
            <a:avLst/>
            <a:gdLst/>
            <a:ahLst/>
            <a:cxnLst/>
            <a:rect l="l" t="t" r="r" b="b"/>
            <a:pathLst>
              <a:path h="1731010">
                <a:moveTo>
                  <a:pt x="0" y="1730434"/>
                </a:moveTo>
                <a:lnTo>
                  <a:pt x="0" y="0"/>
                </a:lnTo>
              </a:path>
            </a:pathLst>
          </a:custGeom>
          <a:ln w="5688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5" name="object 95"/>
          <p:cNvSpPr/>
          <p:nvPr/>
        </p:nvSpPr>
        <p:spPr>
          <a:xfrm>
            <a:off x="6886799" y="4051033"/>
            <a:ext cx="0" cy="22860"/>
          </a:xfrm>
          <a:custGeom>
            <a:avLst/>
            <a:gdLst/>
            <a:ahLst/>
            <a:cxnLst/>
            <a:rect l="l" t="t" r="r" b="b"/>
            <a:pathLst>
              <a:path h="22860">
                <a:moveTo>
                  <a:pt x="0" y="0"/>
                </a:moveTo>
                <a:lnTo>
                  <a:pt x="0" y="22759"/>
                </a:lnTo>
              </a:path>
            </a:pathLst>
          </a:custGeom>
          <a:ln w="5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6" name="object 96"/>
          <p:cNvSpPr/>
          <p:nvPr/>
        </p:nvSpPr>
        <p:spPr>
          <a:xfrm>
            <a:off x="7150355" y="2320599"/>
            <a:ext cx="0" cy="1731010"/>
          </a:xfrm>
          <a:custGeom>
            <a:avLst/>
            <a:gdLst/>
            <a:ahLst/>
            <a:cxnLst/>
            <a:rect l="l" t="t" r="r" b="b"/>
            <a:pathLst>
              <a:path h="1731010">
                <a:moveTo>
                  <a:pt x="0" y="1730434"/>
                </a:moveTo>
                <a:lnTo>
                  <a:pt x="0" y="0"/>
                </a:lnTo>
              </a:path>
            </a:pathLst>
          </a:custGeom>
          <a:ln w="5688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7" name="object 97"/>
          <p:cNvSpPr/>
          <p:nvPr/>
        </p:nvSpPr>
        <p:spPr>
          <a:xfrm>
            <a:off x="7150356" y="4051033"/>
            <a:ext cx="0" cy="22860"/>
          </a:xfrm>
          <a:custGeom>
            <a:avLst/>
            <a:gdLst/>
            <a:ahLst/>
            <a:cxnLst/>
            <a:rect l="l" t="t" r="r" b="b"/>
            <a:pathLst>
              <a:path h="22860">
                <a:moveTo>
                  <a:pt x="0" y="0"/>
                </a:moveTo>
                <a:lnTo>
                  <a:pt x="0" y="22759"/>
                </a:lnTo>
              </a:path>
            </a:pathLst>
          </a:custGeom>
          <a:ln w="5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8" name="object 98"/>
          <p:cNvSpPr/>
          <p:nvPr/>
        </p:nvSpPr>
        <p:spPr>
          <a:xfrm>
            <a:off x="7413914" y="2320599"/>
            <a:ext cx="0" cy="1731010"/>
          </a:xfrm>
          <a:custGeom>
            <a:avLst/>
            <a:gdLst/>
            <a:ahLst/>
            <a:cxnLst/>
            <a:rect l="l" t="t" r="r" b="b"/>
            <a:pathLst>
              <a:path h="1731010">
                <a:moveTo>
                  <a:pt x="0" y="1730434"/>
                </a:moveTo>
                <a:lnTo>
                  <a:pt x="0" y="0"/>
                </a:lnTo>
              </a:path>
            </a:pathLst>
          </a:custGeom>
          <a:ln w="5688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9" name="object 99"/>
          <p:cNvSpPr/>
          <p:nvPr/>
        </p:nvSpPr>
        <p:spPr>
          <a:xfrm>
            <a:off x="7413914" y="4051033"/>
            <a:ext cx="0" cy="22860"/>
          </a:xfrm>
          <a:custGeom>
            <a:avLst/>
            <a:gdLst/>
            <a:ahLst/>
            <a:cxnLst/>
            <a:rect l="l" t="t" r="r" b="b"/>
            <a:pathLst>
              <a:path h="22860">
                <a:moveTo>
                  <a:pt x="0" y="0"/>
                </a:moveTo>
                <a:lnTo>
                  <a:pt x="0" y="22759"/>
                </a:lnTo>
              </a:path>
            </a:pathLst>
          </a:custGeom>
          <a:ln w="5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0" name="object 100"/>
          <p:cNvSpPr/>
          <p:nvPr/>
        </p:nvSpPr>
        <p:spPr>
          <a:xfrm>
            <a:off x="7677471" y="2320599"/>
            <a:ext cx="0" cy="1731010"/>
          </a:xfrm>
          <a:custGeom>
            <a:avLst/>
            <a:gdLst/>
            <a:ahLst/>
            <a:cxnLst/>
            <a:rect l="l" t="t" r="r" b="b"/>
            <a:pathLst>
              <a:path h="1731010">
                <a:moveTo>
                  <a:pt x="0" y="1730434"/>
                </a:moveTo>
                <a:lnTo>
                  <a:pt x="0" y="0"/>
                </a:lnTo>
              </a:path>
            </a:pathLst>
          </a:custGeom>
          <a:ln w="5688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1" name="object 101"/>
          <p:cNvSpPr/>
          <p:nvPr/>
        </p:nvSpPr>
        <p:spPr>
          <a:xfrm>
            <a:off x="7677472" y="4051033"/>
            <a:ext cx="0" cy="22860"/>
          </a:xfrm>
          <a:custGeom>
            <a:avLst/>
            <a:gdLst/>
            <a:ahLst/>
            <a:cxnLst/>
            <a:rect l="l" t="t" r="r" b="b"/>
            <a:pathLst>
              <a:path h="22860">
                <a:moveTo>
                  <a:pt x="0" y="0"/>
                </a:moveTo>
                <a:lnTo>
                  <a:pt x="0" y="22759"/>
                </a:lnTo>
              </a:path>
            </a:pathLst>
          </a:custGeom>
          <a:ln w="5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2" name="object 102"/>
          <p:cNvSpPr/>
          <p:nvPr/>
        </p:nvSpPr>
        <p:spPr>
          <a:xfrm>
            <a:off x="7941029" y="2320599"/>
            <a:ext cx="0" cy="1731010"/>
          </a:xfrm>
          <a:custGeom>
            <a:avLst/>
            <a:gdLst/>
            <a:ahLst/>
            <a:cxnLst/>
            <a:rect l="l" t="t" r="r" b="b"/>
            <a:pathLst>
              <a:path h="1731010">
                <a:moveTo>
                  <a:pt x="0" y="1730434"/>
                </a:moveTo>
                <a:lnTo>
                  <a:pt x="0" y="0"/>
                </a:lnTo>
              </a:path>
            </a:pathLst>
          </a:custGeom>
          <a:ln w="5688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3" name="object 103"/>
          <p:cNvSpPr/>
          <p:nvPr/>
        </p:nvSpPr>
        <p:spPr>
          <a:xfrm>
            <a:off x="7941030" y="4051033"/>
            <a:ext cx="0" cy="22860"/>
          </a:xfrm>
          <a:custGeom>
            <a:avLst/>
            <a:gdLst/>
            <a:ahLst/>
            <a:cxnLst/>
            <a:rect l="l" t="t" r="r" b="b"/>
            <a:pathLst>
              <a:path h="22860">
                <a:moveTo>
                  <a:pt x="0" y="0"/>
                </a:moveTo>
                <a:lnTo>
                  <a:pt x="0" y="22759"/>
                </a:lnTo>
              </a:path>
            </a:pathLst>
          </a:custGeom>
          <a:ln w="5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4" name="object 104"/>
          <p:cNvSpPr/>
          <p:nvPr/>
        </p:nvSpPr>
        <p:spPr>
          <a:xfrm>
            <a:off x="8204627" y="2320599"/>
            <a:ext cx="0" cy="1731010"/>
          </a:xfrm>
          <a:custGeom>
            <a:avLst/>
            <a:gdLst/>
            <a:ahLst/>
            <a:cxnLst/>
            <a:rect l="l" t="t" r="r" b="b"/>
            <a:pathLst>
              <a:path h="1731010">
                <a:moveTo>
                  <a:pt x="0" y="1730434"/>
                </a:moveTo>
                <a:lnTo>
                  <a:pt x="0" y="0"/>
                </a:lnTo>
              </a:path>
            </a:pathLst>
          </a:custGeom>
          <a:ln w="5688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5" name="object 105"/>
          <p:cNvSpPr/>
          <p:nvPr/>
        </p:nvSpPr>
        <p:spPr>
          <a:xfrm>
            <a:off x="8204627" y="4051033"/>
            <a:ext cx="0" cy="22860"/>
          </a:xfrm>
          <a:custGeom>
            <a:avLst/>
            <a:gdLst/>
            <a:ahLst/>
            <a:cxnLst/>
            <a:rect l="l" t="t" r="r" b="b"/>
            <a:pathLst>
              <a:path h="22860">
                <a:moveTo>
                  <a:pt x="0" y="0"/>
                </a:moveTo>
                <a:lnTo>
                  <a:pt x="0" y="22759"/>
                </a:lnTo>
              </a:path>
            </a:pathLst>
          </a:custGeom>
          <a:ln w="5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6" name="object 106"/>
          <p:cNvSpPr/>
          <p:nvPr/>
        </p:nvSpPr>
        <p:spPr>
          <a:xfrm>
            <a:off x="8468185" y="2320599"/>
            <a:ext cx="0" cy="1731010"/>
          </a:xfrm>
          <a:custGeom>
            <a:avLst/>
            <a:gdLst/>
            <a:ahLst/>
            <a:cxnLst/>
            <a:rect l="l" t="t" r="r" b="b"/>
            <a:pathLst>
              <a:path h="1731010">
                <a:moveTo>
                  <a:pt x="0" y="1730434"/>
                </a:moveTo>
                <a:lnTo>
                  <a:pt x="0" y="0"/>
                </a:lnTo>
              </a:path>
            </a:pathLst>
          </a:custGeom>
          <a:ln w="5688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7" name="object 107"/>
          <p:cNvSpPr/>
          <p:nvPr/>
        </p:nvSpPr>
        <p:spPr>
          <a:xfrm>
            <a:off x="8468185" y="4051033"/>
            <a:ext cx="0" cy="22860"/>
          </a:xfrm>
          <a:custGeom>
            <a:avLst/>
            <a:gdLst/>
            <a:ahLst/>
            <a:cxnLst/>
            <a:rect l="l" t="t" r="r" b="b"/>
            <a:pathLst>
              <a:path h="22860">
                <a:moveTo>
                  <a:pt x="0" y="0"/>
                </a:moveTo>
                <a:lnTo>
                  <a:pt x="0" y="22759"/>
                </a:lnTo>
              </a:path>
            </a:pathLst>
          </a:custGeom>
          <a:ln w="5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8" name="object 108"/>
          <p:cNvSpPr/>
          <p:nvPr/>
        </p:nvSpPr>
        <p:spPr>
          <a:xfrm>
            <a:off x="6254227" y="3935671"/>
            <a:ext cx="2319655" cy="0"/>
          </a:xfrm>
          <a:custGeom>
            <a:avLst/>
            <a:gdLst/>
            <a:ahLst/>
            <a:cxnLst/>
            <a:rect l="l" t="t" r="r" b="b"/>
            <a:pathLst>
              <a:path w="2319654">
                <a:moveTo>
                  <a:pt x="0" y="0"/>
                </a:moveTo>
                <a:lnTo>
                  <a:pt x="2319388" y="0"/>
                </a:lnTo>
              </a:path>
            </a:pathLst>
          </a:custGeom>
          <a:ln w="569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9" name="object 109"/>
          <p:cNvSpPr/>
          <p:nvPr/>
        </p:nvSpPr>
        <p:spPr>
          <a:xfrm>
            <a:off x="6231496" y="3935671"/>
            <a:ext cx="22860" cy="0"/>
          </a:xfrm>
          <a:custGeom>
            <a:avLst/>
            <a:gdLst/>
            <a:ahLst/>
            <a:cxnLst/>
            <a:rect l="l" t="t" r="r" b="b"/>
            <a:pathLst>
              <a:path w="22860">
                <a:moveTo>
                  <a:pt x="22731" y="0"/>
                </a:moveTo>
                <a:lnTo>
                  <a:pt x="0" y="0"/>
                </a:lnTo>
              </a:path>
            </a:pathLst>
          </a:custGeom>
          <a:ln w="569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0" name="object 110"/>
          <p:cNvSpPr/>
          <p:nvPr/>
        </p:nvSpPr>
        <p:spPr>
          <a:xfrm>
            <a:off x="6254227" y="3704951"/>
            <a:ext cx="2319655" cy="0"/>
          </a:xfrm>
          <a:custGeom>
            <a:avLst/>
            <a:gdLst/>
            <a:ahLst/>
            <a:cxnLst/>
            <a:rect l="l" t="t" r="r" b="b"/>
            <a:pathLst>
              <a:path w="2319654">
                <a:moveTo>
                  <a:pt x="0" y="0"/>
                </a:moveTo>
                <a:lnTo>
                  <a:pt x="2319388" y="0"/>
                </a:lnTo>
              </a:path>
            </a:pathLst>
          </a:custGeom>
          <a:ln w="569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1" name="object 111"/>
          <p:cNvSpPr/>
          <p:nvPr/>
        </p:nvSpPr>
        <p:spPr>
          <a:xfrm>
            <a:off x="6231496" y="3704951"/>
            <a:ext cx="22860" cy="0"/>
          </a:xfrm>
          <a:custGeom>
            <a:avLst/>
            <a:gdLst/>
            <a:ahLst/>
            <a:cxnLst/>
            <a:rect l="l" t="t" r="r" b="b"/>
            <a:pathLst>
              <a:path w="22860">
                <a:moveTo>
                  <a:pt x="22731" y="0"/>
                </a:moveTo>
                <a:lnTo>
                  <a:pt x="0" y="0"/>
                </a:lnTo>
              </a:path>
            </a:pathLst>
          </a:custGeom>
          <a:ln w="569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2" name="object 112"/>
          <p:cNvSpPr/>
          <p:nvPr/>
        </p:nvSpPr>
        <p:spPr>
          <a:xfrm>
            <a:off x="6254227" y="3474219"/>
            <a:ext cx="2319655" cy="0"/>
          </a:xfrm>
          <a:custGeom>
            <a:avLst/>
            <a:gdLst/>
            <a:ahLst/>
            <a:cxnLst/>
            <a:rect l="l" t="t" r="r" b="b"/>
            <a:pathLst>
              <a:path w="2319654">
                <a:moveTo>
                  <a:pt x="0" y="0"/>
                </a:moveTo>
                <a:lnTo>
                  <a:pt x="2319388" y="0"/>
                </a:lnTo>
              </a:path>
            </a:pathLst>
          </a:custGeom>
          <a:ln w="569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3" name="object 113"/>
          <p:cNvSpPr/>
          <p:nvPr/>
        </p:nvSpPr>
        <p:spPr>
          <a:xfrm>
            <a:off x="6231495" y="3474219"/>
            <a:ext cx="22860" cy="0"/>
          </a:xfrm>
          <a:custGeom>
            <a:avLst/>
            <a:gdLst/>
            <a:ahLst/>
            <a:cxnLst/>
            <a:rect l="l" t="t" r="r" b="b"/>
            <a:pathLst>
              <a:path w="22860">
                <a:moveTo>
                  <a:pt x="22731" y="0"/>
                </a:moveTo>
                <a:lnTo>
                  <a:pt x="0" y="0"/>
                </a:lnTo>
              </a:path>
            </a:pathLst>
          </a:custGeom>
          <a:ln w="569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4" name="object 114"/>
          <p:cNvSpPr/>
          <p:nvPr/>
        </p:nvSpPr>
        <p:spPr>
          <a:xfrm>
            <a:off x="6254227" y="3243487"/>
            <a:ext cx="2319655" cy="0"/>
          </a:xfrm>
          <a:custGeom>
            <a:avLst/>
            <a:gdLst/>
            <a:ahLst/>
            <a:cxnLst/>
            <a:rect l="l" t="t" r="r" b="b"/>
            <a:pathLst>
              <a:path w="2319654">
                <a:moveTo>
                  <a:pt x="0" y="0"/>
                </a:moveTo>
                <a:lnTo>
                  <a:pt x="2319388" y="0"/>
                </a:lnTo>
              </a:path>
            </a:pathLst>
          </a:custGeom>
          <a:ln w="569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5" name="object 115"/>
          <p:cNvSpPr/>
          <p:nvPr/>
        </p:nvSpPr>
        <p:spPr>
          <a:xfrm>
            <a:off x="6231495" y="3243487"/>
            <a:ext cx="22860" cy="0"/>
          </a:xfrm>
          <a:custGeom>
            <a:avLst/>
            <a:gdLst/>
            <a:ahLst/>
            <a:cxnLst/>
            <a:rect l="l" t="t" r="r" b="b"/>
            <a:pathLst>
              <a:path w="22860">
                <a:moveTo>
                  <a:pt x="22731" y="0"/>
                </a:moveTo>
                <a:lnTo>
                  <a:pt x="0" y="0"/>
                </a:lnTo>
              </a:path>
            </a:pathLst>
          </a:custGeom>
          <a:ln w="569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6" name="object 116"/>
          <p:cNvSpPr/>
          <p:nvPr/>
        </p:nvSpPr>
        <p:spPr>
          <a:xfrm>
            <a:off x="6254227" y="3012755"/>
            <a:ext cx="2319655" cy="0"/>
          </a:xfrm>
          <a:custGeom>
            <a:avLst/>
            <a:gdLst/>
            <a:ahLst/>
            <a:cxnLst/>
            <a:rect l="l" t="t" r="r" b="b"/>
            <a:pathLst>
              <a:path w="2319654">
                <a:moveTo>
                  <a:pt x="0" y="0"/>
                </a:moveTo>
                <a:lnTo>
                  <a:pt x="2319388" y="0"/>
                </a:lnTo>
              </a:path>
            </a:pathLst>
          </a:custGeom>
          <a:ln w="569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7" name="object 117"/>
          <p:cNvSpPr/>
          <p:nvPr/>
        </p:nvSpPr>
        <p:spPr>
          <a:xfrm>
            <a:off x="6231495" y="3012755"/>
            <a:ext cx="22860" cy="0"/>
          </a:xfrm>
          <a:custGeom>
            <a:avLst/>
            <a:gdLst/>
            <a:ahLst/>
            <a:cxnLst/>
            <a:rect l="l" t="t" r="r" b="b"/>
            <a:pathLst>
              <a:path w="22860">
                <a:moveTo>
                  <a:pt x="22731" y="0"/>
                </a:moveTo>
                <a:lnTo>
                  <a:pt x="0" y="0"/>
                </a:lnTo>
              </a:path>
            </a:pathLst>
          </a:custGeom>
          <a:ln w="569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8" name="object 118"/>
          <p:cNvSpPr/>
          <p:nvPr/>
        </p:nvSpPr>
        <p:spPr>
          <a:xfrm>
            <a:off x="6254227" y="2782022"/>
            <a:ext cx="2319655" cy="0"/>
          </a:xfrm>
          <a:custGeom>
            <a:avLst/>
            <a:gdLst/>
            <a:ahLst/>
            <a:cxnLst/>
            <a:rect l="l" t="t" r="r" b="b"/>
            <a:pathLst>
              <a:path w="2319654">
                <a:moveTo>
                  <a:pt x="0" y="0"/>
                </a:moveTo>
                <a:lnTo>
                  <a:pt x="2319388" y="0"/>
                </a:lnTo>
              </a:path>
            </a:pathLst>
          </a:custGeom>
          <a:ln w="569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9" name="object 119"/>
          <p:cNvSpPr/>
          <p:nvPr/>
        </p:nvSpPr>
        <p:spPr>
          <a:xfrm>
            <a:off x="6231495" y="2782022"/>
            <a:ext cx="22860" cy="0"/>
          </a:xfrm>
          <a:custGeom>
            <a:avLst/>
            <a:gdLst/>
            <a:ahLst/>
            <a:cxnLst/>
            <a:rect l="l" t="t" r="r" b="b"/>
            <a:pathLst>
              <a:path w="22860">
                <a:moveTo>
                  <a:pt x="22731" y="0"/>
                </a:moveTo>
                <a:lnTo>
                  <a:pt x="0" y="0"/>
                </a:lnTo>
              </a:path>
            </a:pathLst>
          </a:custGeom>
          <a:ln w="569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0" name="object 120"/>
          <p:cNvSpPr/>
          <p:nvPr/>
        </p:nvSpPr>
        <p:spPr>
          <a:xfrm>
            <a:off x="6254227" y="2551290"/>
            <a:ext cx="2319655" cy="0"/>
          </a:xfrm>
          <a:custGeom>
            <a:avLst/>
            <a:gdLst/>
            <a:ahLst/>
            <a:cxnLst/>
            <a:rect l="l" t="t" r="r" b="b"/>
            <a:pathLst>
              <a:path w="2319654">
                <a:moveTo>
                  <a:pt x="0" y="0"/>
                </a:moveTo>
                <a:lnTo>
                  <a:pt x="2319388" y="0"/>
                </a:lnTo>
              </a:path>
            </a:pathLst>
          </a:custGeom>
          <a:ln w="569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1" name="object 121"/>
          <p:cNvSpPr/>
          <p:nvPr/>
        </p:nvSpPr>
        <p:spPr>
          <a:xfrm>
            <a:off x="6231495" y="2551290"/>
            <a:ext cx="22860" cy="0"/>
          </a:xfrm>
          <a:custGeom>
            <a:avLst/>
            <a:gdLst/>
            <a:ahLst/>
            <a:cxnLst/>
            <a:rect l="l" t="t" r="r" b="b"/>
            <a:pathLst>
              <a:path w="22860">
                <a:moveTo>
                  <a:pt x="22731" y="0"/>
                </a:moveTo>
                <a:lnTo>
                  <a:pt x="0" y="0"/>
                </a:lnTo>
              </a:path>
            </a:pathLst>
          </a:custGeom>
          <a:ln w="569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2" name="object 122"/>
          <p:cNvSpPr/>
          <p:nvPr/>
        </p:nvSpPr>
        <p:spPr>
          <a:xfrm>
            <a:off x="6254227" y="2320599"/>
            <a:ext cx="2319655" cy="0"/>
          </a:xfrm>
          <a:custGeom>
            <a:avLst/>
            <a:gdLst/>
            <a:ahLst/>
            <a:cxnLst/>
            <a:rect l="l" t="t" r="r" b="b"/>
            <a:pathLst>
              <a:path w="2319654">
                <a:moveTo>
                  <a:pt x="0" y="0"/>
                </a:moveTo>
                <a:lnTo>
                  <a:pt x="2319388" y="0"/>
                </a:lnTo>
              </a:path>
            </a:pathLst>
          </a:custGeom>
          <a:ln w="569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3" name="object 123"/>
          <p:cNvSpPr/>
          <p:nvPr/>
        </p:nvSpPr>
        <p:spPr>
          <a:xfrm>
            <a:off x="6231495" y="2320599"/>
            <a:ext cx="22860" cy="0"/>
          </a:xfrm>
          <a:custGeom>
            <a:avLst/>
            <a:gdLst/>
            <a:ahLst/>
            <a:cxnLst/>
            <a:rect l="l" t="t" r="r" b="b"/>
            <a:pathLst>
              <a:path w="22860">
                <a:moveTo>
                  <a:pt x="22731" y="0"/>
                </a:moveTo>
                <a:lnTo>
                  <a:pt x="0" y="0"/>
                </a:lnTo>
              </a:path>
            </a:pathLst>
          </a:custGeom>
          <a:ln w="569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4" name="object 124"/>
          <p:cNvSpPr/>
          <p:nvPr/>
        </p:nvSpPr>
        <p:spPr>
          <a:xfrm>
            <a:off x="6396330" y="2754849"/>
            <a:ext cx="54610" cy="54610"/>
          </a:xfrm>
          <a:custGeom>
            <a:avLst/>
            <a:gdLst/>
            <a:ahLst/>
            <a:cxnLst/>
            <a:rect l="l" t="t" r="r" b="b"/>
            <a:pathLst>
              <a:path w="54610" h="54610">
                <a:moveTo>
                  <a:pt x="34371" y="0"/>
                </a:moveTo>
                <a:lnTo>
                  <a:pt x="19964" y="0"/>
                </a:lnTo>
                <a:lnTo>
                  <a:pt x="13049" y="2847"/>
                </a:lnTo>
                <a:lnTo>
                  <a:pt x="2860" y="13058"/>
                </a:lnTo>
                <a:lnTo>
                  <a:pt x="0" y="19973"/>
                </a:lnTo>
                <a:lnTo>
                  <a:pt x="0" y="34414"/>
                </a:lnTo>
                <a:lnTo>
                  <a:pt x="2860" y="41330"/>
                </a:lnTo>
                <a:lnTo>
                  <a:pt x="13049" y="51540"/>
                </a:lnTo>
                <a:lnTo>
                  <a:pt x="19964" y="54388"/>
                </a:lnTo>
                <a:lnTo>
                  <a:pt x="34371" y="54388"/>
                </a:lnTo>
                <a:lnTo>
                  <a:pt x="41286" y="51540"/>
                </a:lnTo>
                <a:lnTo>
                  <a:pt x="51476" y="41330"/>
                </a:lnTo>
                <a:lnTo>
                  <a:pt x="54336" y="34414"/>
                </a:lnTo>
                <a:lnTo>
                  <a:pt x="54336" y="19973"/>
                </a:lnTo>
                <a:lnTo>
                  <a:pt x="51476" y="13058"/>
                </a:lnTo>
                <a:lnTo>
                  <a:pt x="41286" y="2847"/>
                </a:lnTo>
                <a:lnTo>
                  <a:pt x="34371" y="0"/>
                </a:lnTo>
                <a:close/>
              </a:path>
            </a:pathLst>
          </a:custGeom>
          <a:solidFill>
            <a:srgbClr val="1F77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5" name="object 125"/>
          <p:cNvSpPr/>
          <p:nvPr/>
        </p:nvSpPr>
        <p:spPr>
          <a:xfrm>
            <a:off x="6396330" y="2754849"/>
            <a:ext cx="54610" cy="54610"/>
          </a:xfrm>
          <a:custGeom>
            <a:avLst/>
            <a:gdLst/>
            <a:ahLst/>
            <a:cxnLst/>
            <a:rect l="l" t="t" r="r" b="b"/>
            <a:pathLst>
              <a:path w="54610" h="54610">
                <a:moveTo>
                  <a:pt x="27168" y="54388"/>
                </a:moveTo>
                <a:lnTo>
                  <a:pt x="34371" y="54388"/>
                </a:lnTo>
                <a:lnTo>
                  <a:pt x="41286" y="51540"/>
                </a:lnTo>
                <a:lnTo>
                  <a:pt x="46381" y="46414"/>
                </a:lnTo>
                <a:lnTo>
                  <a:pt x="51476" y="41330"/>
                </a:lnTo>
                <a:lnTo>
                  <a:pt x="54336" y="34414"/>
                </a:lnTo>
                <a:lnTo>
                  <a:pt x="54336" y="27173"/>
                </a:lnTo>
                <a:lnTo>
                  <a:pt x="54336" y="19973"/>
                </a:lnTo>
                <a:lnTo>
                  <a:pt x="27168" y="0"/>
                </a:lnTo>
                <a:lnTo>
                  <a:pt x="19964" y="0"/>
                </a:lnTo>
                <a:lnTo>
                  <a:pt x="13049" y="2847"/>
                </a:lnTo>
                <a:lnTo>
                  <a:pt x="7955" y="7932"/>
                </a:lnTo>
                <a:lnTo>
                  <a:pt x="2860" y="13058"/>
                </a:lnTo>
                <a:lnTo>
                  <a:pt x="0" y="19973"/>
                </a:lnTo>
                <a:lnTo>
                  <a:pt x="0" y="27173"/>
                </a:lnTo>
                <a:lnTo>
                  <a:pt x="0" y="34414"/>
                </a:lnTo>
                <a:lnTo>
                  <a:pt x="2860" y="41330"/>
                </a:lnTo>
                <a:lnTo>
                  <a:pt x="7955" y="46414"/>
                </a:lnTo>
                <a:lnTo>
                  <a:pt x="13049" y="51540"/>
                </a:lnTo>
                <a:lnTo>
                  <a:pt x="19964" y="54388"/>
                </a:lnTo>
                <a:lnTo>
                  <a:pt x="27168" y="54388"/>
                </a:lnTo>
                <a:close/>
              </a:path>
            </a:pathLst>
          </a:custGeom>
          <a:ln w="649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6" name="object 126"/>
          <p:cNvSpPr/>
          <p:nvPr/>
        </p:nvSpPr>
        <p:spPr>
          <a:xfrm>
            <a:off x="6329237" y="2463184"/>
            <a:ext cx="2011211" cy="1502938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7" name="object 127"/>
          <p:cNvSpPr/>
          <p:nvPr/>
        </p:nvSpPr>
        <p:spPr>
          <a:xfrm>
            <a:off x="6254229" y="2317979"/>
            <a:ext cx="0" cy="1736089"/>
          </a:xfrm>
          <a:custGeom>
            <a:avLst/>
            <a:gdLst/>
            <a:ahLst/>
            <a:cxnLst/>
            <a:rect l="l" t="t" r="r" b="b"/>
            <a:pathLst>
              <a:path h="1736089">
                <a:moveTo>
                  <a:pt x="0" y="0"/>
                </a:moveTo>
                <a:lnTo>
                  <a:pt x="0" y="1735657"/>
                </a:lnTo>
              </a:path>
            </a:pathLst>
          </a:custGeom>
          <a:ln w="519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8" name="object 128"/>
          <p:cNvSpPr/>
          <p:nvPr/>
        </p:nvSpPr>
        <p:spPr>
          <a:xfrm>
            <a:off x="6251631" y="4051036"/>
            <a:ext cx="2324735" cy="0"/>
          </a:xfrm>
          <a:custGeom>
            <a:avLst/>
            <a:gdLst/>
            <a:ahLst/>
            <a:cxnLst/>
            <a:rect l="l" t="t" r="r" b="b"/>
            <a:pathLst>
              <a:path w="2324734">
                <a:moveTo>
                  <a:pt x="0" y="0"/>
                </a:moveTo>
                <a:lnTo>
                  <a:pt x="2324565" y="0"/>
                </a:lnTo>
              </a:path>
            </a:pathLst>
          </a:custGeom>
          <a:ln w="520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2" name="TextShape 1">
            <a:extLst>
              <a:ext uri="{FF2B5EF4-FFF2-40B4-BE49-F238E27FC236}">
                <a16:creationId xmlns:a16="http://schemas.microsoft.com/office/drawing/2014/main" id="{ED31054A-0243-624F-826B-48C20FF1D555}"/>
              </a:ext>
            </a:extLst>
          </p:cNvPr>
          <p:cNvSpPr txBox="1"/>
          <p:nvPr/>
        </p:nvSpPr>
        <p:spPr>
          <a:xfrm>
            <a:off x="152399" y="133350"/>
            <a:ext cx="8804275" cy="85875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2994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Gaussian Mixture Models</a:t>
            </a:r>
          </a:p>
        </p:txBody>
      </p:sp>
      <p:sp>
        <p:nvSpPr>
          <p:cNvPr id="133" name="TextShape 2">
            <a:extLst>
              <a:ext uri="{FF2B5EF4-FFF2-40B4-BE49-F238E27FC236}">
                <a16:creationId xmlns:a16="http://schemas.microsoft.com/office/drawing/2014/main" id="{507A8126-2AAD-0E45-BF06-966AFAC751AE}"/>
              </a:ext>
            </a:extLst>
          </p:cNvPr>
          <p:cNvSpPr txBox="1"/>
          <p:nvPr/>
        </p:nvSpPr>
        <p:spPr>
          <a:xfrm>
            <a:off x="228600" y="1045722"/>
            <a:ext cx="8769348" cy="11444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65300" indent="-285750">
              <a:spcAft>
                <a:spcPts val="10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GMMs are probabilistic models that assume that data points are generated by a mixture of normal distributions, i.e. Gaussians</a:t>
            </a:r>
          </a:p>
          <a:p>
            <a:pPr marL="65300" indent="-285750">
              <a:spcAft>
                <a:spcPts val="10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 EM algorithm can be used to fit the Gaussians by maximizing the likelihood of data</a:t>
            </a:r>
          </a:p>
          <a:p>
            <a:pPr marL="3240000" indent="-220450">
              <a:spcAft>
                <a:spcPts val="10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1905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object 32"/>
          <p:cNvSpPr/>
          <p:nvPr/>
        </p:nvSpPr>
        <p:spPr>
          <a:xfrm>
            <a:off x="1856559" y="3363974"/>
            <a:ext cx="1349692" cy="68705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2158656" y="3534835"/>
            <a:ext cx="745497" cy="44909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2221999" y="3573887"/>
            <a:ext cx="613939" cy="370993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2309705" y="3627584"/>
            <a:ext cx="438528" cy="26360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909517" y="2320599"/>
            <a:ext cx="1507383" cy="1292336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921033" y="2348626"/>
            <a:ext cx="1062212" cy="898195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1018483" y="2426730"/>
            <a:ext cx="872183" cy="737106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1140297" y="2534124"/>
            <a:ext cx="623684" cy="527201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909517" y="3554361"/>
            <a:ext cx="1268629" cy="434453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1052591" y="3651991"/>
            <a:ext cx="799095" cy="244075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1125679" y="3671517"/>
            <a:ext cx="657792" cy="205022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1218257" y="3700806"/>
            <a:ext cx="467763" cy="146445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1569080" y="2320599"/>
            <a:ext cx="1658448" cy="1121483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2031970" y="2426730"/>
            <a:ext cx="1140173" cy="722461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2134294" y="2490190"/>
            <a:ext cx="935526" cy="595542"/>
          </a:xfrm>
          <a:prstGeom prst="rect">
            <a:avLst/>
          </a:prstGeom>
          <a:blipFill>
            <a:blip r:embed="rId1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2270725" y="2573176"/>
            <a:ext cx="662664" cy="424690"/>
          </a:xfrm>
          <a:prstGeom prst="rect">
            <a:avLst/>
          </a:prstGeom>
          <a:blipFill>
            <a:blip r:embed="rId1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1130279" y="2320599"/>
            <a:ext cx="0" cy="1731010"/>
          </a:xfrm>
          <a:custGeom>
            <a:avLst/>
            <a:gdLst/>
            <a:ahLst/>
            <a:cxnLst/>
            <a:rect l="l" t="t" r="r" b="b"/>
            <a:pathLst>
              <a:path h="1731010">
                <a:moveTo>
                  <a:pt x="0" y="1730434"/>
                </a:moveTo>
                <a:lnTo>
                  <a:pt x="0" y="0"/>
                </a:lnTo>
              </a:path>
            </a:pathLst>
          </a:custGeom>
          <a:ln w="5684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1130280" y="4051033"/>
            <a:ext cx="0" cy="22860"/>
          </a:xfrm>
          <a:custGeom>
            <a:avLst/>
            <a:gdLst/>
            <a:ahLst/>
            <a:cxnLst/>
            <a:rect l="l" t="t" r="r" b="b"/>
            <a:pathLst>
              <a:path h="22860">
                <a:moveTo>
                  <a:pt x="0" y="0"/>
                </a:moveTo>
                <a:lnTo>
                  <a:pt x="0" y="22759"/>
                </a:lnTo>
              </a:path>
            </a:pathLst>
          </a:custGeom>
          <a:ln w="568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1571800" y="2320599"/>
            <a:ext cx="0" cy="1731010"/>
          </a:xfrm>
          <a:custGeom>
            <a:avLst/>
            <a:gdLst/>
            <a:ahLst/>
            <a:cxnLst/>
            <a:rect l="l" t="t" r="r" b="b"/>
            <a:pathLst>
              <a:path h="1731010">
                <a:moveTo>
                  <a:pt x="0" y="1730434"/>
                </a:moveTo>
                <a:lnTo>
                  <a:pt x="0" y="0"/>
                </a:lnTo>
              </a:path>
            </a:pathLst>
          </a:custGeom>
          <a:ln w="5684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1571800" y="4051033"/>
            <a:ext cx="0" cy="22860"/>
          </a:xfrm>
          <a:custGeom>
            <a:avLst/>
            <a:gdLst/>
            <a:ahLst/>
            <a:cxnLst/>
            <a:rect l="l" t="t" r="r" b="b"/>
            <a:pathLst>
              <a:path h="22860">
                <a:moveTo>
                  <a:pt x="0" y="0"/>
                </a:moveTo>
                <a:lnTo>
                  <a:pt x="0" y="22759"/>
                </a:lnTo>
              </a:path>
            </a:pathLst>
          </a:custGeom>
          <a:ln w="568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2013333" y="2320599"/>
            <a:ext cx="0" cy="1731010"/>
          </a:xfrm>
          <a:custGeom>
            <a:avLst/>
            <a:gdLst/>
            <a:ahLst/>
            <a:cxnLst/>
            <a:rect l="l" t="t" r="r" b="b"/>
            <a:pathLst>
              <a:path h="1731010">
                <a:moveTo>
                  <a:pt x="0" y="1730434"/>
                </a:moveTo>
                <a:lnTo>
                  <a:pt x="0" y="0"/>
                </a:lnTo>
              </a:path>
            </a:pathLst>
          </a:custGeom>
          <a:ln w="5684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2013333" y="4051033"/>
            <a:ext cx="0" cy="22860"/>
          </a:xfrm>
          <a:custGeom>
            <a:avLst/>
            <a:gdLst/>
            <a:ahLst/>
            <a:cxnLst/>
            <a:rect l="l" t="t" r="r" b="b"/>
            <a:pathLst>
              <a:path h="22860">
                <a:moveTo>
                  <a:pt x="0" y="0"/>
                </a:moveTo>
                <a:lnTo>
                  <a:pt x="0" y="22759"/>
                </a:lnTo>
              </a:path>
            </a:pathLst>
          </a:custGeom>
          <a:ln w="568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2454866" y="2320599"/>
            <a:ext cx="0" cy="1731010"/>
          </a:xfrm>
          <a:custGeom>
            <a:avLst/>
            <a:gdLst/>
            <a:ahLst/>
            <a:cxnLst/>
            <a:rect l="l" t="t" r="r" b="b"/>
            <a:pathLst>
              <a:path h="1731010">
                <a:moveTo>
                  <a:pt x="0" y="1730434"/>
                </a:moveTo>
                <a:lnTo>
                  <a:pt x="0" y="0"/>
                </a:lnTo>
              </a:path>
            </a:pathLst>
          </a:custGeom>
          <a:ln w="5684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2454866" y="4051033"/>
            <a:ext cx="0" cy="22860"/>
          </a:xfrm>
          <a:custGeom>
            <a:avLst/>
            <a:gdLst/>
            <a:ahLst/>
            <a:cxnLst/>
            <a:rect l="l" t="t" r="r" b="b"/>
            <a:pathLst>
              <a:path h="22860">
                <a:moveTo>
                  <a:pt x="0" y="0"/>
                </a:moveTo>
                <a:lnTo>
                  <a:pt x="0" y="22759"/>
                </a:lnTo>
              </a:path>
            </a:pathLst>
          </a:custGeom>
          <a:ln w="568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2896358" y="2320599"/>
            <a:ext cx="0" cy="1731010"/>
          </a:xfrm>
          <a:custGeom>
            <a:avLst/>
            <a:gdLst/>
            <a:ahLst/>
            <a:cxnLst/>
            <a:rect l="l" t="t" r="r" b="b"/>
            <a:pathLst>
              <a:path h="1731010">
                <a:moveTo>
                  <a:pt x="0" y="1730434"/>
                </a:moveTo>
                <a:lnTo>
                  <a:pt x="0" y="0"/>
                </a:lnTo>
              </a:path>
            </a:pathLst>
          </a:custGeom>
          <a:ln w="5684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/>
          <p:nvPr/>
        </p:nvSpPr>
        <p:spPr>
          <a:xfrm>
            <a:off x="2896358" y="4051033"/>
            <a:ext cx="0" cy="22860"/>
          </a:xfrm>
          <a:custGeom>
            <a:avLst/>
            <a:gdLst/>
            <a:ahLst/>
            <a:cxnLst/>
            <a:rect l="l" t="t" r="r" b="b"/>
            <a:pathLst>
              <a:path h="22860">
                <a:moveTo>
                  <a:pt x="0" y="0"/>
                </a:moveTo>
                <a:lnTo>
                  <a:pt x="0" y="22759"/>
                </a:lnTo>
              </a:path>
            </a:pathLst>
          </a:custGeom>
          <a:ln w="568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909517" y="4051033"/>
            <a:ext cx="2318385" cy="0"/>
          </a:xfrm>
          <a:custGeom>
            <a:avLst/>
            <a:gdLst/>
            <a:ahLst/>
            <a:cxnLst/>
            <a:rect l="l" t="t" r="r" b="b"/>
            <a:pathLst>
              <a:path w="2318385">
                <a:moveTo>
                  <a:pt x="0" y="0"/>
                </a:moveTo>
                <a:lnTo>
                  <a:pt x="2318011" y="0"/>
                </a:lnTo>
              </a:path>
            </a:pathLst>
          </a:custGeom>
          <a:ln w="569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886799" y="4051033"/>
            <a:ext cx="22860" cy="0"/>
          </a:xfrm>
          <a:custGeom>
            <a:avLst/>
            <a:gdLst/>
            <a:ahLst/>
            <a:cxnLst/>
            <a:rect l="l" t="t" r="r" b="b"/>
            <a:pathLst>
              <a:path w="22859">
                <a:moveTo>
                  <a:pt x="22718" y="0"/>
                </a:moveTo>
                <a:lnTo>
                  <a:pt x="0" y="0"/>
                </a:lnTo>
              </a:path>
            </a:pathLst>
          </a:custGeom>
          <a:ln w="569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909517" y="3858763"/>
            <a:ext cx="2318385" cy="0"/>
          </a:xfrm>
          <a:custGeom>
            <a:avLst/>
            <a:gdLst/>
            <a:ahLst/>
            <a:cxnLst/>
            <a:rect l="l" t="t" r="r" b="b"/>
            <a:pathLst>
              <a:path w="2318385">
                <a:moveTo>
                  <a:pt x="0" y="0"/>
                </a:moveTo>
                <a:lnTo>
                  <a:pt x="2318011" y="0"/>
                </a:lnTo>
              </a:path>
            </a:pathLst>
          </a:custGeom>
          <a:ln w="569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886799" y="3858763"/>
            <a:ext cx="22860" cy="0"/>
          </a:xfrm>
          <a:custGeom>
            <a:avLst/>
            <a:gdLst/>
            <a:ahLst/>
            <a:cxnLst/>
            <a:rect l="l" t="t" r="r" b="b"/>
            <a:pathLst>
              <a:path w="22859">
                <a:moveTo>
                  <a:pt x="22718" y="0"/>
                </a:moveTo>
                <a:lnTo>
                  <a:pt x="0" y="0"/>
                </a:lnTo>
              </a:path>
            </a:pathLst>
          </a:custGeom>
          <a:ln w="569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/>
          <p:nvPr/>
        </p:nvSpPr>
        <p:spPr>
          <a:xfrm>
            <a:off x="909517" y="3666469"/>
            <a:ext cx="2318385" cy="0"/>
          </a:xfrm>
          <a:custGeom>
            <a:avLst/>
            <a:gdLst/>
            <a:ahLst/>
            <a:cxnLst/>
            <a:rect l="l" t="t" r="r" b="b"/>
            <a:pathLst>
              <a:path w="2318385">
                <a:moveTo>
                  <a:pt x="0" y="0"/>
                </a:moveTo>
                <a:lnTo>
                  <a:pt x="2318011" y="0"/>
                </a:lnTo>
              </a:path>
            </a:pathLst>
          </a:custGeom>
          <a:ln w="569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/>
          <p:nvPr/>
        </p:nvSpPr>
        <p:spPr>
          <a:xfrm>
            <a:off x="886799" y="3666469"/>
            <a:ext cx="22860" cy="0"/>
          </a:xfrm>
          <a:custGeom>
            <a:avLst/>
            <a:gdLst/>
            <a:ahLst/>
            <a:cxnLst/>
            <a:rect l="l" t="t" r="r" b="b"/>
            <a:pathLst>
              <a:path w="22859">
                <a:moveTo>
                  <a:pt x="22718" y="0"/>
                </a:moveTo>
                <a:lnTo>
                  <a:pt x="0" y="0"/>
                </a:lnTo>
              </a:path>
            </a:pathLst>
          </a:custGeom>
          <a:ln w="569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/>
          <p:nvPr/>
        </p:nvSpPr>
        <p:spPr>
          <a:xfrm>
            <a:off x="909517" y="3474219"/>
            <a:ext cx="2318385" cy="0"/>
          </a:xfrm>
          <a:custGeom>
            <a:avLst/>
            <a:gdLst/>
            <a:ahLst/>
            <a:cxnLst/>
            <a:rect l="l" t="t" r="r" b="b"/>
            <a:pathLst>
              <a:path w="2318385">
                <a:moveTo>
                  <a:pt x="0" y="0"/>
                </a:moveTo>
                <a:lnTo>
                  <a:pt x="2318011" y="0"/>
                </a:lnTo>
              </a:path>
            </a:pathLst>
          </a:custGeom>
          <a:ln w="569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" name="object 65"/>
          <p:cNvSpPr/>
          <p:nvPr/>
        </p:nvSpPr>
        <p:spPr>
          <a:xfrm>
            <a:off x="886799" y="3474219"/>
            <a:ext cx="22860" cy="0"/>
          </a:xfrm>
          <a:custGeom>
            <a:avLst/>
            <a:gdLst/>
            <a:ahLst/>
            <a:cxnLst/>
            <a:rect l="l" t="t" r="r" b="b"/>
            <a:pathLst>
              <a:path w="22859">
                <a:moveTo>
                  <a:pt x="22718" y="0"/>
                </a:moveTo>
                <a:lnTo>
                  <a:pt x="0" y="0"/>
                </a:lnTo>
              </a:path>
            </a:pathLst>
          </a:custGeom>
          <a:ln w="569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6" name="object 66"/>
          <p:cNvSpPr/>
          <p:nvPr/>
        </p:nvSpPr>
        <p:spPr>
          <a:xfrm>
            <a:off x="909517" y="3281929"/>
            <a:ext cx="2318385" cy="0"/>
          </a:xfrm>
          <a:custGeom>
            <a:avLst/>
            <a:gdLst/>
            <a:ahLst/>
            <a:cxnLst/>
            <a:rect l="l" t="t" r="r" b="b"/>
            <a:pathLst>
              <a:path w="2318385">
                <a:moveTo>
                  <a:pt x="0" y="0"/>
                </a:moveTo>
                <a:lnTo>
                  <a:pt x="2318011" y="0"/>
                </a:lnTo>
              </a:path>
            </a:pathLst>
          </a:custGeom>
          <a:ln w="569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7" name="object 67"/>
          <p:cNvSpPr/>
          <p:nvPr/>
        </p:nvSpPr>
        <p:spPr>
          <a:xfrm>
            <a:off x="886799" y="3281929"/>
            <a:ext cx="22860" cy="0"/>
          </a:xfrm>
          <a:custGeom>
            <a:avLst/>
            <a:gdLst/>
            <a:ahLst/>
            <a:cxnLst/>
            <a:rect l="l" t="t" r="r" b="b"/>
            <a:pathLst>
              <a:path w="22859">
                <a:moveTo>
                  <a:pt x="22718" y="0"/>
                </a:moveTo>
                <a:lnTo>
                  <a:pt x="0" y="0"/>
                </a:lnTo>
              </a:path>
            </a:pathLst>
          </a:custGeom>
          <a:ln w="569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" name="object 68"/>
          <p:cNvSpPr/>
          <p:nvPr/>
        </p:nvSpPr>
        <p:spPr>
          <a:xfrm>
            <a:off x="909517" y="3089679"/>
            <a:ext cx="2318385" cy="0"/>
          </a:xfrm>
          <a:custGeom>
            <a:avLst/>
            <a:gdLst/>
            <a:ahLst/>
            <a:cxnLst/>
            <a:rect l="l" t="t" r="r" b="b"/>
            <a:pathLst>
              <a:path w="2318385">
                <a:moveTo>
                  <a:pt x="0" y="0"/>
                </a:moveTo>
                <a:lnTo>
                  <a:pt x="2318011" y="0"/>
                </a:lnTo>
              </a:path>
            </a:pathLst>
          </a:custGeom>
          <a:ln w="569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" name="object 69"/>
          <p:cNvSpPr/>
          <p:nvPr/>
        </p:nvSpPr>
        <p:spPr>
          <a:xfrm>
            <a:off x="886799" y="3089679"/>
            <a:ext cx="22860" cy="0"/>
          </a:xfrm>
          <a:custGeom>
            <a:avLst/>
            <a:gdLst/>
            <a:ahLst/>
            <a:cxnLst/>
            <a:rect l="l" t="t" r="r" b="b"/>
            <a:pathLst>
              <a:path w="22859">
                <a:moveTo>
                  <a:pt x="22718" y="0"/>
                </a:moveTo>
                <a:lnTo>
                  <a:pt x="0" y="0"/>
                </a:lnTo>
              </a:path>
            </a:pathLst>
          </a:custGeom>
          <a:ln w="569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" name="object 70"/>
          <p:cNvSpPr/>
          <p:nvPr/>
        </p:nvSpPr>
        <p:spPr>
          <a:xfrm>
            <a:off x="909517" y="2897388"/>
            <a:ext cx="2318385" cy="0"/>
          </a:xfrm>
          <a:custGeom>
            <a:avLst/>
            <a:gdLst/>
            <a:ahLst/>
            <a:cxnLst/>
            <a:rect l="l" t="t" r="r" b="b"/>
            <a:pathLst>
              <a:path w="2318385">
                <a:moveTo>
                  <a:pt x="0" y="0"/>
                </a:moveTo>
                <a:lnTo>
                  <a:pt x="2318011" y="0"/>
                </a:lnTo>
              </a:path>
            </a:pathLst>
          </a:custGeom>
          <a:ln w="569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1" name="object 71"/>
          <p:cNvSpPr/>
          <p:nvPr/>
        </p:nvSpPr>
        <p:spPr>
          <a:xfrm>
            <a:off x="886799" y="2897388"/>
            <a:ext cx="22860" cy="0"/>
          </a:xfrm>
          <a:custGeom>
            <a:avLst/>
            <a:gdLst/>
            <a:ahLst/>
            <a:cxnLst/>
            <a:rect l="l" t="t" r="r" b="b"/>
            <a:pathLst>
              <a:path w="22859">
                <a:moveTo>
                  <a:pt x="22718" y="0"/>
                </a:moveTo>
                <a:lnTo>
                  <a:pt x="0" y="0"/>
                </a:lnTo>
              </a:path>
            </a:pathLst>
          </a:custGeom>
          <a:ln w="569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2" name="object 72"/>
          <p:cNvSpPr/>
          <p:nvPr/>
        </p:nvSpPr>
        <p:spPr>
          <a:xfrm>
            <a:off x="909517" y="2705139"/>
            <a:ext cx="2318385" cy="0"/>
          </a:xfrm>
          <a:custGeom>
            <a:avLst/>
            <a:gdLst/>
            <a:ahLst/>
            <a:cxnLst/>
            <a:rect l="l" t="t" r="r" b="b"/>
            <a:pathLst>
              <a:path w="2318385">
                <a:moveTo>
                  <a:pt x="0" y="0"/>
                </a:moveTo>
                <a:lnTo>
                  <a:pt x="2318011" y="0"/>
                </a:lnTo>
              </a:path>
            </a:pathLst>
          </a:custGeom>
          <a:ln w="569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3" name="object 73"/>
          <p:cNvSpPr/>
          <p:nvPr/>
        </p:nvSpPr>
        <p:spPr>
          <a:xfrm>
            <a:off x="886799" y="2705139"/>
            <a:ext cx="22860" cy="0"/>
          </a:xfrm>
          <a:custGeom>
            <a:avLst/>
            <a:gdLst/>
            <a:ahLst/>
            <a:cxnLst/>
            <a:rect l="l" t="t" r="r" b="b"/>
            <a:pathLst>
              <a:path w="22859">
                <a:moveTo>
                  <a:pt x="22718" y="0"/>
                </a:moveTo>
                <a:lnTo>
                  <a:pt x="0" y="0"/>
                </a:lnTo>
              </a:path>
            </a:pathLst>
          </a:custGeom>
          <a:ln w="569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4" name="object 74"/>
          <p:cNvSpPr/>
          <p:nvPr/>
        </p:nvSpPr>
        <p:spPr>
          <a:xfrm>
            <a:off x="909517" y="2512848"/>
            <a:ext cx="2318385" cy="0"/>
          </a:xfrm>
          <a:custGeom>
            <a:avLst/>
            <a:gdLst/>
            <a:ahLst/>
            <a:cxnLst/>
            <a:rect l="l" t="t" r="r" b="b"/>
            <a:pathLst>
              <a:path w="2318385">
                <a:moveTo>
                  <a:pt x="0" y="0"/>
                </a:moveTo>
                <a:lnTo>
                  <a:pt x="2318011" y="0"/>
                </a:lnTo>
              </a:path>
            </a:pathLst>
          </a:custGeom>
          <a:ln w="569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5" name="object 75"/>
          <p:cNvSpPr/>
          <p:nvPr/>
        </p:nvSpPr>
        <p:spPr>
          <a:xfrm>
            <a:off x="886799" y="2512848"/>
            <a:ext cx="22860" cy="0"/>
          </a:xfrm>
          <a:custGeom>
            <a:avLst/>
            <a:gdLst/>
            <a:ahLst/>
            <a:cxnLst/>
            <a:rect l="l" t="t" r="r" b="b"/>
            <a:pathLst>
              <a:path w="22859">
                <a:moveTo>
                  <a:pt x="22718" y="0"/>
                </a:moveTo>
                <a:lnTo>
                  <a:pt x="0" y="0"/>
                </a:lnTo>
              </a:path>
            </a:pathLst>
          </a:custGeom>
          <a:ln w="569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6" name="object 76"/>
          <p:cNvSpPr/>
          <p:nvPr/>
        </p:nvSpPr>
        <p:spPr>
          <a:xfrm>
            <a:off x="909517" y="2320599"/>
            <a:ext cx="2318385" cy="0"/>
          </a:xfrm>
          <a:custGeom>
            <a:avLst/>
            <a:gdLst/>
            <a:ahLst/>
            <a:cxnLst/>
            <a:rect l="l" t="t" r="r" b="b"/>
            <a:pathLst>
              <a:path w="2318385">
                <a:moveTo>
                  <a:pt x="0" y="0"/>
                </a:moveTo>
                <a:lnTo>
                  <a:pt x="2318011" y="0"/>
                </a:lnTo>
              </a:path>
            </a:pathLst>
          </a:custGeom>
          <a:ln w="569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7" name="object 77"/>
          <p:cNvSpPr/>
          <p:nvPr/>
        </p:nvSpPr>
        <p:spPr>
          <a:xfrm>
            <a:off x="886799" y="2320599"/>
            <a:ext cx="22860" cy="0"/>
          </a:xfrm>
          <a:custGeom>
            <a:avLst/>
            <a:gdLst/>
            <a:ahLst/>
            <a:cxnLst/>
            <a:rect l="l" t="t" r="r" b="b"/>
            <a:pathLst>
              <a:path w="22859">
                <a:moveTo>
                  <a:pt x="22718" y="0"/>
                </a:moveTo>
                <a:lnTo>
                  <a:pt x="0" y="0"/>
                </a:lnTo>
              </a:path>
            </a:pathLst>
          </a:custGeom>
          <a:ln w="569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8" name="object 78"/>
          <p:cNvSpPr/>
          <p:nvPr/>
        </p:nvSpPr>
        <p:spPr>
          <a:xfrm>
            <a:off x="1004885" y="2451057"/>
            <a:ext cx="54610" cy="54610"/>
          </a:xfrm>
          <a:custGeom>
            <a:avLst/>
            <a:gdLst/>
            <a:ahLst/>
            <a:cxnLst/>
            <a:rect l="l" t="t" r="r" b="b"/>
            <a:pathLst>
              <a:path w="54609" h="54610">
                <a:moveTo>
                  <a:pt x="34355" y="0"/>
                </a:moveTo>
                <a:lnTo>
                  <a:pt x="19953" y="0"/>
                </a:lnTo>
                <a:lnTo>
                  <a:pt x="13046" y="2888"/>
                </a:lnTo>
                <a:lnTo>
                  <a:pt x="2862" y="13058"/>
                </a:lnTo>
                <a:lnTo>
                  <a:pt x="0" y="20014"/>
                </a:lnTo>
                <a:lnTo>
                  <a:pt x="0" y="34414"/>
                </a:lnTo>
                <a:lnTo>
                  <a:pt x="2862" y="41330"/>
                </a:lnTo>
                <a:lnTo>
                  <a:pt x="13046" y="51540"/>
                </a:lnTo>
                <a:lnTo>
                  <a:pt x="19953" y="54428"/>
                </a:lnTo>
                <a:lnTo>
                  <a:pt x="34355" y="54428"/>
                </a:lnTo>
                <a:lnTo>
                  <a:pt x="41262" y="51540"/>
                </a:lnTo>
                <a:lnTo>
                  <a:pt x="51445" y="41330"/>
                </a:lnTo>
                <a:lnTo>
                  <a:pt x="54308" y="34414"/>
                </a:lnTo>
                <a:lnTo>
                  <a:pt x="54308" y="20014"/>
                </a:lnTo>
                <a:lnTo>
                  <a:pt x="51445" y="13058"/>
                </a:lnTo>
                <a:lnTo>
                  <a:pt x="41262" y="2888"/>
                </a:lnTo>
                <a:lnTo>
                  <a:pt x="34355" y="0"/>
                </a:lnTo>
                <a:close/>
              </a:path>
            </a:pathLst>
          </a:custGeom>
          <a:solidFill>
            <a:srgbClr val="AAC6F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9" name="object 79"/>
          <p:cNvSpPr/>
          <p:nvPr/>
        </p:nvSpPr>
        <p:spPr>
          <a:xfrm>
            <a:off x="1004885" y="2451057"/>
            <a:ext cx="54610" cy="54610"/>
          </a:xfrm>
          <a:custGeom>
            <a:avLst/>
            <a:gdLst/>
            <a:ahLst/>
            <a:cxnLst/>
            <a:rect l="l" t="t" r="r" b="b"/>
            <a:pathLst>
              <a:path w="54609" h="54610">
                <a:moveTo>
                  <a:pt x="27156" y="54428"/>
                </a:moveTo>
                <a:lnTo>
                  <a:pt x="54308" y="34414"/>
                </a:lnTo>
                <a:lnTo>
                  <a:pt x="54308" y="27214"/>
                </a:lnTo>
                <a:lnTo>
                  <a:pt x="27156" y="0"/>
                </a:lnTo>
                <a:lnTo>
                  <a:pt x="19953" y="0"/>
                </a:lnTo>
                <a:lnTo>
                  <a:pt x="13046" y="2888"/>
                </a:lnTo>
                <a:lnTo>
                  <a:pt x="7954" y="7973"/>
                </a:lnTo>
                <a:lnTo>
                  <a:pt x="2862" y="13058"/>
                </a:lnTo>
                <a:lnTo>
                  <a:pt x="0" y="20014"/>
                </a:lnTo>
                <a:lnTo>
                  <a:pt x="0" y="27214"/>
                </a:lnTo>
                <a:lnTo>
                  <a:pt x="0" y="34414"/>
                </a:lnTo>
                <a:lnTo>
                  <a:pt x="2862" y="41330"/>
                </a:lnTo>
                <a:lnTo>
                  <a:pt x="7954" y="46455"/>
                </a:lnTo>
                <a:lnTo>
                  <a:pt x="13046" y="51540"/>
                </a:lnTo>
                <a:lnTo>
                  <a:pt x="19953" y="54428"/>
                </a:lnTo>
                <a:lnTo>
                  <a:pt x="27156" y="54428"/>
                </a:lnTo>
                <a:close/>
              </a:path>
            </a:pathLst>
          </a:custGeom>
          <a:ln w="649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0" name="object 80"/>
          <p:cNvSpPr/>
          <p:nvPr/>
        </p:nvSpPr>
        <p:spPr>
          <a:xfrm>
            <a:off x="1733609" y="3228313"/>
            <a:ext cx="54610" cy="54610"/>
          </a:xfrm>
          <a:custGeom>
            <a:avLst/>
            <a:gdLst/>
            <a:ahLst/>
            <a:cxnLst/>
            <a:rect l="l" t="t" r="r" b="b"/>
            <a:pathLst>
              <a:path w="54610" h="54610">
                <a:moveTo>
                  <a:pt x="34351" y="0"/>
                </a:moveTo>
                <a:lnTo>
                  <a:pt x="19936" y="0"/>
                </a:lnTo>
                <a:lnTo>
                  <a:pt x="13034" y="2888"/>
                </a:lnTo>
                <a:lnTo>
                  <a:pt x="2842" y="13058"/>
                </a:lnTo>
                <a:lnTo>
                  <a:pt x="0" y="19973"/>
                </a:lnTo>
                <a:lnTo>
                  <a:pt x="0" y="34414"/>
                </a:lnTo>
                <a:lnTo>
                  <a:pt x="34351" y="54428"/>
                </a:lnTo>
                <a:lnTo>
                  <a:pt x="41254" y="51540"/>
                </a:lnTo>
                <a:lnTo>
                  <a:pt x="51445" y="41330"/>
                </a:lnTo>
                <a:lnTo>
                  <a:pt x="54288" y="34414"/>
                </a:lnTo>
                <a:lnTo>
                  <a:pt x="54288" y="19973"/>
                </a:lnTo>
                <a:lnTo>
                  <a:pt x="51445" y="13058"/>
                </a:lnTo>
                <a:lnTo>
                  <a:pt x="41254" y="2888"/>
                </a:lnTo>
                <a:lnTo>
                  <a:pt x="34351" y="0"/>
                </a:lnTo>
                <a:close/>
              </a:path>
            </a:pathLst>
          </a:custGeom>
          <a:solidFill>
            <a:srgbClr val="AAC6F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1" name="object 81"/>
          <p:cNvSpPr/>
          <p:nvPr/>
        </p:nvSpPr>
        <p:spPr>
          <a:xfrm>
            <a:off x="1733609" y="3228313"/>
            <a:ext cx="54610" cy="54610"/>
          </a:xfrm>
          <a:custGeom>
            <a:avLst/>
            <a:gdLst/>
            <a:ahLst/>
            <a:cxnLst/>
            <a:rect l="l" t="t" r="r" b="b"/>
            <a:pathLst>
              <a:path w="54610" h="54610">
                <a:moveTo>
                  <a:pt x="27123" y="54428"/>
                </a:moveTo>
                <a:lnTo>
                  <a:pt x="54288" y="34414"/>
                </a:lnTo>
                <a:lnTo>
                  <a:pt x="54288" y="27214"/>
                </a:lnTo>
                <a:lnTo>
                  <a:pt x="54288" y="19973"/>
                </a:lnTo>
                <a:lnTo>
                  <a:pt x="51445" y="13058"/>
                </a:lnTo>
                <a:lnTo>
                  <a:pt x="46329" y="7973"/>
                </a:lnTo>
                <a:lnTo>
                  <a:pt x="41254" y="2888"/>
                </a:lnTo>
                <a:lnTo>
                  <a:pt x="34351" y="0"/>
                </a:lnTo>
                <a:lnTo>
                  <a:pt x="27123" y="0"/>
                </a:lnTo>
                <a:lnTo>
                  <a:pt x="19936" y="0"/>
                </a:lnTo>
                <a:lnTo>
                  <a:pt x="13034" y="2888"/>
                </a:lnTo>
                <a:lnTo>
                  <a:pt x="7917" y="7973"/>
                </a:lnTo>
                <a:lnTo>
                  <a:pt x="2842" y="13058"/>
                </a:lnTo>
                <a:lnTo>
                  <a:pt x="0" y="19973"/>
                </a:lnTo>
                <a:lnTo>
                  <a:pt x="0" y="27214"/>
                </a:lnTo>
                <a:lnTo>
                  <a:pt x="19936" y="54428"/>
                </a:lnTo>
                <a:lnTo>
                  <a:pt x="27123" y="54428"/>
                </a:lnTo>
                <a:close/>
              </a:path>
            </a:pathLst>
          </a:custGeom>
          <a:ln w="649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2" name="object 82"/>
          <p:cNvSpPr/>
          <p:nvPr/>
        </p:nvSpPr>
        <p:spPr>
          <a:xfrm>
            <a:off x="2107738" y="2438127"/>
            <a:ext cx="1021526" cy="675994"/>
          </a:xfrm>
          <a:prstGeom prst="rect">
            <a:avLst/>
          </a:prstGeom>
          <a:blipFill>
            <a:blip r:embed="rId1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3" name="object 83"/>
          <p:cNvSpPr/>
          <p:nvPr/>
        </p:nvSpPr>
        <p:spPr>
          <a:xfrm>
            <a:off x="1121050" y="3656671"/>
            <a:ext cx="669851" cy="257430"/>
          </a:xfrm>
          <a:prstGeom prst="rect">
            <a:avLst/>
          </a:prstGeom>
          <a:blipFill>
            <a:blip r:embed="rId1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4" name="object 84"/>
          <p:cNvSpPr/>
          <p:nvPr/>
        </p:nvSpPr>
        <p:spPr>
          <a:xfrm>
            <a:off x="1034786" y="2420269"/>
            <a:ext cx="848978" cy="735426"/>
          </a:xfrm>
          <a:prstGeom prst="rect">
            <a:avLst/>
          </a:prstGeom>
          <a:blipFill>
            <a:blip r:embed="rId2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5" name="object 85"/>
          <p:cNvSpPr/>
          <p:nvPr/>
        </p:nvSpPr>
        <p:spPr>
          <a:xfrm>
            <a:off x="2166412" y="3503188"/>
            <a:ext cx="787888" cy="452563"/>
          </a:xfrm>
          <a:prstGeom prst="rect">
            <a:avLst/>
          </a:prstGeom>
          <a:blipFill>
            <a:blip r:embed="rId2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6" name="object 86"/>
          <p:cNvSpPr/>
          <p:nvPr/>
        </p:nvSpPr>
        <p:spPr>
          <a:xfrm>
            <a:off x="1858874" y="2808138"/>
            <a:ext cx="54610" cy="54610"/>
          </a:xfrm>
          <a:custGeom>
            <a:avLst/>
            <a:gdLst/>
            <a:ahLst/>
            <a:cxnLst/>
            <a:rect l="l" t="t" r="r" b="b"/>
            <a:pathLst>
              <a:path w="54610" h="54610">
                <a:moveTo>
                  <a:pt x="34351" y="0"/>
                </a:moveTo>
                <a:lnTo>
                  <a:pt x="19936" y="0"/>
                </a:lnTo>
                <a:lnTo>
                  <a:pt x="13034" y="2847"/>
                </a:lnTo>
                <a:lnTo>
                  <a:pt x="7958" y="7973"/>
                </a:lnTo>
                <a:lnTo>
                  <a:pt x="2842" y="13058"/>
                </a:lnTo>
                <a:lnTo>
                  <a:pt x="0" y="19973"/>
                </a:lnTo>
                <a:lnTo>
                  <a:pt x="0" y="34414"/>
                </a:lnTo>
                <a:lnTo>
                  <a:pt x="2842" y="41330"/>
                </a:lnTo>
                <a:lnTo>
                  <a:pt x="13034" y="51540"/>
                </a:lnTo>
                <a:lnTo>
                  <a:pt x="19936" y="54388"/>
                </a:lnTo>
                <a:lnTo>
                  <a:pt x="34351" y="54388"/>
                </a:lnTo>
                <a:lnTo>
                  <a:pt x="41254" y="51540"/>
                </a:lnTo>
                <a:lnTo>
                  <a:pt x="51445" y="41330"/>
                </a:lnTo>
                <a:lnTo>
                  <a:pt x="54288" y="34414"/>
                </a:lnTo>
                <a:lnTo>
                  <a:pt x="54288" y="19973"/>
                </a:lnTo>
                <a:lnTo>
                  <a:pt x="51445" y="13058"/>
                </a:lnTo>
                <a:lnTo>
                  <a:pt x="46329" y="7973"/>
                </a:lnTo>
                <a:lnTo>
                  <a:pt x="41254" y="2847"/>
                </a:lnTo>
                <a:lnTo>
                  <a:pt x="34351" y="0"/>
                </a:lnTo>
                <a:close/>
              </a:path>
            </a:pathLst>
          </a:custGeom>
          <a:solidFill>
            <a:srgbClr val="AAC6F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7" name="object 87"/>
          <p:cNvSpPr/>
          <p:nvPr/>
        </p:nvSpPr>
        <p:spPr>
          <a:xfrm>
            <a:off x="1858874" y="2808138"/>
            <a:ext cx="54610" cy="54610"/>
          </a:xfrm>
          <a:custGeom>
            <a:avLst/>
            <a:gdLst/>
            <a:ahLst/>
            <a:cxnLst/>
            <a:rect l="l" t="t" r="r" b="b"/>
            <a:pathLst>
              <a:path w="54610" h="54610">
                <a:moveTo>
                  <a:pt x="27164" y="54388"/>
                </a:moveTo>
                <a:lnTo>
                  <a:pt x="34351" y="54388"/>
                </a:lnTo>
                <a:lnTo>
                  <a:pt x="41254" y="51540"/>
                </a:lnTo>
                <a:lnTo>
                  <a:pt x="46329" y="46455"/>
                </a:lnTo>
                <a:lnTo>
                  <a:pt x="51445" y="41330"/>
                </a:lnTo>
                <a:lnTo>
                  <a:pt x="54288" y="34414"/>
                </a:lnTo>
                <a:lnTo>
                  <a:pt x="54288" y="27214"/>
                </a:lnTo>
                <a:lnTo>
                  <a:pt x="54288" y="19973"/>
                </a:lnTo>
                <a:lnTo>
                  <a:pt x="51445" y="13058"/>
                </a:lnTo>
                <a:lnTo>
                  <a:pt x="46329" y="7973"/>
                </a:lnTo>
                <a:lnTo>
                  <a:pt x="41254" y="2847"/>
                </a:lnTo>
                <a:lnTo>
                  <a:pt x="34351" y="0"/>
                </a:lnTo>
                <a:lnTo>
                  <a:pt x="27164" y="0"/>
                </a:lnTo>
                <a:lnTo>
                  <a:pt x="19936" y="0"/>
                </a:lnTo>
                <a:lnTo>
                  <a:pt x="13034" y="2847"/>
                </a:lnTo>
                <a:lnTo>
                  <a:pt x="7958" y="7973"/>
                </a:lnTo>
                <a:lnTo>
                  <a:pt x="2842" y="13058"/>
                </a:lnTo>
                <a:lnTo>
                  <a:pt x="0" y="19973"/>
                </a:lnTo>
                <a:lnTo>
                  <a:pt x="0" y="27214"/>
                </a:lnTo>
                <a:lnTo>
                  <a:pt x="0" y="34414"/>
                </a:lnTo>
                <a:lnTo>
                  <a:pt x="2842" y="41330"/>
                </a:lnTo>
                <a:lnTo>
                  <a:pt x="7958" y="46455"/>
                </a:lnTo>
                <a:lnTo>
                  <a:pt x="13034" y="51540"/>
                </a:lnTo>
                <a:lnTo>
                  <a:pt x="19936" y="54388"/>
                </a:lnTo>
                <a:lnTo>
                  <a:pt x="27164" y="54388"/>
                </a:lnTo>
                <a:close/>
              </a:path>
            </a:pathLst>
          </a:custGeom>
          <a:ln w="649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8" name="object 88"/>
          <p:cNvSpPr/>
          <p:nvPr/>
        </p:nvSpPr>
        <p:spPr>
          <a:xfrm>
            <a:off x="909519" y="2317979"/>
            <a:ext cx="0" cy="1736089"/>
          </a:xfrm>
          <a:custGeom>
            <a:avLst/>
            <a:gdLst/>
            <a:ahLst/>
            <a:cxnLst/>
            <a:rect l="l" t="t" r="r" b="b"/>
            <a:pathLst>
              <a:path h="1736089">
                <a:moveTo>
                  <a:pt x="0" y="0"/>
                </a:moveTo>
                <a:lnTo>
                  <a:pt x="0" y="1735657"/>
                </a:lnTo>
              </a:path>
            </a:pathLst>
          </a:custGeom>
          <a:ln w="519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9" name="object 89"/>
          <p:cNvSpPr/>
          <p:nvPr/>
        </p:nvSpPr>
        <p:spPr>
          <a:xfrm>
            <a:off x="906923" y="4051036"/>
            <a:ext cx="2323465" cy="0"/>
          </a:xfrm>
          <a:custGeom>
            <a:avLst/>
            <a:gdLst/>
            <a:ahLst/>
            <a:cxnLst/>
            <a:rect l="l" t="t" r="r" b="b"/>
            <a:pathLst>
              <a:path w="2323465">
                <a:moveTo>
                  <a:pt x="0" y="0"/>
                </a:moveTo>
                <a:lnTo>
                  <a:pt x="2323184" y="0"/>
                </a:lnTo>
              </a:path>
            </a:pathLst>
          </a:custGeom>
          <a:ln w="520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0" name="object 90"/>
          <p:cNvSpPr/>
          <p:nvPr/>
        </p:nvSpPr>
        <p:spPr>
          <a:xfrm>
            <a:off x="4007065" y="2651284"/>
            <a:ext cx="1482131" cy="1371701"/>
          </a:xfrm>
          <a:prstGeom prst="rect">
            <a:avLst/>
          </a:prstGeom>
          <a:blipFill>
            <a:blip r:embed="rId2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1" name="object 91"/>
          <p:cNvSpPr/>
          <p:nvPr/>
        </p:nvSpPr>
        <p:spPr>
          <a:xfrm>
            <a:off x="4167954" y="2797729"/>
            <a:ext cx="1155477" cy="1073929"/>
          </a:xfrm>
          <a:prstGeom prst="rect">
            <a:avLst/>
          </a:prstGeom>
          <a:blipFill>
            <a:blip r:embed="rId2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2" name="object 92"/>
          <p:cNvSpPr/>
          <p:nvPr/>
        </p:nvSpPr>
        <p:spPr>
          <a:xfrm>
            <a:off x="4411726" y="3022273"/>
            <a:ext cx="672809" cy="629713"/>
          </a:xfrm>
          <a:prstGeom prst="rect">
            <a:avLst/>
          </a:prstGeom>
          <a:blipFill>
            <a:blip r:embed="rId2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3" name="object 93"/>
          <p:cNvSpPr/>
          <p:nvPr/>
        </p:nvSpPr>
        <p:spPr>
          <a:xfrm>
            <a:off x="5069909" y="2320599"/>
            <a:ext cx="755691" cy="691911"/>
          </a:xfrm>
          <a:prstGeom prst="rect">
            <a:avLst/>
          </a:prstGeom>
          <a:blipFill>
            <a:blip r:embed="rId2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4" name="object 94"/>
          <p:cNvSpPr/>
          <p:nvPr/>
        </p:nvSpPr>
        <p:spPr>
          <a:xfrm>
            <a:off x="5152792" y="2392560"/>
            <a:ext cx="585051" cy="546727"/>
          </a:xfrm>
          <a:prstGeom prst="rect">
            <a:avLst/>
          </a:prstGeom>
          <a:blipFill>
            <a:blip r:embed="rId2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5" name="object 95"/>
          <p:cNvSpPr/>
          <p:nvPr/>
        </p:nvSpPr>
        <p:spPr>
          <a:xfrm>
            <a:off x="5269802" y="2504835"/>
            <a:ext cx="351031" cy="322178"/>
          </a:xfrm>
          <a:prstGeom prst="rect">
            <a:avLst/>
          </a:prstGeom>
          <a:blipFill>
            <a:blip r:embed="rId2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6" name="object 96"/>
          <p:cNvSpPr/>
          <p:nvPr/>
        </p:nvSpPr>
        <p:spPr>
          <a:xfrm>
            <a:off x="3641408" y="2324219"/>
            <a:ext cx="741065" cy="683409"/>
          </a:xfrm>
          <a:prstGeom prst="rect">
            <a:avLst/>
          </a:prstGeom>
          <a:blipFill>
            <a:blip r:embed="rId2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7" name="object 97"/>
          <p:cNvSpPr/>
          <p:nvPr/>
        </p:nvSpPr>
        <p:spPr>
          <a:xfrm>
            <a:off x="3724290" y="2397442"/>
            <a:ext cx="575300" cy="536964"/>
          </a:xfrm>
          <a:prstGeom prst="rect">
            <a:avLst/>
          </a:prstGeom>
          <a:blipFill>
            <a:blip r:embed="rId2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8" name="object 98"/>
          <p:cNvSpPr/>
          <p:nvPr/>
        </p:nvSpPr>
        <p:spPr>
          <a:xfrm>
            <a:off x="3841301" y="2509716"/>
            <a:ext cx="341280" cy="312415"/>
          </a:xfrm>
          <a:prstGeom prst="rect">
            <a:avLst/>
          </a:prstGeom>
          <a:blipFill>
            <a:blip r:embed="rId3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9" name="object 99"/>
          <p:cNvSpPr/>
          <p:nvPr/>
        </p:nvSpPr>
        <p:spPr>
          <a:xfrm>
            <a:off x="3774414" y="2320599"/>
            <a:ext cx="0" cy="1731010"/>
          </a:xfrm>
          <a:custGeom>
            <a:avLst/>
            <a:gdLst/>
            <a:ahLst/>
            <a:cxnLst/>
            <a:rect l="l" t="t" r="r" b="b"/>
            <a:pathLst>
              <a:path h="1731010">
                <a:moveTo>
                  <a:pt x="0" y="1730434"/>
                </a:moveTo>
                <a:lnTo>
                  <a:pt x="0" y="0"/>
                </a:lnTo>
              </a:path>
            </a:pathLst>
          </a:custGeom>
          <a:ln w="5688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0" name="object 100"/>
          <p:cNvSpPr/>
          <p:nvPr/>
        </p:nvSpPr>
        <p:spPr>
          <a:xfrm>
            <a:off x="3774414" y="4051033"/>
            <a:ext cx="0" cy="22860"/>
          </a:xfrm>
          <a:custGeom>
            <a:avLst/>
            <a:gdLst/>
            <a:ahLst/>
            <a:cxnLst/>
            <a:rect l="l" t="t" r="r" b="b"/>
            <a:pathLst>
              <a:path h="22860">
                <a:moveTo>
                  <a:pt x="0" y="0"/>
                </a:moveTo>
                <a:lnTo>
                  <a:pt x="0" y="22759"/>
                </a:lnTo>
              </a:path>
            </a:pathLst>
          </a:custGeom>
          <a:ln w="5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1" name="object 101"/>
          <p:cNvSpPr/>
          <p:nvPr/>
        </p:nvSpPr>
        <p:spPr>
          <a:xfrm>
            <a:off x="4096529" y="2320599"/>
            <a:ext cx="0" cy="1731010"/>
          </a:xfrm>
          <a:custGeom>
            <a:avLst/>
            <a:gdLst/>
            <a:ahLst/>
            <a:cxnLst/>
            <a:rect l="l" t="t" r="r" b="b"/>
            <a:pathLst>
              <a:path h="1731010">
                <a:moveTo>
                  <a:pt x="0" y="1730434"/>
                </a:moveTo>
                <a:lnTo>
                  <a:pt x="0" y="0"/>
                </a:lnTo>
              </a:path>
            </a:pathLst>
          </a:custGeom>
          <a:ln w="5688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2" name="object 102"/>
          <p:cNvSpPr/>
          <p:nvPr/>
        </p:nvSpPr>
        <p:spPr>
          <a:xfrm>
            <a:off x="4096530" y="4051033"/>
            <a:ext cx="0" cy="22860"/>
          </a:xfrm>
          <a:custGeom>
            <a:avLst/>
            <a:gdLst/>
            <a:ahLst/>
            <a:cxnLst/>
            <a:rect l="l" t="t" r="r" b="b"/>
            <a:pathLst>
              <a:path h="22860">
                <a:moveTo>
                  <a:pt x="0" y="0"/>
                </a:moveTo>
                <a:lnTo>
                  <a:pt x="0" y="22759"/>
                </a:lnTo>
              </a:path>
            </a:pathLst>
          </a:custGeom>
          <a:ln w="5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3" name="object 103"/>
          <p:cNvSpPr/>
          <p:nvPr/>
        </p:nvSpPr>
        <p:spPr>
          <a:xfrm>
            <a:off x="4418674" y="2320599"/>
            <a:ext cx="0" cy="1731010"/>
          </a:xfrm>
          <a:custGeom>
            <a:avLst/>
            <a:gdLst/>
            <a:ahLst/>
            <a:cxnLst/>
            <a:rect l="l" t="t" r="r" b="b"/>
            <a:pathLst>
              <a:path h="1731010">
                <a:moveTo>
                  <a:pt x="0" y="1730434"/>
                </a:moveTo>
                <a:lnTo>
                  <a:pt x="0" y="0"/>
                </a:lnTo>
              </a:path>
            </a:pathLst>
          </a:custGeom>
          <a:ln w="5688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4" name="object 104"/>
          <p:cNvSpPr/>
          <p:nvPr/>
        </p:nvSpPr>
        <p:spPr>
          <a:xfrm>
            <a:off x="4418674" y="4051033"/>
            <a:ext cx="0" cy="22860"/>
          </a:xfrm>
          <a:custGeom>
            <a:avLst/>
            <a:gdLst/>
            <a:ahLst/>
            <a:cxnLst/>
            <a:rect l="l" t="t" r="r" b="b"/>
            <a:pathLst>
              <a:path h="22860">
                <a:moveTo>
                  <a:pt x="0" y="0"/>
                </a:moveTo>
                <a:lnTo>
                  <a:pt x="0" y="22759"/>
                </a:lnTo>
              </a:path>
            </a:pathLst>
          </a:custGeom>
          <a:ln w="5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5" name="object 105"/>
          <p:cNvSpPr/>
          <p:nvPr/>
        </p:nvSpPr>
        <p:spPr>
          <a:xfrm>
            <a:off x="4740817" y="2320599"/>
            <a:ext cx="0" cy="1731010"/>
          </a:xfrm>
          <a:custGeom>
            <a:avLst/>
            <a:gdLst/>
            <a:ahLst/>
            <a:cxnLst/>
            <a:rect l="l" t="t" r="r" b="b"/>
            <a:pathLst>
              <a:path h="1731010">
                <a:moveTo>
                  <a:pt x="0" y="1730434"/>
                </a:moveTo>
                <a:lnTo>
                  <a:pt x="0" y="0"/>
                </a:lnTo>
              </a:path>
            </a:pathLst>
          </a:custGeom>
          <a:ln w="5688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6" name="object 106"/>
          <p:cNvSpPr/>
          <p:nvPr/>
        </p:nvSpPr>
        <p:spPr>
          <a:xfrm>
            <a:off x="4740818" y="4051033"/>
            <a:ext cx="0" cy="22860"/>
          </a:xfrm>
          <a:custGeom>
            <a:avLst/>
            <a:gdLst/>
            <a:ahLst/>
            <a:cxnLst/>
            <a:rect l="l" t="t" r="r" b="b"/>
            <a:pathLst>
              <a:path h="22860">
                <a:moveTo>
                  <a:pt x="0" y="0"/>
                </a:moveTo>
                <a:lnTo>
                  <a:pt x="0" y="22759"/>
                </a:lnTo>
              </a:path>
            </a:pathLst>
          </a:custGeom>
          <a:ln w="5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7" name="object 107"/>
          <p:cNvSpPr/>
          <p:nvPr/>
        </p:nvSpPr>
        <p:spPr>
          <a:xfrm>
            <a:off x="5062962" y="2320599"/>
            <a:ext cx="0" cy="1731010"/>
          </a:xfrm>
          <a:custGeom>
            <a:avLst/>
            <a:gdLst/>
            <a:ahLst/>
            <a:cxnLst/>
            <a:rect l="l" t="t" r="r" b="b"/>
            <a:pathLst>
              <a:path h="1731010">
                <a:moveTo>
                  <a:pt x="0" y="1730434"/>
                </a:moveTo>
                <a:lnTo>
                  <a:pt x="0" y="0"/>
                </a:lnTo>
              </a:path>
            </a:pathLst>
          </a:custGeom>
          <a:ln w="5688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8" name="object 108"/>
          <p:cNvSpPr/>
          <p:nvPr/>
        </p:nvSpPr>
        <p:spPr>
          <a:xfrm>
            <a:off x="5062962" y="4051033"/>
            <a:ext cx="0" cy="22860"/>
          </a:xfrm>
          <a:custGeom>
            <a:avLst/>
            <a:gdLst/>
            <a:ahLst/>
            <a:cxnLst/>
            <a:rect l="l" t="t" r="r" b="b"/>
            <a:pathLst>
              <a:path h="22860">
                <a:moveTo>
                  <a:pt x="0" y="0"/>
                </a:moveTo>
                <a:lnTo>
                  <a:pt x="0" y="22759"/>
                </a:lnTo>
              </a:path>
            </a:pathLst>
          </a:custGeom>
          <a:ln w="5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9" name="object 109"/>
          <p:cNvSpPr/>
          <p:nvPr/>
        </p:nvSpPr>
        <p:spPr>
          <a:xfrm>
            <a:off x="5385106" y="2320599"/>
            <a:ext cx="0" cy="1731010"/>
          </a:xfrm>
          <a:custGeom>
            <a:avLst/>
            <a:gdLst/>
            <a:ahLst/>
            <a:cxnLst/>
            <a:rect l="l" t="t" r="r" b="b"/>
            <a:pathLst>
              <a:path h="1731010">
                <a:moveTo>
                  <a:pt x="0" y="1730434"/>
                </a:moveTo>
                <a:lnTo>
                  <a:pt x="0" y="0"/>
                </a:lnTo>
              </a:path>
            </a:pathLst>
          </a:custGeom>
          <a:ln w="5688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0" name="object 110"/>
          <p:cNvSpPr/>
          <p:nvPr/>
        </p:nvSpPr>
        <p:spPr>
          <a:xfrm>
            <a:off x="5385106" y="4051033"/>
            <a:ext cx="0" cy="22860"/>
          </a:xfrm>
          <a:custGeom>
            <a:avLst/>
            <a:gdLst/>
            <a:ahLst/>
            <a:cxnLst/>
            <a:rect l="l" t="t" r="r" b="b"/>
            <a:pathLst>
              <a:path h="22860">
                <a:moveTo>
                  <a:pt x="0" y="0"/>
                </a:moveTo>
                <a:lnTo>
                  <a:pt x="0" y="22759"/>
                </a:lnTo>
              </a:path>
            </a:pathLst>
          </a:custGeom>
          <a:ln w="5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1" name="object 111"/>
          <p:cNvSpPr/>
          <p:nvPr/>
        </p:nvSpPr>
        <p:spPr>
          <a:xfrm>
            <a:off x="5707209" y="2320599"/>
            <a:ext cx="0" cy="1731010"/>
          </a:xfrm>
          <a:custGeom>
            <a:avLst/>
            <a:gdLst/>
            <a:ahLst/>
            <a:cxnLst/>
            <a:rect l="l" t="t" r="r" b="b"/>
            <a:pathLst>
              <a:path h="1731010">
                <a:moveTo>
                  <a:pt x="0" y="1730434"/>
                </a:moveTo>
                <a:lnTo>
                  <a:pt x="0" y="0"/>
                </a:lnTo>
              </a:path>
            </a:pathLst>
          </a:custGeom>
          <a:ln w="5688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2" name="object 112"/>
          <p:cNvSpPr/>
          <p:nvPr/>
        </p:nvSpPr>
        <p:spPr>
          <a:xfrm>
            <a:off x="5707210" y="4051033"/>
            <a:ext cx="0" cy="22860"/>
          </a:xfrm>
          <a:custGeom>
            <a:avLst/>
            <a:gdLst/>
            <a:ahLst/>
            <a:cxnLst/>
            <a:rect l="l" t="t" r="r" b="b"/>
            <a:pathLst>
              <a:path h="22860">
                <a:moveTo>
                  <a:pt x="0" y="0"/>
                </a:moveTo>
                <a:lnTo>
                  <a:pt x="0" y="22759"/>
                </a:lnTo>
              </a:path>
            </a:pathLst>
          </a:custGeom>
          <a:ln w="5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3" name="object 113"/>
          <p:cNvSpPr/>
          <p:nvPr/>
        </p:nvSpPr>
        <p:spPr>
          <a:xfrm>
            <a:off x="3581132" y="3931693"/>
            <a:ext cx="2319655" cy="0"/>
          </a:xfrm>
          <a:custGeom>
            <a:avLst/>
            <a:gdLst/>
            <a:ahLst/>
            <a:cxnLst/>
            <a:rect l="l" t="t" r="r" b="b"/>
            <a:pathLst>
              <a:path w="2319654">
                <a:moveTo>
                  <a:pt x="0" y="0"/>
                </a:moveTo>
                <a:lnTo>
                  <a:pt x="2319388" y="0"/>
                </a:lnTo>
              </a:path>
            </a:pathLst>
          </a:custGeom>
          <a:ln w="569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4" name="object 114"/>
          <p:cNvSpPr/>
          <p:nvPr/>
        </p:nvSpPr>
        <p:spPr>
          <a:xfrm>
            <a:off x="3558400" y="3931693"/>
            <a:ext cx="22860" cy="0"/>
          </a:xfrm>
          <a:custGeom>
            <a:avLst/>
            <a:gdLst/>
            <a:ahLst/>
            <a:cxnLst/>
            <a:rect l="l" t="t" r="r" b="b"/>
            <a:pathLst>
              <a:path w="22860">
                <a:moveTo>
                  <a:pt x="22731" y="0"/>
                </a:moveTo>
                <a:lnTo>
                  <a:pt x="0" y="0"/>
                </a:lnTo>
              </a:path>
            </a:pathLst>
          </a:custGeom>
          <a:ln w="569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5" name="object 115"/>
          <p:cNvSpPr/>
          <p:nvPr/>
        </p:nvSpPr>
        <p:spPr>
          <a:xfrm>
            <a:off x="3581131" y="3633356"/>
            <a:ext cx="2319655" cy="0"/>
          </a:xfrm>
          <a:custGeom>
            <a:avLst/>
            <a:gdLst/>
            <a:ahLst/>
            <a:cxnLst/>
            <a:rect l="l" t="t" r="r" b="b"/>
            <a:pathLst>
              <a:path w="2319654">
                <a:moveTo>
                  <a:pt x="0" y="0"/>
                </a:moveTo>
                <a:lnTo>
                  <a:pt x="2319388" y="0"/>
                </a:lnTo>
              </a:path>
            </a:pathLst>
          </a:custGeom>
          <a:ln w="569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6" name="object 116"/>
          <p:cNvSpPr/>
          <p:nvPr/>
        </p:nvSpPr>
        <p:spPr>
          <a:xfrm>
            <a:off x="3558400" y="3633356"/>
            <a:ext cx="22860" cy="0"/>
          </a:xfrm>
          <a:custGeom>
            <a:avLst/>
            <a:gdLst/>
            <a:ahLst/>
            <a:cxnLst/>
            <a:rect l="l" t="t" r="r" b="b"/>
            <a:pathLst>
              <a:path w="22860">
                <a:moveTo>
                  <a:pt x="22731" y="0"/>
                </a:moveTo>
                <a:lnTo>
                  <a:pt x="0" y="0"/>
                </a:lnTo>
              </a:path>
            </a:pathLst>
          </a:custGeom>
          <a:ln w="569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7" name="object 117"/>
          <p:cNvSpPr/>
          <p:nvPr/>
        </p:nvSpPr>
        <p:spPr>
          <a:xfrm>
            <a:off x="3581131" y="3334974"/>
            <a:ext cx="2319655" cy="0"/>
          </a:xfrm>
          <a:custGeom>
            <a:avLst/>
            <a:gdLst/>
            <a:ahLst/>
            <a:cxnLst/>
            <a:rect l="l" t="t" r="r" b="b"/>
            <a:pathLst>
              <a:path w="2319654">
                <a:moveTo>
                  <a:pt x="0" y="0"/>
                </a:moveTo>
                <a:lnTo>
                  <a:pt x="2319388" y="0"/>
                </a:lnTo>
              </a:path>
            </a:pathLst>
          </a:custGeom>
          <a:ln w="569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8" name="object 118"/>
          <p:cNvSpPr/>
          <p:nvPr/>
        </p:nvSpPr>
        <p:spPr>
          <a:xfrm>
            <a:off x="3558400" y="3334974"/>
            <a:ext cx="22860" cy="0"/>
          </a:xfrm>
          <a:custGeom>
            <a:avLst/>
            <a:gdLst/>
            <a:ahLst/>
            <a:cxnLst/>
            <a:rect l="l" t="t" r="r" b="b"/>
            <a:pathLst>
              <a:path w="22860">
                <a:moveTo>
                  <a:pt x="22731" y="0"/>
                </a:moveTo>
                <a:lnTo>
                  <a:pt x="0" y="0"/>
                </a:lnTo>
              </a:path>
            </a:pathLst>
          </a:custGeom>
          <a:ln w="569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9" name="object 119"/>
          <p:cNvSpPr/>
          <p:nvPr/>
        </p:nvSpPr>
        <p:spPr>
          <a:xfrm>
            <a:off x="3581131" y="3036633"/>
            <a:ext cx="2319655" cy="0"/>
          </a:xfrm>
          <a:custGeom>
            <a:avLst/>
            <a:gdLst/>
            <a:ahLst/>
            <a:cxnLst/>
            <a:rect l="l" t="t" r="r" b="b"/>
            <a:pathLst>
              <a:path w="2319654">
                <a:moveTo>
                  <a:pt x="0" y="0"/>
                </a:moveTo>
                <a:lnTo>
                  <a:pt x="2319388" y="0"/>
                </a:lnTo>
              </a:path>
            </a:pathLst>
          </a:custGeom>
          <a:ln w="569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0" name="object 120"/>
          <p:cNvSpPr/>
          <p:nvPr/>
        </p:nvSpPr>
        <p:spPr>
          <a:xfrm>
            <a:off x="3558400" y="3036633"/>
            <a:ext cx="22860" cy="0"/>
          </a:xfrm>
          <a:custGeom>
            <a:avLst/>
            <a:gdLst/>
            <a:ahLst/>
            <a:cxnLst/>
            <a:rect l="l" t="t" r="r" b="b"/>
            <a:pathLst>
              <a:path w="22860">
                <a:moveTo>
                  <a:pt x="22731" y="0"/>
                </a:moveTo>
                <a:lnTo>
                  <a:pt x="0" y="0"/>
                </a:lnTo>
              </a:path>
            </a:pathLst>
          </a:custGeom>
          <a:ln w="569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1" name="object 121"/>
          <p:cNvSpPr/>
          <p:nvPr/>
        </p:nvSpPr>
        <p:spPr>
          <a:xfrm>
            <a:off x="3581131" y="2738292"/>
            <a:ext cx="2319655" cy="0"/>
          </a:xfrm>
          <a:custGeom>
            <a:avLst/>
            <a:gdLst/>
            <a:ahLst/>
            <a:cxnLst/>
            <a:rect l="l" t="t" r="r" b="b"/>
            <a:pathLst>
              <a:path w="2319654">
                <a:moveTo>
                  <a:pt x="0" y="0"/>
                </a:moveTo>
                <a:lnTo>
                  <a:pt x="2319388" y="0"/>
                </a:lnTo>
              </a:path>
            </a:pathLst>
          </a:custGeom>
          <a:ln w="569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2" name="object 122"/>
          <p:cNvSpPr/>
          <p:nvPr/>
        </p:nvSpPr>
        <p:spPr>
          <a:xfrm>
            <a:off x="3558400" y="2738292"/>
            <a:ext cx="22860" cy="0"/>
          </a:xfrm>
          <a:custGeom>
            <a:avLst/>
            <a:gdLst/>
            <a:ahLst/>
            <a:cxnLst/>
            <a:rect l="l" t="t" r="r" b="b"/>
            <a:pathLst>
              <a:path w="22860">
                <a:moveTo>
                  <a:pt x="22731" y="0"/>
                </a:moveTo>
                <a:lnTo>
                  <a:pt x="0" y="0"/>
                </a:lnTo>
              </a:path>
            </a:pathLst>
          </a:custGeom>
          <a:ln w="569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3" name="object 123"/>
          <p:cNvSpPr/>
          <p:nvPr/>
        </p:nvSpPr>
        <p:spPr>
          <a:xfrm>
            <a:off x="3581131" y="2439910"/>
            <a:ext cx="2319655" cy="0"/>
          </a:xfrm>
          <a:custGeom>
            <a:avLst/>
            <a:gdLst/>
            <a:ahLst/>
            <a:cxnLst/>
            <a:rect l="l" t="t" r="r" b="b"/>
            <a:pathLst>
              <a:path w="2319654">
                <a:moveTo>
                  <a:pt x="0" y="0"/>
                </a:moveTo>
                <a:lnTo>
                  <a:pt x="2319388" y="0"/>
                </a:lnTo>
              </a:path>
            </a:pathLst>
          </a:custGeom>
          <a:ln w="569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4" name="object 124"/>
          <p:cNvSpPr/>
          <p:nvPr/>
        </p:nvSpPr>
        <p:spPr>
          <a:xfrm>
            <a:off x="3558400" y="2439910"/>
            <a:ext cx="22860" cy="0"/>
          </a:xfrm>
          <a:custGeom>
            <a:avLst/>
            <a:gdLst/>
            <a:ahLst/>
            <a:cxnLst/>
            <a:rect l="l" t="t" r="r" b="b"/>
            <a:pathLst>
              <a:path w="22860">
                <a:moveTo>
                  <a:pt x="22731" y="0"/>
                </a:moveTo>
                <a:lnTo>
                  <a:pt x="0" y="0"/>
                </a:lnTo>
              </a:path>
            </a:pathLst>
          </a:custGeom>
          <a:ln w="569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5" name="object 125"/>
          <p:cNvSpPr/>
          <p:nvPr/>
        </p:nvSpPr>
        <p:spPr>
          <a:xfrm>
            <a:off x="3691309" y="2342937"/>
            <a:ext cx="2099919" cy="1612589"/>
          </a:xfrm>
          <a:prstGeom prst="rect">
            <a:avLst/>
          </a:prstGeom>
          <a:blipFill>
            <a:blip r:embed="rId3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6" name="object 126"/>
          <p:cNvSpPr/>
          <p:nvPr/>
        </p:nvSpPr>
        <p:spPr>
          <a:xfrm>
            <a:off x="3581133" y="2317979"/>
            <a:ext cx="0" cy="1736089"/>
          </a:xfrm>
          <a:custGeom>
            <a:avLst/>
            <a:gdLst/>
            <a:ahLst/>
            <a:cxnLst/>
            <a:rect l="l" t="t" r="r" b="b"/>
            <a:pathLst>
              <a:path h="1736089">
                <a:moveTo>
                  <a:pt x="0" y="0"/>
                </a:moveTo>
                <a:lnTo>
                  <a:pt x="0" y="1735657"/>
                </a:lnTo>
              </a:path>
            </a:pathLst>
          </a:custGeom>
          <a:ln w="519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7" name="object 127"/>
          <p:cNvSpPr/>
          <p:nvPr/>
        </p:nvSpPr>
        <p:spPr>
          <a:xfrm>
            <a:off x="3578535" y="4051036"/>
            <a:ext cx="2324735" cy="0"/>
          </a:xfrm>
          <a:custGeom>
            <a:avLst/>
            <a:gdLst/>
            <a:ahLst/>
            <a:cxnLst/>
            <a:rect l="l" t="t" r="r" b="b"/>
            <a:pathLst>
              <a:path w="2324735">
                <a:moveTo>
                  <a:pt x="0" y="0"/>
                </a:moveTo>
                <a:lnTo>
                  <a:pt x="2324565" y="0"/>
                </a:lnTo>
              </a:path>
            </a:pathLst>
          </a:custGeom>
          <a:ln w="520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8" name="object 128"/>
          <p:cNvSpPr/>
          <p:nvPr/>
        </p:nvSpPr>
        <p:spPr>
          <a:xfrm>
            <a:off x="6254227" y="2743979"/>
            <a:ext cx="1323091" cy="1307054"/>
          </a:xfrm>
          <a:prstGeom prst="rect">
            <a:avLst/>
          </a:prstGeom>
          <a:blipFill>
            <a:blip r:embed="rId3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9" name="object 129"/>
          <p:cNvSpPr/>
          <p:nvPr/>
        </p:nvSpPr>
        <p:spPr>
          <a:xfrm>
            <a:off x="6387635" y="2997870"/>
            <a:ext cx="897079" cy="868906"/>
          </a:xfrm>
          <a:prstGeom prst="rect">
            <a:avLst/>
          </a:prstGeom>
          <a:blipFill>
            <a:blip r:embed="rId3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0" name="object 130"/>
          <p:cNvSpPr/>
          <p:nvPr/>
        </p:nvSpPr>
        <p:spPr>
          <a:xfrm>
            <a:off x="6519272" y="3119908"/>
            <a:ext cx="638681" cy="624831"/>
          </a:xfrm>
          <a:prstGeom prst="rect">
            <a:avLst/>
          </a:prstGeom>
          <a:blipFill>
            <a:blip r:embed="rId3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1" name="object 131"/>
          <p:cNvSpPr/>
          <p:nvPr/>
        </p:nvSpPr>
        <p:spPr>
          <a:xfrm>
            <a:off x="7148203" y="2621994"/>
            <a:ext cx="1355370" cy="1429038"/>
          </a:xfrm>
          <a:prstGeom prst="rect">
            <a:avLst/>
          </a:prstGeom>
          <a:blipFill>
            <a:blip r:embed="rId3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2" name="object 132"/>
          <p:cNvSpPr/>
          <p:nvPr/>
        </p:nvSpPr>
        <p:spPr>
          <a:xfrm>
            <a:off x="7430978" y="2924648"/>
            <a:ext cx="789820" cy="854262"/>
          </a:xfrm>
          <a:prstGeom prst="rect">
            <a:avLst/>
          </a:prstGeom>
          <a:blipFill>
            <a:blip r:embed="rId3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3" name="object 133"/>
          <p:cNvSpPr/>
          <p:nvPr/>
        </p:nvSpPr>
        <p:spPr>
          <a:xfrm>
            <a:off x="7543113" y="3046681"/>
            <a:ext cx="565550" cy="610187"/>
          </a:xfrm>
          <a:prstGeom prst="rect">
            <a:avLst/>
          </a:prstGeom>
          <a:blipFill>
            <a:blip r:embed="rId3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4" name="object 134"/>
          <p:cNvSpPr/>
          <p:nvPr/>
        </p:nvSpPr>
        <p:spPr>
          <a:xfrm>
            <a:off x="6412012" y="2320599"/>
            <a:ext cx="1423626" cy="1516889"/>
          </a:xfrm>
          <a:prstGeom prst="rect">
            <a:avLst/>
          </a:prstGeom>
          <a:blipFill>
            <a:blip r:embed="rId3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5" name="object 135"/>
          <p:cNvSpPr/>
          <p:nvPr/>
        </p:nvSpPr>
        <p:spPr>
          <a:xfrm>
            <a:off x="6709413" y="2592702"/>
            <a:ext cx="828823" cy="917721"/>
          </a:xfrm>
          <a:prstGeom prst="rect">
            <a:avLst/>
          </a:prstGeom>
          <a:blipFill>
            <a:blip r:embed="rId3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6" name="object 136"/>
          <p:cNvSpPr/>
          <p:nvPr/>
        </p:nvSpPr>
        <p:spPr>
          <a:xfrm>
            <a:off x="6826424" y="2724502"/>
            <a:ext cx="594802" cy="654120"/>
          </a:xfrm>
          <a:prstGeom prst="rect">
            <a:avLst/>
          </a:prstGeom>
          <a:blipFill>
            <a:blip r:embed="rId4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7" name="object 137"/>
          <p:cNvSpPr/>
          <p:nvPr/>
        </p:nvSpPr>
        <p:spPr>
          <a:xfrm>
            <a:off x="6359654" y="2320599"/>
            <a:ext cx="0" cy="1731010"/>
          </a:xfrm>
          <a:custGeom>
            <a:avLst/>
            <a:gdLst/>
            <a:ahLst/>
            <a:cxnLst/>
            <a:rect l="l" t="t" r="r" b="b"/>
            <a:pathLst>
              <a:path h="1731010">
                <a:moveTo>
                  <a:pt x="0" y="1730434"/>
                </a:moveTo>
                <a:lnTo>
                  <a:pt x="0" y="0"/>
                </a:lnTo>
              </a:path>
            </a:pathLst>
          </a:custGeom>
          <a:ln w="5688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8" name="object 138"/>
          <p:cNvSpPr/>
          <p:nvPr/>
        </p:nvSpPr>
        <p:spPr>
          <a:xfrm>
            <a:off x="6359655" y="4051033"/>
            <a:ext cx="0" cy="22860"/>
          </a:xfrm>
          <a:custGeom>
            <a:avLst/>
            <a:gdLst/>
            <a:ahLst/>
            <a:cxnLst/>
            <a:rect l="l" t="t" r="r" b="b"/>
            <a:pathLst>
              <a:path h="22860">
                <a:moveTo>
                  <a:pt x="0" y="0"/>
                </a:moveTo>
                <a:lnTo>
                  <a:pt x="0" y="22759"/>
                </a:lnTo>
              </a:path>
            </a:pathLst>
          </a:custGeom>
          <a:ln w="5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9" name="object 139"/>
          <p:cNvSpPr/>
          <p:nvPr/>
        </p:nvSpPr>
        <p:spPr>
          <a:xfrm>
            <a:off x="6623200" y="2320599"/>
            <a:ext cx="0" cy="1731010"/>
          </a:xfrm>
          <a:custGeom>
            <a:avLst/>
            <a:gdLst/>
            <a:ahLst/>
            <a:cxnLst/>
            <a:rect l="l" t="t" r="r" b="b"/>
            <a:pathLst>
              <a:path h="1731010">
                <a:moveTo>
                  <a:pt x="0" y="1730434"/>
                </a:moveTo>
                <a:lnTo>
                  <a:pt x="0" y="0"/>
                </a:lnTo>
              </a:path>
            </a:pathLst>
          </a:custGeom>
          <a:ln w="5688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0" name="object 140"/>
          <p:cNvSpPr/>
          <p:nvPr/>
        </p:nvSpPr>
        <p:spPr>
          <a:xfrm>
            <a:off x="6623200" y="4051033"/>
            <a:ext cx="0" cy="22860"/>
          </a:xfrm>
          <a:custGeom>
            <a:avLst/>
            <a:gdLst/>
            <a:ahLst/>
            <a:cxnLst/>
            <a:rect l="l" t="t" r="r" b="b"/>
            <a:pathLst>
              <a:path h="22860">
                <a:moveTo>
                  <a:pt x="0" y="0"/>
                </a:moveTo>
                <a:lnTo>
                  <a:pt x="0" y="22759"/>
                </a:lnTo>
              </a:path>
            </a:pathLst>
          </a:custGeom>
          <a:ln w="5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1" name="object 141"/>
          <p:cNvSpPr/>
          <p:nvPr/>
        </p:nvSpPr>
        <p:spPr>
          <a:xfrm>
            <a:off x="6886798" y="2320599"/>
            <a:ext cx="0" cy="1731010"/>
          </a:xfrm>
          <a:custGeom>
            <a:avLst/>
            <a:gdLst/>
            <a:ahLst/>
            <a:cxnLst/>
            <a:rect l="l" t="t" r="r" b="b"/>
            <a:pathLst>
              <a:path h="1731010">
                <a:moveTo>
                  <a:pt x="0" y="1730434"/>
                </a:moveTo>
                <a:lnTo>
                  <a:pt x="0" y="0"/>
                </a:lnTo>
              </a:path>
            </a:pathLst>
          </a:custGeom>
          <a:ln w="5688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2" name="object 142"/>
          <p:cNvSpPr/>
          <p:nvPr/>
        </p:nvSpPr>
        <p:spPr>
          <a:xfrm>
            <a:off x="6886799" y="4051033"/>
            <a:ext cx="0" cy="22860"/>
          </a:xfrm>
          <a:custGeom>
            <a:avLst/>
            <a:gdLst/>
            <a:ahLst/>
            <a:cxnLst/>
            <a:rect l="l" t="t" r="r" b="b"/>
            <a:pathLst>
              <a:path h="22860">
                <a:moveTo>
                  <a:pt x="0" y="0"/>
                </a:moveTo>
                <a:lnTo>
                  <a:pt x="0" y="22759"/>
                </a:lnTo>
              </a:path>
            </a:pathLst>
          </a:custGeom>
          <a:ln w="5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3" name="object 143"/>
          <p:cNvSpPr/>
          <p:nvPr/>
        </p:nvSpPr>
        <p:spPr>
          <a:xfrm>
            <a:off x="7150355" y="2320599"/>
            <a:ext cx="0" cy="1731010"/>
          </a:xfrm>
          <a:custGeom>
            <a:avLst/>
            <a:gdLst/>
            <a:ahLst/>
            <a:cxnLst/>
            <a:rect l="l" t="t" r="r" b="b"/>
            <a:pathLst>
              <a:path h="1731010">
                <a:moveTo>
                  <a:pt x="0" y="1730434"/>
                </a:moveTo>
                <a:lnTo>
                  <a:pt x="0" y="0"/>
                </a:lnTo>
              </a:path>
            </a:pathLst>
          </a:custGeom>
          <a:ln w="5688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4" name="object 144"/>
          <p:cNvSpPr/>
          <p:nvPr/>
        </p:nvSpPr>
        <p:spPr>
          <a:xfrm>
            <a:off x="7150356" y="4051033"/>
            <a:ext cx="0" cy="22860"/>
          </a:xfrm>
          <a:custGeom>
            <a:avLst/>
            <a:gdLst/>
            <a:ahLst/>
            <a:cxnLst/>
            <a:rect l="l" t="t" r="r" b="b"/>
            <a:pathLst>
              <a:path h="22860">
                <a:moveTo>
                  <a:pt x="0" y="0"/>
                </a:moveTo>
                <a:lnTo>
                  <a:pt x="0" y="22759"/>
                </a:lnTo>
              </a:path>
            </a:pathLst>
          </a:custGeom>
          <a:ln w="5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5" name="object 145"/>
          <p:cNvSpPr/>
          <p:nvPr/>
        </p:nvSpPr>
        <p:spPr>
          <a:xfrm>
            <a:off x="7413914" y="2320599"/>
            <a:ext cx="0" cy="1731010"/>
          </a:xfrm>
          <a:custGeom>
            <a:avLst/>
            <a:gdLst/>
            <a:ahLst/>
            <a:cxnLst/>
            <a:rect l="l" t="t" r="r" b="b"/>
            <a:pathLst>
              <a:path h="1731010">
                <a:moveTo>
                  <a:pt x="0" y="1730434"/>
                </a:moveTo>
                <a:lnTo>
                  <a:pt x="0" y="0"/>
                </a:lnTo>
              </a:path>
            </a:pathLst>
          </a:custGeom>
          <a:ln w="5688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6" name="object 146"/>
          <p:cNvSpPr/>
          <p:nvPr/>
        </p:nvSpPr>
        <p:spPr>
          <a:xfrm>
            <a:off x="7413914" y="4051033"/>
            <a:ext cx="0" cy="22860"/>
          </a:xfrm>
          <a:custGeom>
            <a:avLst/>
            <a:gdLst/>
            <a:ahLst/>
            <a:cxnLst/>
            <a:rect l="l" t="t" r="r" b="b"/>
            <a:pathLst>
              <a:path h="22860">
                <a:moveTo>
                  <a:pt x="0" y="0"/>
                </a:moveTo>
                <a:lnTo>
                  <a:pt x="0" y="22759"/>
                </a:lnTo>
              </a:path>
            </a:pathLst>
          </a:custGeom>
          <a:ln w="5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7" name="object 147"/>
          <p:cNvSpPr/>
          <p:nvPr/>
        </p:nvSpPr>
        <p:spPr>
          <a:xfrm>
            <a:off x="7677471" y="2320599"/>
            <a:ext cx="0" cy="1731010"/>
          </a:xfrm>
          <a:custGeom>
            <a:avLst/>
            <a:gdLst/>
            <a:ahLst/>
            <a:cxnLst/>
            <a:rect l="l" t="t" r="r" b="b"/>
            <a:pathLst>
              <a:path h="1731010">
                <a:moveTo>
                  <a:pt x="0" y="1730434"/>
                </a:moveTo>
                <a:lnTo>
                  <a:pt x="0" y="0"/>
                </a:lnTo>
              </a:path>
            </a:pathLst>
          </a:custGeom>
          <a:ln w="5688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8" name="object 148"/>
          <p:cNvSpPr/>
          <p:nvPr/>
        </p:nvSpPr>
        <p:spPr>
          <a:xfrm>
            <a:off x="7677472" y="4051033"/>
            <a:ext cx="0" cy="22860"/>
          </a:xfrm>
          <a:custGeom>
            <a:avLst/>
            <a:gdLst/>
            <a:ahLst/>
            <a:cxnLst/>
            <a:rect l="l" t="t" r="r" b="b"/>
            <a:pathLst>
              <a:path h="22860">
                <a:moveTo>
                  <a:pt x="0" y="0"/>
                </a:moveTo>
                <a:lnTo>
                  <a:pt x="0" y="22759"/>
                </a:lnTo>
              </a:path>
            </a:pathLst>
          </a:custGeom>
          <a:ln w="5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9" name="object 149"/>
          <p:cNvSpPr/>
          <p:nvPr/>
        </p:nvSpPr>
        <p:spPr>
          <a:xfrm>
            <a:off x="7941029" y="2320599"/>
            <a:ext cx="0" cy="1731010"/>
          </a:xfrm>
          <a:custGeom>
            <a:avLst/>
            <a:gdLst/>
            <a:ahLst/>
            <a:cxnLst/>
            <a:rect l="l" t="t" r="r" b="b"/>
            <a:pathLst>
              <a:path h="1731010">
                <a:moveTo>
                  <a:pt x="0" y="1730434"/>
                </a:moveTo>
                <a:lnTo>
                  <a:pt x="0" y="0"/>
                </a:lnTo>
              </a:path>
            </a:pathLst>
          </a:custGeom>
          <a:ln w="5688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0" name="object 150"/>
          <p:cNvSpPr/>
          <p:nvPr/>
        </p:nvSpPr>
        <p:spPr>
          <a:xfrm>
            <a:off x="7941030" y="4051033"/>
            <a:ext cx="0" cy="22860"/>
          </a:xfrm>
          <a:custGeom>
            <a:avLst/>
            <a:gdLst/>
            <a:ahLst/>
            <a:cxnLst/>
            <a:rect l="l" t="t" r="r" b="b"/>
            <a:pathLst>
              <a:path h="22860">
                <a:moveTo>
                  <a:pt x="0" y="0"/>
                </a:moveTo>
                <a:lnTo>
                  <a:pt x="0" y="22759"/>
                </a:lnTo>
              </a:path>
            </a:pathLst>
          </a:custGeom>
          <a:ln w="5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1" name="object 151"/>
          <p:cNvSpPr/>
          <p:nvPr/>
        </p:nvSpPr>
        <p:spPr>
          <a:xfrm>
            <a:off x="8204627" y="2320599"/>
            <a:ext cx="0" cy="1731010"/>
          </a:xfrm>
          <a:custGeom>
            <a:avLst/>
            <a:gdLst/>
            <a:ahLst/>
            <a:cxnLst/>
            <a:rect l="l" t="t" r="r" b="b"/>
            <a:pathLst>
              <a:path h="1731010">
                <a:moveTo>
                  <a:pt x="0" y="1730434"/>
                </a:moveTo>
                <a:lnTo>
                  <a:pt x="0" y="0"/>
                </a:lnTo>
              </a:path>
            </a:pathLst>
          </a:custGeom>
          <a:ln w="5688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2" name="object 152"/>
          <p:cNvSpPr/>
          <p:nvPr/>
        </p:nvSpPr>
        <p:spPr>
          <a:xfrm>
            <a:off x="8204627" y="4051033"/>
            <a:ext cx="0" cy="22860"/>
          </a:xfrm>
          <a:custGeom>
            <a:avLst/>
            <a:gdLst/>
            <a:ahLst/>
            <a:cxnLst/>
            <a:rect l="l" t="t" r="r" b="b"/>
            <a:pathLst>
              <a:path h="22860">
                <a:moveTo>
                  <a:pt x="0" y="0"/>
                </a:moveTo>
                <a:lnTo>
                  <a:pt x="0" y="22759"/>
                </a:lnTo>
              </a:path>
            </a:pathLst>
          </a:custGeom>
          <a:ln w="5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3" name="object 153"/>
          <p:cNvSpPr/>
          <p:nvPr/>
        </p:nvSpPr>
        <p:spPr>
          <a:xfrm>
            <a:off x="8468185" y="2320599"/>
            <a:ext cx="0" cy="1731010"/>
          </a:xfrm>
          <a:custGeom>
            <a:avLst/>
            <a:gdLst/>
            <a:ahLst/>
            <a:cxnLst/>
            <a:rect l="l" t="t" r="r" b="b"/>
            <a:pathLst>
              <a:path h="1731010">
                <a:moveTo>
                  <a:pt x="0" y="1730434"/>
                </a:moveTo>
                <a:lnTo>
                  <a:pt x="0" y="0"/>
                </a:lnTo>
              </a:path>
            </a:pathLst>
          </a:custGeom>
          <a:ln w="5688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4" name="object 154"/>
          <p:cNvSpPr/>
          <p:nvPr/>
        </p:nvSpPr>
        <p:spPr>
          <a:xfrm>
            <a:off x="8468185" y="4051033"/>
            <a:ext cx="0" cy="22860"/>
          </a:xfrm>
          <a:custGeom>
            <a:avLst/>
            <a:gdLst/>
            <a:ahLst/>
            <a:cxnLst/>
            <a:rect l="l" t="t" r="r" b="b"/>
            <a:pathLst>
              <a:path h="22860">
                <a:moveTo>
                  <a:pt x="0" y="0"/>
                </a:moveTo>
                <a:lnTo>
                  <a:pt x="0" y="22759"/>
                </a:lnTo>
              </a:path>
            </a:pathLst>
          </a:custGeom>
          <a:ln w="5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5" name="object 155"/>
          <p:cNvSpPr/>
          <p:nvPr/>
        </p:nvSpPr>
        <p:spPr>
          <a:xfrm>
            <a:off x="6254227" y="3935671"/>
            <a:ext cx="2319655" cy="0"/>
          </a:xfrm>
          <a:custGeom>
            <a:avLst/>
            <a:gdLst/>
            <a:ahLst/>
            <a:cxnLst/>
            <a:rect l="l" t="t" r="r" b="b"/>
            <a:pathLst>
              <a:path w="2319654">
                <a:moveTo>
                  <a:pt x="0" y="0"/>
                </a:moveTo>
                <a:lnTo>
                  <a:pt x="2319388" y="0"/>
                </a:lnTo>
              </a:path>
            </a:pathLst>
          </a:custGeom>
          <a:ln w="569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6" name="object 156"/>
          <p:cNvSpPr/>
          <p:nvPr/>
        </p:nvSpPr>
        <p:spPr>
          <a:xfrm>
            <a:off x="6231496" y="3935671"/>
            <a:ext cx="22860" cy="0"/>
          </a:xfrm>
          <a:custGeom>
            <a:avLst/>
            <a:gdLst/>
            <a:ahLst/>
            <a:cxnLst/>
            <a:rect l="l" t="t" r="r" b="b"/>
            <a:pathLst>
              <a:path w="22860">
                <a:moveTo>
                  <a:pt x="22731" y="0"/>
                </a:moveTo>
                <a:lnTo>
                  <a:pt x="0" y="0"/>
                </a:lnTo>
              </a:path>
            </a:pathLst>
          </a:custGeom>
          <a:ln w="569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7" name="object 157"/>
          <p:cNvSpPr/>
          <p:nvPr/>
        </p:nvSpPr>
        <p:spPr>
          <a:xfrm>
            <a:off x="6254227" y="3704951"/>
            <a:ext cx="2319655" cy="0"/>
          </a:xfrm>
          <a:custGeom>
            <a:avLst/>
            <a:gdLst/>
            <a:ahLst/>
            <a:cxnLst/>
            <a:rect l="l" t="t" r="r" b="b"/>
            <a:pathLst>
              <a:path w="2319654">
                <a:moveTo>
                  <a:pt x="0" y="0"/>
                </a:moveTo>
                <a:lnTo>
                  <a:pt x="2319388" y="0"/>
                </a:lnTo>
              </a:path>
            </a:pathLst>
          </a:custGeom>
          <a:ln w="569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8" name="object 158"/>
          <p:cNvSpPr/>
          <p:nvPr/>
        </p:nvSpPr>
        <p:spPr>
          <a:xfrm>
            <a:off x="6231496" y="3704951"/>
            <a:ext cx="22860" cy="0"/>
          </a:xfrm>
          <a:custGeom>
            <a:avLst/>
            <a:gdLst/>
            <a:ahLst/>
            <a:cxnLst/>
            <a:rect l="l" t="t" r="r" b="b"/>
            <a:pathLst>
              <a:path w="22860">
                <a:moveTo>
                  <a:pt x="22731" y="0"/>
                </a:moveTo>
                <a:lnTo>
                  <a:pt x="0" y="0"/>
                </a:lnTo>
              </a:path>
            </a:pathLst>
          </a:custGeom>
          <a:ln w="569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9" name="object 159"/>
          <p:cNvSpPr/>
          <p:nvPr/>
        </p:nvSpPr>
        <p:spPr>
          <a:xfrm>
            <a:off x="6254227" y="3474219"/>
            <a:ext cx="2319655" cy="0"/>
          </a:xfrm>
          <a:custGeom>
            <a:avLst/>
            <a:gdLst/>
            <a:ahLst/>
            <a:cxnLst/>
            <a:rect l="l" t="t" r="r" b="b"/>
            <a:pathLst>
              <a:path w="2319654">
                <a:moveTo>
                  <a:pt x="0" y="0"/>
                </a:moveTo>
                <a:lnTo>
                  <a:pt x="2319388" y="0"/>
                </a:lnTo>
              </a:path>
            </a:pathLst>
          </a:custGeom>
          <a:ln w="569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0" name="object 160"/>
          <p:cNvSpPr/>
          <p:nvPr/>
        </p:nvSpPr>
        <p:spPr>
          <a:xfrm>
            <a:off x="6231495" y="3474219"/>
            <a:ext cx="22860" cy="0"/>
          </a:xfrm>
          <a:custGeom>
            <a:avLst/>
            <a:gdLst/>
            <a:ahLst/>
            <a:cxnLst/>
            <a:rect l="l" t="t" r="r" b="b"/>
            <a:pathLst>
              <a:path w="22860">
                <a:moveTo>
                  <a:pt x="22731" y="0"/>
                </a:moveTo>
                <a:lnTo>
                  <a:pt x="0" y="0"/>
                </a:lnTo>
              </a:path>
            </a:pathLst>
          </a:custGeom>
          <a:ln w="569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1" name="object 161"/>
          <p:cNvSpPr/>
          <p:nvPr/>
        </p:nvSpPr>
        <p:spPr>
          <a:xfrm>
            <a:off x="6254227" y="3243487"/>
            <a:ext cx="2319655" cy="0"/>
          </a:xfrm>
          <a:custGeom>
            <a:avLst/>
            <a:gdLst/>
            <a:ahLst/>
            <a:cxnLst/>
            <a:rect l="l" t="t" r="r" b="b"/>
            <a:pathLst>
              <a:path w="2319654">
                <a:moveTo>
                  <a:pt x="0" y="0"/>
                </a:moveTo>
                <a:lnTo>
                  <a:pt x="2319388" y="0"/>
                </a:lnTo>
              </a:path>
            </a:pathLst>
          </a:custGeom>
          <a:ln w="569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2" name="object 162"/>
          <p:cNvSpPr/>
          <p:nvPr/>
        </p:nvSpPr>
        <p:spPr>
          <a:xfrm>
            <a:off x="6231495" y="3243487"/>
            <a:ext cx="22860" cy="0"/>
          </a:xfrm>
          <a:custGeom>
            <a:avLst/>
            <a:gdLst/>
            <a:ahLst/>
            <a:cxnLst/>
            <a:rect l="l" t="t" r="r" b="b"/>
            <a:pathLst>
              <a:path w="22860">
                <a:moveTo>
                  <a:pt x="22731" y="0"/>
                </a:moveTo>
                <a:lnTo>
                  <a:pt x="0" y="0"/>
                </a:lnTo>
              </a:path>
            </a:pathLst>
          </a:custGeom>
          <a:ln w="569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3" name="object 163"/>
          <p:cNvSpPr/>
          <p:nvPr/>
        </p:nvSpPr>
        <p:spPr>
          <a:xfrm>
            <a:off x="6254227" y="3012755"/>
            <a:ext cx="2319655" cy="0"/>
          </a:xfrm>
          <a:custGeom>
            <a:avLst/>
            <a:gdLst/>
            <a:ahLst/>
            <a:cxnLst/>
            <a:rect l="l" t="t" r="r" b="b"/>
            <a:pathLst>
              <a:path w="2319654">
                <a:moveTo>
                  <a:pt x="0" y="0"/>
                </a:moveTo>
                <a:lnTo>
                  <a:pt x="2319388" y="0"/>
                </a:lnTo>
              </a:path>
            </a:pathLst>
          </a:custGeom>
          <a:ln w="569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4" name="object 164"/>
          <p:cNvSpPr/>
          <p:nvPr/>
        </p:nvSpPr>
        <p:spPr>
          <a:xfrm>
            <a:off x="6231495" y="3012755"/>
            <a:ext cx="22860" cy="0"/>
          </a:xfrm>
          <a:custGeom>
            <a:avLst/>
            <a:gdLst/>
            <a:ahLst/>
            <a:cxnLst/>
            <a:rect l="l" t="t" r="r" b="b"/>
            <a:pathLst>
              <a:path w="22860">
                <a:moveTo>
                  <a:pt x="22731" y="0"/>
                </a:moveTo>
                <a:lnTo>
                  <a:pt x="0" y="0"/>
                </a:lnTo>
              </a:path>
            </a:pathLst>
          </a:custGeom>
          <a:ln w="569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5" name="object 165"/>
          <p:cNvSpPr/>
          <p:nvPr/>
        </p:nvSpPr>
        <p:spPr>
          <a:xfrm>
            <a:off x="6254227" y="2782022"/>
            <a:ext cx="2319655" cy="0"/>
          </a:xfrm>
          <a:custGeom>
            <a:avLst/>
            <a:gdLst/>
            <a:ahLst/>
            <a:cxnLst/>
            <a:rect l="l" t="t" r="r" b="b"/>
            <a:pathLst>
              <a:path w="2319654">
                <a:moveTo>
                  <a:pt x="0" y="0"/>
                </a:moveTo>
                <a:lnTo>
                  <a:pt x="2319388" y="0"/>
                </a:lnTo>
              </a:path>
            </a:pathLst>
          </a:custGeom>
          <a:ln w="569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6" name="object 166"/>
          <p:cNvSpPr/>
          <p:nvPr/>
        </p:nvSpPr>
        <p:spPr>
          <a:xfrm>
            <a:off x="6231495" y="2782022"/>
            <a:ext cx="22860" cy="0"/>
          </a:xfrm>
          <a:custGeom>
            <a:avLst/>
            <a:gdLst/>
            <a:ahLst/>
            <a:cxnLst/>
            <a:rect l="l" t="t" r="r" b="b"/>
            <a:pathLst>
              <a:path w="22860">
                <a:moveTo>
                  <a:pt x="22731" y="0"/>
                </a:moveTo>
                <a:lnTo>
                  <a:pt x="0" y="0"/>
                </a:lnTo>
              </a:path>
            </a:pathLst>
          </a:custGeom>
          <a:ln w="569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7" name="object 167"/>
          <p:cNvSpPr/>
          <p:nvPr/>
        </p:nvSpPr>
        <p:spPr>
          <a:xfrm>
            <a:off x="6254227" y="2551290"/>
            <a:ext cx="2319655" cy="0"/>
          </a:xfrm>
          <a:custGeom>
            <a:avLst/>
            <a:gdLst/>
            <a:ahLst/>
            <a:cxnLst/>
            <a:rect l="l" t="t" r="r" b="b"/>
            <a:pathLst>
              <a:path w="2319654">
                <a:moveTo>
                  <a:pt x="0" y="0"/>
                </a:moveTo>
                <a:lnTo>
                  <a:pt x="2319388" y="0"/>
                </a:lnTo>
              </a:path>
            </a:pathLst>
          </a:custGeom>
          <a:ln w="569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8" name="object 168"/>
          <p:cNvSpPr/>
          <p:nvPr/>
        </p:nvSpPr>
        <p:spPr>
          <a:xfrm>
            <a:off x="6231495" y="2551290"/>
            <a:ext cx="22860" cy="0"/>
          </a:xfrm>
          <a:custGeom>
            <a:avLst/>
            <a:gdLst/>
            <a:ahLst/>
            <a:cxnLst/>
            <a:rect l="l" t="t" r="r" b="b"/>
            <a:pathLst>
              <a:path w="22860">
                <a:moveTo>
                  <a:pt x="22731" y="0"/>
                </a:moveTo>
                <a:lnTo>
                  <a:pt x="0" y="0"/>
                </a:lnTo>
              </a:path>
            </a:pathLst>
          </a:custGeom>
          <a:ln w="569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9" name="object 169"/>
          <p:cNvSpPr/>
          <p:nvPr/>
        </p:nvSpPr>
        <p:spPr>
          <a:xfrm>
            <a:off x="6254227" y="2320599"/>
            <a:ext cx="2319655" cy="0"/>
          </a:xfrm>
          <a:custGeom>
            <a:avLst/>
            <a:gdLst/>
            <a:ahLst/>
            <a:cxnLst/>
            <a:rect l="l" t="t" r="r" b="b"/>
            <a:pathLst>
              <a:path w="2319654">
                <a:moveTo>
                  <a:pt x="0" y="0"/>
                </a:moveTo>
                <a:lnTo>
                  <a:pt x="2319388" y="0"/>
                </a:lnTo>
              </a:path>
            </a:pathLst>
          </a:custGeom>
          <a:ln w="5695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0" name="object 170"/>
          <p:cNvSpPr/>
          <p:nvPr/>
        </p:nvSpPr>
        <p:spPr>
          <a:xfrm>
            <a:off x="6231495" y="2320599"/>
            <a:ext cx="22860" cy="0"/>
          </a:xfrm>
          <a:custGeom>
            <a:avLst/>
            <a:gdLst/>
            <a:ahLst/>
            <a:cxnLst/>
            <a:rect l="l" t="t" r="r" b="b"/>
            <a:pathLst>
              <a:path w="22860">
                <a:moveTo>
                  <a:pt x="22731" y="0"/>
                </a:moveTo>
                <a:lnTo>
                  <a:pt x="0" y="0"/>
                </a:lnTo>
              </a:path>
            </a:pathLst>
          </a:custGeom>
          <a:ln w="569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1" name="object 171"/>
          <p:cNvSpPr/>
          <p:nvPr/>
        </p:nvSpPr>
        <p:spPr>
          <a:xfrm>
            <a:off x="6396330" y="2754849"/>
            <a:ext cx="54610" cy="54610"/>
          </a:xfrm>
          <a:custGeom>
            <a:avLst/>
            <a:gdLst/>
            <a:ahLst/>
            <a:cxnLst/>
            <a:rect l="l" t="t" r="r" b="b"/>
            <a:pathLst>
              <a:path w="54610" h="54610">
                <a:moveTo>
                  <a:pt x="34371" y="0"/>
                </a:moveTo>
                <a:lnTo>
                  <a:pt x="19964" y="0"/>
                </a:lnTo>
                <a:lnTo>
                  <a:pt x="13049" y="2847"/>
                </a:lnTo>
                <a:lnTo>
                  <a:pt x="2860" y="13058"/>
                </a:lnTo>
                <a:lnTo>
                  <a:pt x="0" y="19973"/>
                </a:lnTo>
                <a:lnTo>
                  <a:pt x="0" y="34414"/>
                </a:lnTo>
                <a:lnTo>
                  <a:pt x="2860" y="41330"/>
                </a:lnTo>
                <a:lnTo>
                  <a:pt x="13049" y="51540"/>
                </a:lnTo>
                <a:lnTo>
                  <a:pt x="19964" y="54388"/>
                </a:lnTo>
                <a:lnTo>
                  <a:pt x="34371" y="54388"/>
                </a:lnTo>
                <a:lnTo>
                  <a:pt x="41286" y="51540"/>
                </a:lnTo>
                <a:lnTo>
                  <a:pt x="51476" y="41330"/>
                </a:lnTo>
                <a:lnTo>
                  <a:pt x="54336" y="34414"/>
                </a:lnTo>
                <a:lnTo>
                  <a:pt x="54336" y="19973"/>
                </a:lnTo>
                <a:lnTo>
                  <a:pt x="51476" y="13058"/>
                </a:lnTo>
                <a:lnTo>
                  <a:pt x="41286" y="2847"/>
                </a:lnTo>
                <a:lnTo>
                  <a:pt x="34371" y="0"/>
                </a:lnTo>
                <a:close/>
              </a:path>
            </a:pathLst>
          </a:custGeom>
          <a:solidFill>
            <a:srgbClr val="3A4BC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2" name="object 172"/>
          <p:cNvSpPr/>
          <p:nvPr/>
        </p:nvSpPr>
        <p:spPr>
          <a:xfrm>
            <a:off x="6396330" y="2754849"/>
            <a:ext cx="54610" cy="54610"/>
          </a:xfrm>
          <a:custGeom>
            <a:avLst/>
            <a:gdLst/>
            <a:ahLst/>
            <a:cxnLst/>
            <a:rect l="l" t="t" r="r" b="b"/>
            <a:pathLst>
              <a:path w="54610" h="54610">
                <a:moveTo>
                  <a:pt x="27168" y="54388"/>
                </a:moveTo>
                <a:lnTo>
                  <a:pt x="34371" y="54388"/>
                </a:lnTo>
                <a:lnTo>
                  <a:pt x="41286" y="51540"/>
                </a:lnTo>
                <a:lnTo>
                  <a:pt x="46381" y="46414"/>
                </a:lnTo>
                <a:lnTo>
                  <a:pt x="51476" y="41330"/>
                </a:lnTo>
                <a:lnTo>
                  <a:pt x="54336" y="34414"/>
                </a:lnTo>
                <a:lnTo>
                  <a:pt x="54336" y="27173"/>
                </a:lnTo>
                <a:lnTo>
                  <a:pt x="54336" y="19973"/>
                </a:lnTo>
                <a:lnTo>
                  <a:pt x="27168" y="0"/>
                </a:lnTo>
                <a:lnTo>
                  <a:pt x="19964" y="0"/>
                </a:lnTo>
                <a:lnTo>
                  <a:pt x="13049" y="2847"/>
                </a:lnTo>
                <a:lnTo>
                  <a:pt x="7955" y="7932"/>
                </a:lnTo>
                <a:lnTo>
                  <a:pt x="2860" y="13058"/>
                </a:lnTo>
                <a:lnTo>
                  <a:pt x="0" y="19973"/>
                </a:lnTo>
                <a:lnTo>
                  <a:pt x="0" y="27173"/>
                </a:lnTo>
                <a:lnTo>
                  <a:pt x="0" y="34414"/>
                </a:lnTo>
                <a:lnTo>
                  <a:pt x="2860" y="41330"/>
                </a:lnTo>
                <a:lnTo>
                  <a:pt x="7955" y="46414"/>
                </a:lnTo>
                <a:lnTo>
                  <a:pt x="13049" y="51540"/>
                </a:lnTo>
                <a:lnTo>
                  <a:pt x="19964" y="54388"/>
                </a:lnTo>
                <a:lnTo>
                  <a:pt x="27168" y="54388"/>
                </a:lnTo>
                <a:close/>
              </a:path>
            </a:pathLst>
          </a:custGeom>
          <a:ln w="649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3" name="object 173"/>
          <p:cNvSpPr/>
          <p:nvPr/>
        </p:nvSpPr>
        <p:spPr>
          <a:xfrm>
            <a:off x="6329237" y="2463184"/>
            <a:ext cx="2011211" cy="1502938"/>
          </a:xfrm>
          <a:prstGeom prst="rect">
            <a:avLst/>
          </a:prstGeom>
          <a:blipFill>
            <a:blip r:embed="rId4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4" name="object 174"/>
          <p:cNvSpPr/>
          <p:nvPr/>
        </p:nvSpPr>
        <p:spPr>
          <a:xfrm>
            <a:off x="6254229" y="2317979"/>
            <a:ext cx="0" cy="1736089"/>
          </a:xfrm>
          <a:custGeom>
            <a:avLst/>
            <a:gdLst/>
            <a:ahLst/>
            <a:cxnLst/>
            <a:rect l="l" t="t" r="r" b="b"/>
            <a:pathLst>
              <a:path h="1736089">
                <a:moveTo>
                  <a:pt x="0" y="0"/>
                </a:moveTo>
                <a:lnTo>
                  <a:pt x="0" y="1735657"/>
                </a:lnTo>
              </a:path>
            </a:pathLst>
          </a:custGeom>
          <a:ln w="519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5" name="object 175"/>
          <p:cNvSpPr/>
          <p:nvPr/>
        </p:nvSpPr>
        <p:spPr>
          <a:xfrm>
            <a:off x="6251631" y="4051036"/>
            <a:ext cx="2324735" cy="0"/>
          </a:xfrm>
          <a:custGeom>
            <a:avLst/>
            <a:gdLst/>
            <a:ahLst/>
            <a:cxnLst/>
            <a:rect l="l" t="t" r="r" b="b"/>
            <a:pathLst>
              <a:path w="2324734">
                <a:moveTo>
                  <a:pt x="0" y="0"/>
                </a:moveTo>
                <a:lnTo>
                  <a:pt x="2324565" y="0"/>
                </a:lnTo>
              </a:path>
            </a:pathLst>
          </a:custGeom>
          <a:ln w="520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7" name="TextShape 1">
            <a:extLst>
              <a:ext uri="{FF2B5EF4-FFF2-40B4-BE49-F238E27FC236}">
                <a16:creationId xmlns:a16="http://schemas.microsoft.com/office/drawing/2014/main" id="{C931FA28-129D-5244-830A-BD0D78537DE9}"/>
              </a:ext>
            </a:extLst>
          </p:cNvPr>
          <p:cNvSpPr txBox="1"/>
          <p:nvPr/>
        </p:nvSpPr>
        <p:spPr>
          <a:xfrm>
            <a:off x="152399" y="133350"/>
            <a:ext cx="8804275" cy="85875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2994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Gaussian Mixture Models</a:t>
            </a:r>
          </a:p>
        </p:txBody>
      </p:sp>
      <p:sp>
        <p:nvSpPr>
          <p:cNvPr id="178" name="TextShape 2">
            <a:extLst>
              <a:ext uri="{FF2B5EF4-FFF2-40B4-BE49-F238E27FC236}">
                <a16:creationId xmlns:a16="http://schemas.microsoft.com/office/drawing/2014/main" id="{D13F2167-88B2-6743-90FC-EE0B0E9C6D3E}"/>
              </a:ext>
            </a:extLst>
          </p:cNvPr>
          <p:cNvSpPr txBox="1"/>
          <p:nvPr/>
        </p:nvSpPr>
        <p:spPr>
          <a:xfrm>
            <a:off x="228600" y="1045722"/>
            <a:ext cx="8769348" cy="11444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65300" indent="-285750">
              <a:spcAft>
                <a:spcPts val="10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GMMs are probabilistic models that assume that data points are generated by a mixture of normal distributions, i.e. Gaussians</a:t>
            </a:r>
          </a:p>
          <a:p>
            <a:pPr marL="65300" indent="-285750">
              <a:spcAft>
                <a:spcPts val="10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 EM algorithm can be used to fit the Gaussians by maximizing the likelihood of data</a:t>
            </a:r>
          </a:p>
          <a:p>
            <a:pPr marL="3240000" indent="-220450">
              <a:spcAft>
                <a:spcPts val="10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1905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9" name="TextShape 2">
            <a:extLst>
              <a:ext uri="{FF2B5EF4-FFF2-40B4-BE49-F238E27FC236}">
                <a16:creationId xmlns:a16="http://schemas.microsoft.com/office/drawing/2014/main" id="{14CBA73D-4C3C-0745-BE00-0ECFA27D5392}"/>
              </a:ext>
            </a:extLst>
          </p:cNvPr>
          <p:cNvSpPr txBox="1"/>
          <p:nvPr/>
        </p:nvSpPr>
        <p:spPr>
          <a:xfrm>
            <a:off x="228600" y="4241314"/>
            <a:ext cx="8769348" cy="69124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65300" indent="-285750">
              <a:spcAft>
                <a:spcPts val="10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GMMs can be viewed as an extension of soft K-means in which each cluster has both a mean and a covariance matrix (that gives the non-spherical shape)</a:t>
            </a:r>
          </a:p>
          <a:p>
            <a:pPr marL="3240000" indent="-220450">
              <a:spcAft>
                <a:spcPts val="10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1905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9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346607C-AA0D-1043-8931-91BB146E8CB0}"/>
              </a:ext>
            </a:extLst>
          </p:cNvPr>
          <p:cNvSpPr txBox="1"/>
          <p:nvPr/>
        </p:nvSpPr>
        <p:spPr>
          <a:xfrm>
            <a:off x="1771616" y="2237043"/>
            <a:ext cx="5600767" cy="6694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750" dirty="0"/>
              <a:t>Kernel K-means</a:t>
            </a:r>
          </a:p>
        </p:txBody>
      </p:sp>
    </p:spTree>
    <p:extLst>
      <p:ext uri="{BB962C8B-B14F-4D97-AF65-F5344CB8AC3E}">
        <p14:creationId xmlns:p14="http://schemas.microsoft.com/office/powerpoint/2010/main" val="335861915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Shape 1">
            <a:extLst>
              <a:ext uri="{FF2B5EF4-FFF2-40B4-BE49-F238E27FC236}">
                <a16:creationId xmlns:a16="http://schemas.microsoft.com/office/drawing/2014/main" id="{126EBF5D-6B8C-B54E-9678-3D26D1E7B9E7}"/>
              </a:ext>
            </a:extLst>
          </p:cNvPr>
          <p:cNvSpPr txBox="1"/>
          <p:nvPr/>
        </p:nvSpPr>
        <p:spPr>
          <a:xfrm>
            <a:off x="152399" y="133350"/>
            <a:ext cx="8804275" cy="85875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2994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Removing centroids from the equation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8" name="TextShape 2">
                <a:extLst>
                  <a:ext uri="{FF2B5EF4-FFF2-40B4-BE49-F238E27FC236}">
                    <a16:creationId xmlns:a16="http://schemas.microsoft.com/office/drawing/2014/main" id="{CF635195-8F41-D841-A46E-4B9DEDC419C5}"/>
                  </a:ext>
                </a:extLst>
              </p:cNvPr>
              <p:cNvSpPr txBox="1"/>
              <p:nvPr/>
            </p:nvSpPr>
            <p:spPr>
              <a:xfrm>
                <a:off x="187326" y="981851"/>
                <a:ext cx="8769348" cy="85414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0" tIns="0" rIns="0" bIns="0"/>
              <a:lstStyle/>
              <a:p>
                <a:pPr marL="0" lvl="1" indent="-285750">
                  <a:buFont typeface="Arial" panose="020B0604020202020204" pitchFamily="34" charset="0"/>
                  <a:buChar char="•"/>
                </a:pPr>
                <a:r>
                  <a:rPr lang="en-US" sz="1600" b="1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Expectation</a:t>
                </a:r>
                <a:r>
                  <a:rPr lang="en-US" sz="16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 step means setting: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sSup>
                          <m:sSup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p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∗</m:t>
                            </m:r>
                          </m:sup>
                        </m:sSup>
                      </m:sub>
                    </m:sSub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𝑖𝑓</m:t>
                              </m:r>
                              <m:sSup>
                                <m:sSupPr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p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</m:sup>
                              </m:sSup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func>
                                <m:funcPr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limLow>
                                    <m:limLowPr>
                                      <m:ctrlPr>
                                        <a:rPr lang="en-US" sz="16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limLow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sz="1600" b="0" i="0" smtClean="0">
                                          <a:latin typeface="Cambria Math" panose="02040503050406030204" pitchFamily="18" charset="0"/>
                                        </a:rPr>
                                        <m:t>argmin</m:t>
                                      </m:r>
                                    </m:e>
                                    <m:lim>
                                      <m:r>
                                        <a:rPr lang="en-US" sz="1600" b="0" i="1" smtClean="0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lim>
                                  </m:limLow>
                                </m:fName>
                                <m:e>
                                  <m:d>
                                    <m:dPr>
                                      <m:begChr m:val="‖"/>
                                      <m:endChr m:val="‖"/>
                                      <m:ctrlPr>
                                        <a:rPr lang="en-US" sz="16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160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600" i="1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16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sz="16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60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𝜇</m:t>
                                          </m:r>
                                        </m:e>
                                        <m:sub>
                                          <m:r>
                                            <a:rPr lang="en-US" sz="1600" i="1">
                                              <a:latin typeface="Cambria Math" panose="02040503050406030204" pitchFamily="18" charset="0"/>
                                            </a:rPr>
                                            <m:t>𝑘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func>
                            </m:e>
                          </m:mr>
                          <m:m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0, </m:t>
                              </m:r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𝑜𝑡h𝑒𝑟𝑤𝑖𝑠𝑒</m:t>
                              </m:r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                             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US" sz="800" dirty="0"/>
              </a:p>
              <a:p>
                <a:pPr marL="0" lvl="1"/>
                <a:endParaRPr lang="en-US" sz="800" dirty="0"/>
              </a:p>
            </p:txBody>
          </p:sp>
        </mc:Choice>
        <mc:Fallback xmlns="">
          <p:sp>
            <p:nvSpPr>
              <p:cNvPr id="48" name="TextShape 2">
                <a:extLst>
                  <a:ext uri="{FF2B5EF4-FFF2-40B4-BE49-F238E27FC236}">
                    <a16:creationId xmlns:a16="http://schemas.microsoft.com/office/drawing/2014/main" id="{CF635195-8F41-D841-A46E-4B9DEDC419C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7326" y="981851"/>
                <a:ext cx="8769348" cy="854149"/>
              </a:xfrm>
              <a:prstGeom prst="rect">
                <a:avLst/>
              </a:prstGeom>
              <a:blipFill>
                <a:blip r:embed="rId2"/>
                <a:stretch>
                  <a:fillRect l="-1302" t="-208696" b="-289855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0" name="TextBox 49">
            <a:extLst>
              <a:ext uri="{FF2B5EF4-FFF2-40B4-BE49-F238E27FC236}">
                <a16:creationId xmlns:a16="http://schemas.microsoft.com/office/drawing/2014/main" id="{CB9C600A-1B1E-5248-B704-EB4718C79A02}"/>
              </a:ext>
            </a:extLst>
          </p:cNvPr>
          <p:cNvSpPr txBox="1"/>
          <p:nvPr/>
        </p:nvSpPr>
        <p:spPr>
          <a:xfrm>
            <a:off x="2082929" y="2363723"/>
            <a:ext cx="2183637" cy="83099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Norm of a vector is the square root of the dot product with itself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45EBA17D-6DC2-C341-A084-7D41B86DAB27}"/>
              </a:ext>
            </a:extLst>
          </p:cNvPr>
          <p:cNvSpPr txBox="1"/>
          <p:nvPr/>
        </p:nvSpPr>
        <p:spPr>
          <a:xfrm>
            <a:off x="5410200" y="2363723"/>
            <a:ext cx="1422271" cy="58477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Dot product is distributive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128E60B2-0C69-914C-9DFD-0DE0C0A1DD53}"/>
                  </a:ext>
                </a:extLst>
              </p:cNvPr>
              <p:cNvSpPr/>
              <p:nvPr/>
            </p:nvSpPr>
            <p:spPr>
              <a:xfrm>
                <a:off x="1695600" y="1839600"/>
                <a:ext cx="2997103" cy="39049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d>
                      <m:dPr>
                        <m:begChr m:val="‖"/>
                        <m:endChr m:val="‖"/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sz="1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𝜇</m:t>
                            </m:r>
                          </m:e>
                          <m:sub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</m:e>
                    </m:d>
                    <m:r>
                      <a:rPr lang="en-US" sz="1600" i="1"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d>
                          <m:dPr>
                            <m:begChr m:val="⟨"/>
                            <m:endChr m:val="⟩"/>
                            <m:ctrlPr>
                              <a:rPr lang="en-US" sz="1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16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sz="16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𝜇</m:t>
                                </m:r>
                              </m:e>
                              <m:sub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sz="16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sz="16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𝜇</m:t>
                                </m:r>
                              </m:e>
                              <m:sub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</m:e>
                        </m:d>
                      </m:e>
                    </m:rad>
                  </m:oMath>
                </a14:m>
                <a:r>
                  <a:rPr lang="en-US" sz="1600" dirty="0"/>
                  <a:t> </a:t>
                </a:r>
              </a:p>
            </p:txBody>
          </p:sp>
        </mc:Choice>
        <mc:Fallback xmlns=""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128E60B2-0C69-914C-9DFD-0DE0C0A1DD5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95600" y="1839600"/>
                <a:ext cx="2997103" cy="39049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FDEF01EB-27E8-744B-A8D1-4217A28363E9}"/>
                  </a:ext>
                </a:extLst>
              </p:cNvPr>
              <p:cNvSpPr/>
              <p:nvPr/>
            </p:nvSpPr>
            <p:spPr>
              <a:xfrm>
                <a:off x="4449600" y="1839600"/>
                <a:ext cx="3038524" cy="39049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sz="1600" i="1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d>
                            <m:dPr>
                              <m:begChr m:val="⟨"/>
                              <m:endChr m:val="⟩"/>
                              <m:ctrlPr>
                                <a:rPr lang="en-US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−2</m:t>
                          </m:r>
                          <m:d>
                            <m:dPr>
                              <m:begChr m:val="⟨"/>
                              <m:endChr m:val="⟩"/>
                              <m:ctrlPr>
                                <a:rPr lang="en-US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+</m:t>
                          </m:r>
                          <m:d>
                            <m:dPr>
                              <m:begChr m:val="⟨"/>
                              <m:endChr m:val="⟩"/>
                              <m:ctrlPr>
                                <a:rPr lang="en-US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</m:e>
                          </m:d>
                        </m:e>
                      </m:rad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FDEF01EB-27E8-744B-A8D1-4217A28363E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49600" y="1839600"/>
                <a:ext cx="3038524" cy="39049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  <p:bldP spid="51" grpId="0" animBg="1"/>
      <p:bldP spid="52" grpId="0"/>
      <p:bldP spid="53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extShape 1">
            <a:extLst>
              <a:ext uri="{FF2B5EF4-FFF2-40B4-BE49-F238E27FC236}">
                <a16:creationId xmlns:a16="http://schemas.microsoft.com/office/drawing/2014/main" id="{08E08E2E-5320-BE47-B8DC-94045AB4EF73}"/>
              </a:ext>
            </a:extLst>
          </p:cNvPr>
          <p:cNvSpPr txBox="1"/>
          <p:nvPr/>
        </p:nvSpPr>
        <p:spPr>
          <a:xfrm>
            <a:off x="152399" y="133350"/>
            <a:ext cx="8804275" cy="85875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2994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Removing centroids from the equation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2" name="TextShape 2">
                <a:extLst>
                  <a:ext uri="{FF2B5EF4-FFF2-40B4-BE49-F238E27FC236}">
                    <a16:creationId xmlns:a16="http://schemas.microsoft.com/office/drawing/2014/main" id="{9539218C-3096-1A48-9DEC-2A40AF56EFFE}"/>
                  </a:ext>
                </a:extLst>
              </p:cNvPr>
              <p:cNvSpPr txBox="1"/>
              <p:nvPr/>
            </p:nvSpPr>
            <p:spPr>
              <a:xfrm>
                <a:off x="187326" y="981851"/>
                <a:ext cx="8769348" cy="31900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0" tIns="0" rIns="0" bIns="0"/>
              <a:lstStyle/>
              <a:p>
                <a:pPr marL="0" lvl="1" indent="-285750">
                  <a:buFont typeface="Arial" panose="020B0604020202020204" pitchFamily="34" charset="0"/>
                  <a:buChar char="•"/>
                </a:pPr>
                <a:r>
                  <a:rPr lang="en-US" sz="1600" b="1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Expectation</a:t>
                </a:r>
                <a:r>
                  <a:rPr lang="en-US" sz="16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 step means setting: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sSup>
                          <m:sSup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p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∗</m:t>
                            </m:r>
                          </m:sup>
                        </m:sSup>
                      </m:sub>
                    </m:sSub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𝑖𝑓</m:t>
                              </m:r>
                              <m:sSup>
                                <m:sSupPr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p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</m:sup>
                              </m:sSup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func>
                                <m:funcPr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limLow>
                                    <m:limLowPr>
                                      <m:ctrlPr>
                                        <a:rPr lang="en-US" sz="16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limLow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sz="1600" b="0" i="0" smtClean="0">
                                          <a:latin typeface="Cambria Math" panose="02040503050406030204" pitchFamily="18" charset="0"/>
                                        </a:rPr>
                                        <m:t>argmin</m:t>
                                      </m:r>
                                    </m:e>
                                    <m:lim>
                                      <m:r>
                                        <a:rPr lang="en-US" sz="1600" b="0" i="1" smtClean="0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lim>
                                  </m:limLow>
                                </m:fName>
                                <m:e>
                                  <m:d>
                                    <m:dPr>
                                      <m:begChr m:val="‖"/>
                                      <m:endChr m:val="‖"/>
                                      <m:ctrlPr>
                                        <a:rPr lang="en-US" sz="16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160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600" i="1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16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sz="16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60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𝜇</m:t>
                                          </m:r>
                                        </m:e>
                                        <m:sub>
                                          <m:r>
                                            <a:rPr lang="en-US" sz="1600" i="1">
                                              <a:latin typeface="Cambria Math" panose="02040503050406030204" pitchFamily="18" charset="0"/>
                                            </a:rPr>
                                            <m:t>𝑘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func>
                            </m:e>
                          </m:mr>
                          <m:m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0, </m:t>
                              </m:r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𝑜𝑡h𝑒𝑟𝑤𝑖𝑠𝑒</m:t>
                              </m:r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                             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US" sz="800" dirty="0"/>
              </a:p>
              <a:p>
                <a:pPr marL="0" lvl="1"/>
                <a:endParaRPr lang="en-US" sz="800" dirty="0"/>
              </a:p>
              <a:p>
                <a:pPr marL="0" lvl="1"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‖"/>
                          <m:endChr m:val="‖"/>
                          <m:ctrlPr>
                            <a:rPr lang="en-US" sz="16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1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e>
                      </m:d>
                      <m:r>
                        <a:rPr lang="en-US" sz="1600" i="1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sz="1600" i="1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d>
                            <m:dPr>
                              <m:begChr m:val="⟨"/>
                              <m:endChr m:val="⟩"/>
                              <m:ctrlPr>
                                <a:rPr lang="en-US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</m:e>
                          </m:d>
                        </m:e>
                      </m:rad>
                      <m:r>
                        <a:rPr lang="en-US" sz="1600" i="1" smtClean="0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sz="1600" i="1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d>
                            <m:dPr>
                              <m:begChr m:val="⟨"/>
                              <m:endChr m:val="⟩"/>
                              <m:ctrlPr>
                                <a:rPr lang="en-US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−2</m:t>
                          </m:r>
                          <m:d>
                            <m:dPr>
                              <m:begChr m:val="⟨"/>
                              <m:endChr m:val="⟩"/>
                              <m:ctrlPr>
                                <a:rPr lang="en-US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+</m:t>
                          </m:r>
                          <m:d>
                            <m:dPr>
                              <m:begChr m:val="⟨"/>
                              <m:endChr m:val="⟩"/>
                              <m:ctrlPr>
                                <a:rPr lang="en-US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</m:e>
                          </m:d>
                        </m:e>
                      </m:rad>
                    </m:oMath>
                  </m:oMathPara>
                </a14:m>
                <a:endParaRPr lang="en-US" sz="1600" dirty="0"/>
              </a:p>
              <a:p>
                <a:pPr marL="0" lvl="1"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                    =</m:t>
                      </m:r>
                      <m:rad>
                        <m:radPr>
                          <m:degHide m:val="on"/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p>
                            <m:sSup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begChr m:val="‖"/>
                                  <m:endChr m:val="‖"/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16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16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−2</m:t>
                          </m:r>
                          <m:d>
                            <m:dPr>
                              <m:begChr m:val="⟨"/>
                              <m:endChr m:val="⟩"/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f>
                                <m:fPr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d>
                                    <m:dPr>
                                      <m:begChr m:val="|"/>
                                      <m:endChr m:val="|"/>
                                      <m:ctrlPr>
                                        <a:rPr lang="en-US" sz="16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16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600" b="0" i="1" smtClean="0">
                                              <a:latin typeface="Cambria Math" panose="02040503050406030204" pitchFamily="18" charset="0"/>
                                            </a:rPr>
                                            <m:t>𝐶</m:t>
                                          </m:r>
                                        </m:e>
                                        <m:sub>
                                          <m:r>
                                            <a:rPr lang="en-US" sz="1600" b="0" i="1" smtClean="0">
                                              <a:latin typeface="Cambria Math" panose="02040503050406030204" pitchFamily="18" charset="0"/>
                                            </a:rPr>
                                            <m:t>𝑘</m:t>
                                          </m:r>
                                        </m:sub>
                                      </m:sSub>
                                    </m:e>
                                  </m:d>
                                </m:den>
                              </m:f>
                              <m:nary>
                                <m:naryPr>
                                  <m:chr m:val="∑"/>
                                  <m:supHide m:val="on"/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7"/>
                                    </m:r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∈</m:t>
                                  </m:r>
                                  <m:sSub>
                                    <m:sSubPr>
                                      <m:ctrlPr>
                                        <a:rPr lang="en-US" sz="16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𝐶</m:t>
                                      </m:r>
                                    </m:e>
                                    <m:sub>
                                      <m:r>
                                        <a:rPr lang="en-US" sz="16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</m:sub>
                                <m:sup/>
                                <m:e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</m:nary>
                            </m:e>
                          </m:d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d>
                            <m:dPr>
                              <m:begChr m:val="⟨"/>
                              <m:endChr m:val="⟩"/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d>
                                    <m:dPr>
                                      <m:begChr m:val="|"/>
                                      <m:endChr m:val="|"/>
                                      <m:ctrlPr>
                                        <a:rPr lang="en-US" sz="16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16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600" b="0" i="1" smtClean="0">
                                              <a:latin typeface="Cambria Math" panose="02040503050406030204" pitchFamily="18" charset="0"/>
                                            </a:rPr>
                                            <m:t>𝐶</m:t>
                                          </m:r>
                                        </m:e>
                                        <m:sub>
                                          <m:r>
                                            <a:rPr lang="en-US" sz="1600" b="0" i="1" smtClean="0">
                                              <a:latin typeface="Cambria Math" panose="02040503050406030204" pitchFamily="18" charset="0"/>
                                            </a:rPr>
                                            <m:t>𝑘</m:t>
                                          </m:r>
                                        </m:sub>
                                      </m:sSub>
                                    </m:e>
                                  </m:d>
                                </m:den>
                              </m:f>
                              <m:nary>
                                <m:naryPr>
                                  <m:chr m:val="∑"/>
                                  <m:supHide m:val="on"/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7"/>
                                    </m:r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∈</m:t>
                                  </m:r>
                                  <m:sSub>
                                    <m:sSubPr>
                                      <m:ctrlPr>
                                        <a:rPr lang="en-US" sz="16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𝐶</m:t>
                                      </m:r>
                                    </m:e>
                                    <m:sub>
                                      <m:r>
                                        <a:rPr lang="en-US" sz="16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</m:sub>
                                <m:sup/>
                                <m:e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</m:nary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f>
                                <m:fPr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d>
                                    <m:dPr>
                                      <m:begChr m:val="|"/>
                                      <m:endChr m:val="|"/>
                                      <m:ctrlPr>
                                        <a:rPr lang="en-US" sz="16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16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600" b="0" i="1" smtClean="0">
                                              <a:latin typeface="Cambria Math" panose="02040503050406030204" pitchFamily="18" charset="0"/>
                                            </a:rPr>
                                            <m:t>𝐶</m:t>
                                          </m:r>
                                        </m:e>
                                        <m:sub>
                                          <m:r>
                                            <a:rPr lang="en-US" sz="1600" b="0" i="1" smtClean="0">
                                              <a:latin typeface="Cambria Math" panose="02040503050406030204" pitchFamily="18" charset="0"/>
                                            </a:rPr>
                                            <m:t>𝑘</m:t>
                                          </m:r>
                                        </m:sub>
                                      </m:sSub>
                                    </m:e>
                                  </m:d>
                                </m:den>
                              </m:f>
                              <m:nary>
                                <m:naryPr>
                                  <m:chr m:val="∑"/>
                                  <m:supHide m:val="on"/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∈</m:t>
                                  </m:r>
                                  <m:sSub>
                                    <m:sSubPr>
                                      <m:ctrlPr>
                                        <a:rPr lang="en-US" sz="16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𝐶</m:t>
                                      </m:r>
                                    </m:e>
                                    <m:sub>
                                      <m:r>
                                        <a:rPr lang="en-US" sz="16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</m:sub>
                                <m:sup/>
                                <m:e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</m:nary>
                            </m:e>
                          </m:d>
                        </m:e>
                      </m:rad>
                    </m:oMath>
                  </m:oMathPara>
                </a14:m>
                <a:endParaRPr lang="en-US" sz="1600" dirty="0"/>
              </a:p>
              <a:p>
                <a:pPr marL="0" lvl="1" algn="ctr"/>
                <a:r>
                  <a:rPr lang="en-US" sz="1600" b="0" dirty="0"/>
                  <a:t>              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sSup>
                          <m:sSup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begChr m:val="‖"/>
                                <m:endChr m:val="‖"/>
                                <m:ctrlP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d>
                          </m:e>
                          <m:sup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−2</m:t>
                        </m:r>
                        <m:f>
                          <m:f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d>
                              <m:dPr>
                                <m:begChr m:val="|"/>
                                <m:endChr m:val="|"/>
                                <m:ctrlP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  <m:t>𝐶</m:t>
                                    </m:r>
                                  </m:e>
                                  <m:sub>
                                    <m: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sub>
                                </m:sSub>
                              </m:e>
                            </m:d>
                          </m:den>
                        </m:f>
                        <m:nary>
                          <m:naryPr>
                            <m:chr m:val="∑"/>
                            <m:supHide m:val="on"/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7"/>
                              </m:r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  <m:r>
                              <a:rPr lang="en-US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∈</m:t>
                            </m:r>
                            <m:sSub>
                              <m:sSubPr>
                                <m:ctrlPr>
                                  <a:rPr lang="en-US" sz="1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𝐶</m:t>
                                </m:r>
                              </m:e>
                              <m:sub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</m:sub>
                          <m:sup/>
                          <m:e>
                            <m:d>
                              <m:dPr>
                                <m:begChr m:val="⟨"/>
                                <m:endChr m:val="⟩"/>
                                <m:ctrlPr>
                                  <a:rPr lang="en-US" sz="1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16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16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</m:d>
                          </m:e>
                        </m:nary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f>
                          <m:f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sSup>
                              <m:sSupPr>
                                <m:ctrlP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begChr m:val="|"/>
                                    <m:endChr m:val="|"/>
                                    <m:ctrlP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16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600" b="0" i="1" smtClean="0">
                                            <a:latin typeface="Cambria Math" panose="02040503050406030204" pitchFamily="18" charset="0"/>
                                          </a:rPr>
                                          <m:t>𝐶</m:t>
                                        </m:r>
                                      </m:e>
                                      <m:sub>
                                        <m:r>
                                          <a:rPr lang="en-US" sz="1600" b="0" i="1" smtClean="0">
                                            <a:latin typeface="Cambria Math" panose="02040503050406030204" pitchFamily="18" charset="0"/>
                                          </a:rPr>
                                          <m:t>𝑘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  <m:sup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  <m:nary>
                          <m:naryPr>
                            <m:chr m:val="∑"/>
                            <m:supHide m:val="on"/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7"/>
                              </m:r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  <m:r>
                              <a:rPr lang="en-US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∈</m:t>
                            </m:r>
                            <m:sSub>
                              <m:sSubPr>
                                <m:ctrlPr>
                                  <a:rPr lang="en-US" sz="1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𝐶</m:t>
                                </m:r>
                              </m:e>
                              <m:sub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</m:sub>
                          <m:sup/>
                          <m:e>
                            <m:nary>
                              <m:naryPr>
                                <m:chr m:val="∑"/>
                                <m:supHide m:val="on"/>
                                <m:ctrlP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∈</m:t>
                                </m:r>
                                <m:sSub>
                                  <m:sSubPr>
                                    <m:ctrlPr>
                                      <a:rPr lang="en-US" sz="16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𝐶</m:t>
                                    </m:r>
                                  </m:e>
                                  <m:sub>
                                    <m:r>
                                      <a:rPr lang="en-US" sz="16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𝑘</m:t>
                                    </m:r>
                                  </m:sub>
                                </m:sSub>
                              </m:sub>
                              <m:sup/>
                              <m:e>
                                <m:d>
                                  <m:dPr>
                                    <m:begChr m:val="⟨"/>
                                    <m:endChr m:val="⟩"/>
                                    <m:ctrlPr>
                                      <a:rPr lang="en-US" sz="16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6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𝑠</m:t>
                                    </m:r>
                                    <m:r>
                                      <a:rPr lang="en-US" sz="16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sz="16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</m:d>
                              </m:e>
                            </m:nary>
                          </m:e>
                        </m:nary>
                      </m:e>
                    </m:rad>
                  </m:oMath>
                </a14:m>
                <a:endParaRPr lang="en-US" sz="1600" dirty="0"/>
              </a:p>
              <a:p>
                <a:pPr marL="0" lvl="1" algn="ctr"/>
                <a:endParaRPr lang="en-US" sz="800" dirty="0"/>
              </a:p>
              <a:p>
                <a:pPr marL="0" lvl="1"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1600" b="0" i="0" smtClean="0">
                                  <a:latin typeface="Cambria Math" panose="02040503050406030204" pitchFamily="18" charset="0"/>
                                </a:rPr>
                                <m:t>argmin</m:t>
                              </m:r>
                            </m:e>
                            <m:lim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lim>
                          </m:limLow>
                        </m:fName>
                        <m:e>
                          <m:d>
                            <m:dPr>
                              <m:begChr m:val="‖"/>
                              <m:endChr m:val="‖"/>
                              <m:ctrlPr>
                                <a:rPr lang="en-US" sz="16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6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1600" b="0" i="0" smtClean="0">
                                  <a:latin typeface="Cambria Math" panose="02040503050406030204" pitchFamily="18" charset="0"/>
                                </a:rPr>
                                <m:t>argmin</m:t>
                              </m:r>
                            </m:e>
                            <m:lim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lim>
                          </m:limLow>
                        </m:fName>
                        <m:e>
                          <m:d>
                            <m:d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−2</m:t>
                              </m:r>
                              <m:f>
                                <m:fPr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d>
                                    <m:dPr>
                                      <m:begChr m:val="|"/>
                                      <m:endChr m:val="|"/>
                                      <m:ctrlPr>
                                        <a:rPr lang="en-US" sz="16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16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600" b="0" i="1" smtClean="0">
                                              <a:latin typeface="Cambria Math" panose="02040503050406030204" pitchFamily="18" charset="0"/>
                                            </a:rPr>
                                            <m:t>𝐶</m:t>
                                          </m:r>
                                        </m:e>
                                        <m:sub>
                                          <m:r>
                                            <a:rPr lang="en-US" sz="1600" b="0" i="1" smtClean="0">
                                              <a:latin typeface="Cambria Math" panose="02040503050406030204" pitchFamily="18" charset="0"/>
                                            </a:rPr>
                                            <m:t>𝑘</m:t>
                                          </m:r>
                                        </m:sub>
                                      </m:sSub>
                                    </m:e>
                                  </m:d>
                                </m:den>
                              </m:f>
                              <m:nary>
                                <m:naryPr>
                                  <m:chr m:val="∑"/>
                                  <m:supHide m:val="on"/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7"/>
                                    </m:r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∈</m:t>
                                  </m:r>
                                  <m:sSub>
                                    <m:sSubPr>
                                      <m:ctrlPr>
                                        <a:rPr lang="en-US" sz="16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𝐶</m:t>
                                      </m:r>
                                    </m:e>
                                    <m:sub>
                                      <m:r>
                                        <a:rPr lang="en-US" sz="16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</m:sub>
                                <m:sup/>
                                <m:e>
                                  <m:d>
                                    <m:dPr>
                                      <m:begChr m:val="⟨"/>
                                      <m:endChr m:val="⟩"/>
                                      <m:ctrlPr>
                                        <a:rPr lang="en-US" sz="16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1600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600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1600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16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US" sz="16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</m:d>
                                </m:e>
                              </m:nary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f>
                                <m:fPr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16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d>
                                        <m:dPr>
                                          <m:begChr m:val="|"/>
                                          <m:endChr m:val="|"/>
                                          <m:ctrlPr>
                                            <a:rPr lang="en-US" sz="16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sz="1600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16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𝐶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16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𝑘</m:t>
                                              </m:r>
                                            </m:sub>
                                          </m:sSub>
                                        </m:e>
                                      </m:d>
                                    </m:e>
                                    <m:sup>
                                      <m:r>
                                        <a:rPr lang="en-US" sz="1600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den>
                              </m:f>
                              <m:nary>
                                <m:naryPr>
                                  <m:chr m:val="∑"/>
                                  <m:supHide m:val="on"/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7"/>
                                    </m:r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∈</m:t>
                                  </m:r>
                                  <m:sSub>
                                    <m:sSubPr>
                                      <m:ctrlPr>
                                        <a:rPr lang="en-US" sz="16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𝐶</m:t>
                                      </m:r>
                                    </m:e>
                                    <m:sub>
                                      <m:r>
                                        <a:rPr lang="en-US" sz="16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</m:sub>
                                <m:sup/>
                                <m:e>
                                  <m:nary>
                                    <m:naryPr>
                                      <m:chr m:val="∑"/>
                                      <m:supHide m:val="on"/>
                                      <m:ctrlPr>
                                        <a:rPr lang="en-US" sz="16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naryPr>
                                    <m:sub>
                                      <m:r>
                                        <a:rPr lang="en-US" sz="1600" b="0" i="1" smtClean="0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16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∈</m:t>
                                      </m:r>
                                      <m:sSub>
                                        <m:sSubPr>
                                          <m:ctrlPr>
                                            <a:rPr lang="en-US" sz="1600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600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𝐶</m:t>
                                          </m:r>
                                        </m:e>
                                        <m:sub>
                                          <m:r>
                                            <a:rPr lang="en-US" sz="1600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𝑘</m:t>
                                          </m:r>
                                        </m:sub>
                                      </m:sSub>
                                    </m:sub>
                                    <m:sup/>
                                    <m:e>
                                      <m:d>
                                        <m:dPr>
                                          <m:begChr m:val="⟨"/>
                                          <m:endChr m:val="⟩"/>
                                          <m:ctrlPr>
                                            <a:rPr lang="en-US" sz="1600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sz="1600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𝑠</m:t>
                                          </m:r>
                                          <m:r>
                                            <a:rPr lang="en-US" sz="1600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,</m:t>
                                          </m:r>
                                          <m:r>
                                            <a:rPr lang="en-US" sz="1600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𝑡</m:t>
                                          </m:r>
                                        </m:e>
                                      </m:d>
                                    </m:e>
                                  </m:nary>
                                </m:e>
                              </m:nary>
                            </m:e>
                          </m:d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                      </m:t>
                          </m:r>
                        </m:e>
                      </m:func>
                    </m:oMath>
                  </m:oMathPara>
                </a14:m>
                <a:endParaRPr lang="en-US" sz="1600" dirty="0"/>
              </a:p>
              <a:p>
                <a:pPr marL="0" lvl="1" algn="ctr"/>
                <a:endParaRPr lang="en-US" dirty="0"/>
              </a:p>
              <a:p>
                <a:pPr marL="0" lvl="1"/>
                <a:endParaRPr lang="en-US" dirty="0"/>
              </a:p>
            </p:txBody>
          </p:sp>
        </mc:Choice>
        <mc:Fallback xmlns="">
          <p:sp>
            <p:nvSpPr>
              <p:cNvPr id="172" name="TextShape 2">
                <a:extLst>
                  <a:ext uri="{FF2B5EF4-FFF2-40B4-BE49-F238E27FC236}">
                    <a16:creationId xmlns:a16="http://schemas.microsoft.com/office/drawing/2014/main" id="{9539218C-3096-1A48-9DEC-2A40AF56EFF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7326" y="981851"/>
                <a:ext cx="8769348" cy="3190098"/>
              </a:xfrm>
              <a:prstGeom prst="rect">
                <a:avLst/>
              </a:prstGeom>
              <a:blipFill>
                <a:blip r:embed="rId2"/>
                <a:stretch>
                  <a:fillRect l="-1302" t="-57143" b="-37698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3" name="TextShape 2">
            <a:extLst>
              <a:ext uri="{FF2B5EF4-FFF2-40B4-BE49-F238E27FC236}">
                <a16:creationId xmlns:a16="http://schemas.microsoft.com/office/drawing/2014/main" id="{57505279-7EC8-084E-9292-BF24FF6F0B0A}"/>
              </a:ext>
            </a:extLst>
          </p:cNvPr>
          <p:cNvSpPr txBox="1"/>
          <p:nvPr/>
        </p:nvSpPr>
        <p:spPr>
          <a:xfrm>
            <a:off x="187326" y="4171949"/>
            <a:ext cx="8769348" cy="93040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65300" indent="-285750">
              <a:spcAft>
                <a:spcPts val="10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We can do k-means clustering without computing the centroids</a:t>
            </a:r>
          </a:p>
          <a:p>
            <a:pPr marL="65300" indent="-285750">
              <a:spcAft>
                <a:spcPts val="10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expression depends only on the dot product of pairs of training samples!</a:t>
            </a:r>
          </a:p>
          <a:p>
            <a:pPr marL="594000" indent="-285750">
              <a:spcAft>
                <a:spcPts val="100"/>
              </a:spcAft>
              <a:buClr>
                <a:srgbClr val="FF0000"/>
              </a:buClr>
              <a:buSzPct val="80000"/>
              <a:buFont typeface="Wingdings" pitchFamily="2" charset="2"/>
              <a:buChar char="Ø"/>
            </a:pPr>
            <a:r>
              <a:rPr lang="en-US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We can use a kernel function instead of the dot product!</a:t>
            </a:r>
          </a:p>
          <a:p>
            <a:pPr marL="3240000" indent="-220450">
              <a:spcAft>
                <a:spcPts val="10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1905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F97F5575-FB03-F34C-BEBF-9066DEE3DF48}"/>
              </a:ext>
            </a:extLst>
          </p:cNvPr>
          <p:cNvSpPr txBox="1"/>
          <p:nvPr/>
        </p:nvSpPr>
        <p:spPr>
          <a:xfrm>
            <a:off x="7416929" y="2876550"/>
            <a:ext cx="1422271" cy="58477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Dot product is distributive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5" name="TextBox 174">
                <a:extLst>
                  <a:ext uri="{FF2B5EF4-FFF2-40B4-BE49-F238E27FC236}">
                    <a16:creationId xmlns:a16="http://schemas.microsoft.com/office/drawing/2014/main" id="{3AC16BBF-5F32-0B45-A54B-700A5E43A6C4}"/>
                  </a:ext>
                </a:extLst>
              </p:cNvPr>
              <p:cNvSpPr txBox="1"/>
              <p:nvPr/>
            </p:nvSpPr>
            <p:spPr>
              <a:xfrm>
                <a:off x="7121776" y="3538675"/>
                <a:ext cx="1717424" cy="603178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sSup>
                      <m:sSup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‖"/>
                            <m:endChr m:val="‖"/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  <m:sup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16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 and </a:t>
                </a:r>
                <a14:m>
                  <m:oMath xmlns:m="http://schemas.openxmlformats.org/officeDocument/2006/math">
                    <m:r>
                      <a:rPr lang="en-US" sz="160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√</m:t>
                    </m:r>
                  </m:oMath>
                </a14:m>
                <a:r>
                  <a:rPr lang="en-US" sz="16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 do not affect </a:t>
                </a:r>
                <a:r>
                  <a:rPr lang="en-US" sz="16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argmin</a:t>
                </a:r>
                <a:endParaRPr lang="en-US" sz="16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endParaRPr>
              </a:p>
            </p:txBody>
          </p:sp>
        </mc:Choice>
        <mc:Fallback xmlns="">
          <p:sp>
            <p:nvSpPr>
              <p:cNvPr id="175" name="TextBox 174">
                <a:extLst>
                  <a:ext uri="{FF2B5EF4-FFF2-40B4-BE49-F238E27FC236}">
                    <a16:creationId xmlns:a16="http://schemas.microsoft.com/office/drawing/2014/main" id="{3AC16BBF-5F32-0B45-A54B-700A5E43A6C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21776" y="3538675"/>
                <a:ext cx="1717424" cy="603178"/>
              </a:xfrm>
              <a:prstGeom prst="rect">
                <a:avLst/>
              </a:prstGeom>
              <a:blipFill>
                <a:blip r:embed="rId3"/>
                <a:stretch>
                  <a:fillRect b="-10000"/>
                </a:stretch>
              </a:blipFill>
              <a:ln w="28575">
                <a:solidFill>
                  <a:srgbClr val="FF000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" grpId="0" animBg="1"/>
      <p:bldP spid="174" grpId="1" animBg="1"/>
      <p:bldP spid="17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71633" y="2248585"/>
            <a:ext cx="4800734" cy="6694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750" dirty="0"/>
              <a:t>K-means</a:t>
            </a:r>
          </a:p>
        </p:txBody>
      </p:sp>
    </p:spTree>
    <p:extLst>
      <p:ext uri="{BB962C8B-B14F-4D97-AF65-F5344CB8AC3E}">
        <p14:creationId xmlns:p14="http://schemas.microsoft.com/office/powerpoint/2010/main" val="398910678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object 45"/>
          <p:cNvSpPr/>
          <p:nvPr/>
        </p:nvSpPr>
        <p:spPr>
          <a:xfrm>
            <a:off x="5165568" y="2411599"/>
            <a:ext cx="0" cy="2414905"/>
          </a:xfrm>
          <a:custGeom>
            <a:avLst/>
            <a:gdLst/>
            <a:ahLst/>
            <a:cxnLst/>
            <a:rect l="l" t="t" r="r" b="b"/>
            <a:pathLst>
              <a:path h="2414904">
                <a:moveTo>
                  <a:pt x="0" y="2414400"/>
                </a:moveTo>
                <a:lnTo>
                  <a:pt x="0" y="0"/>
                </a:lnTo>
              </a:path>
            </a:pathLst>
          </a:custGeom>
          <a:ln w="794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5165569" y="4826000"/>
            <a:ext cx="0" cy="31750"/>
          </a:xfrm>
          <a:custGeom>
            <a:avLst/>
            <a:gdLst/>
            <a:ahLst/>
            <a:cxnLst/>
            <a:rect l="l" t="t" r="r" b="b"/>
            <a:pathLst>
              <a:path h="31750">
                <a:moveTo>
                  <a:pt x="0" y="0"/>
                </a:moveTo>
                <a:lnTo>
                  <a:pt x="0" y="31756"/>
                </a:lnTo>
              </a:path>
            </a:pathLst>
          </a:custGeom>
          <a:ln w="794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5705201" y="2411599"/>
            <a:ext cx="0" cy="2414905"/>
          </a:xfrm>
          <a:custGeom>
            <a:avLst/>
            <a:gdLst/>
            <a:ahLst/>
            <a:cxnLst/>
            <a:rect l="l" t="t" r="r" b="b"/>
            <a:pathLst>
              <a:path h="2414904">
                <a:moveTo>
                  <a:pt x="0" y="2414400"/>
                </a:moveTo>
                <a:lnTo>
                  <a:pt x="0" y="0"/>
                </a:lnTo>
              </a:path>
            </a:pathLst>
          </a:custGeom>
          <a:ln w="794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5705201" y="4826000"/>
            <a:ext cx="0" cy="31750"/>
          </a:xfrm>
          <a:custGeom>
            <a:avLst/>
            <a:gdLst/>
            <a:ahLst/>
            <a:cxnLst/>
            <a:rect l="l" t="t" r="r" b="b"/>
            <a:pathLst>
              <a:path h="31750">
                <a:moveTo>
                  <a:pt x="0" y="0"/>
                </a:moveTo>
                <a:lnTo>
                  <a:pt x="0" y="31756"/>
                </a:lnTo>
              </a:path>
            </a:pathLst>
          </a:custGeom>
          <a:ln w="794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6244890" y="2411599"/>
            <a:ext cx="0" cy="2414905"/>
          </a:xfrm>
          <a:custGeom>
            <a:avLst/>
            <a:gdLst/>
            <a:ahLst/>
            <a:cxnLst/>
            <a:rect l="l" t="t" r="r" b="b"/>
            <a:pathLst>
              <a:path h="2414904">
                <a:moveTo>
                  <a:pt x="0" y="2414400"/>
                </a:moveTo>
                <a:lnTo>
                  <a:pt x="0" y="0"/>
                </a:lnTo>
              </a:path>
            </a:pathLst>
          </a:custGeom>
          <a:ln w="794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6244890" y="4826000"/>
            <a:ext cx="0" cy="31750"/>
          </a:xfrm>
          <a:custGeom>
            <a:avLst/>
            <a:gdLst/>
            <a:ahLst/>
            <a:cxnLst/>
            <a:rect l="l" t="t" r="r" b="b"/>
            <a:pathLst>
              <a:path h="31750">
                <a:moveTo>
                  <a:pt x="0" y="0"/>
                </a:moveTo>
                <a:lnTo>
                  <a:pt x="0" y="31756"/>
                </a:lnTo>
              </a:path>
            </a:pathLst>
          </a:custGeom>
          <a:ln w="794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6784579" y="2411599"/>
            <a:ext cx="0" cy="2414905"/>
          </a:xfrm>
          <a:custGeom>
            <a:avLst/>
            <a:gdLst/>
            <a:ahLst/>
            <a:cxnLst/>
            <a:rect l="l" t="t" r="r" b="b"/>
            <a:pathLst>
              <a:path h="2414904">
                <a:moveTo>
                  <a:pt x="0" y="2414400"/>
                </a:moveTo>
                <a:lnTo>
                  <a:pt x="0" y="0"/>
                </a:lnTo>
              </a:path>
            </a:pathLst>
          </a:custGeom>
          <a:ln w="794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6784579" y="4826000"/>
            <a:ext cx="0" cy="31750"/>
          </a:xfrm>
          <a:custGeom>
            <a:avLst/>
            <a:gdLst/>
            <a:ahLst/>
            <a:cxnLst/>
            <a:rect l="l" t="t" r="r" b="b"/>
            <a:pathLst>
              <a:path h="31750">
                <a:moveTo>
                  <a:pt x="0" y="0"/>
                </a:moveTo>
                <a:lnTo>
                  <a:pt x="0" y="31756"/>
                </a:lnTo>
              </a:path>
            </a:pathLst>
          </a:custGeom>
          <a:ln w="794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7324211" y="2411599"/>
            <a:ext cx="0" cy="2414905"/>
          </a:xfrm>
          <a:custGeom>
            <a:avLst/>
            <a:gdLst/>
            <a:ahLst/>
            <a:cxnLst/>
            <a:rect l="l" t="t" r="r" b="b"/>
            <a:pathLst>
              <a:path h="2414904">
                <a:moveTo>
                  <a:pt x="0" y="2414400"/>
                </a:moveTo>
                <a:lnTo>
                  <a:pt x="0" y="0"/>
                </a:lnTo>
              </a:path>
            </a:pathLst>
          </a:custGeom>
          <a:ln w="7940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7324212" y="4826000"/>
            <a:ext cx="0" cy="31750"/>
          </a:xfrm>
          <a:custGeom>
            <a:avLst/>
            <a:gdLst/>
            <a:ahLst/>
            <a:cxnLst/>
            <a:rect l="l" t="t" r="r" b="b"/>
            <a:pathLst>
              <a:path h="31750">
                <a:moveTo>
                  <a:pt x="0" y="0"/>
                </a:moveTo>
                <a:lnTo>
                  <a:pt x="0" y="31756"/>
                </a:lnTo>
              </a:path>
            </a:pathLst>
          </a:custGeom>
          <a:ln w="794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4625902" y="4423598"/>
            <a:ext cx="3238500" cy="0"/>
          </a:xfrm>
          <a:custGeom>
            <a:avLst/>
            <a:gdLst/>
            <a:ahLst/>
            <a:cxnLst/>
            <a:rect l="l" t="t" r="r" b="b"/>
            <a:pathLst>
              <a:path w="3238500">
                <a:moveTo>
                  <a:pt x="0" y="0"/>
                </a:moveTo>
                <a:lnTo>
                  <a:pt x="3237998" y="0"/>
                </a:lnTo>
              </a:path>
            </a:pathLst>
          </a:custGeom>
          <a:ln w="7946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4594168" y="4423598"/>
            <a:ext cx="31750" cy="0"/>
          </a:xfrm>
          <a:custGeom>
            <a:avLst/>
            <a:gdLst/>
            <a:ahLst/>
            <a:cxnLst/>
            <a:rect l="l" t="t" r="r" b="b"/>
            <a:pathLst>
              <a:path w="31750">
                <a:moveTo>
                  <a:pt x="31734" y="0"/>
                </a:moveTo>
                <a:lnTo>
                  <a:pt x="0" y="0"/>
                </a:lnTo>
              </a:path>
            </a:pathLst>
          </a:custGeom>
          <a:ln w="794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/>
          <p:nvPr/>
        </p:nvSpPr>
        <p:spPr>
          <a:xfrm>
            <a:off x="4625902" y="4021196"/>
            <a:ext cx="3238500" cy="0"/>
          </a:xfrm>
          <a:custGeom>
            <a:avLst/>
            <a:gdLst/>
            <a:ahLst/>
            <a:cxnLst/>
            <a:rect l="l" t="t" r="r" b="b"/>
            <a:pathLst>
              <a:path w="3238500">
                <a:moveTo>
                  <a:pt x="0" y="0"/>
                </a:moveTo>
                <a:lnTo>
                  <a:pt x="3237998" y="0"/>
                </a:lnTo>
              </a:path>
            </a:pathLst>
          </a:custGeom>
          <a:ln w="7946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4594168" y="4021196"/>
            <a:ext cx="31750" cy="0"/>
          </a:xfrm>
          <a:custGeom>
            <a:avLst/>
            <a:gdLst/>
            <a:ahLst/>
            <a:cxnLst/>
            <a:rect l="l" t="t" r="r" b="b"/>
            <a:pathLst>
              <a:path w="31750">
                <a:moveTo>
                  <a:pt x="31734" y="0"/>
                </a:moveTo>
                <a:lnTo>
                  <a:pt x="0" y="0"/>
                </a:lnTo>
              </a:path>
            </a:pathLst>
          </a:custGeom>
          <a:ln w="794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4625902" y="3618782"/>
            <a:ext cx="3238500" cy="0"/>
          </a:xfrm>
          <a:custGeom>
            <a:avLst/>
            <a:gdLst/>
            <a:ahLst/>
            <a:cxnLst/>
            <a:rect l="l" t="t" r="r" b="b"/>
            <a:pathLst>
              <a:path w="3238500">
                <a:moveTo>
                  <a:pt x="0" y="0"/>
                </a:moveTo>
                <a:lnTo>
                  <a:pt x="3237998" y="0"/>
                </a:lnTo>
              </a:path>
            </a:pathLst>
          </a:custGeom>
          <a:ln w="7946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4594167" y="3618782"/>
            <a:ext cx="31750" cy="0"/>
          </a:xfrm>
          <a:custGeom>
            <a:avLst/>
            <a:gdLst/>
            <a:ahLst/>
            <a:cxnLst/>
            <a:rect l="l" t="t" r="r" b="b"/>
            <a:pathLst>
              <a:path w="31750">
                <a:moveTo>
                  <a:pt x="31734" y="0"/>
                </a:moveTo>
                <a:lnTo>
                  <a:pt x="0" y="0"/>
                </a:lnTo>
              </a:path>
            </a:pathLst>
          </a:custGeom>
          <a:ln w="794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4625902" y="3216369"/>
            <a:ext cx="3238500" cy="0"/>
          </a:xfrm>
          <a:custGeom>
            <a:avLst/>
            <a:gdLst/>
            <a:ahLst/>
            <a:cxnLst/>
            <a:rect l="l" t="t" r="r" b="b"/>
            <a:pathLst>
              <a:path w="3238500">
                <a:moveTo>
                  <a:pt x="0" y="0"/>
                </a:moveTo>
                <a:lnTo>
                  <a:pt x="3237998" y="0"/>
                </a:lnTo>
              </a:path>
            </a:pathLst>
          </a:custGeom>
          <a:ln w="7946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/>
          <p:nvPr/>
        </p:nvSpPr>
        <p:spPr>
          <a:xfrm>
            <a:off x="4594167" y="3216369"/>
            <a:ext cx="31750" cy="0"/>
          </a:xfrm>
          <a:custGeom>
            <a:avLst/>
            <a:gdLst/>
            <a:ahLst/>
            <a:cxnLst/>
            <a:rect l="l" t="t" r="r" b="b"/>
            <a:pathLst>
              <a:path w="31750">
                <a:moveTo>
                  <a:pt x="31734" y="0"/>
                </a:moveTo>
                <a:lnTo>
                  <a:pt x="0" y="0"/>
                </a:lnTo>
              </a:path>
            </a:pathLst>
          </a:custGeom>
          <a:ln w="794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/>
          <p:nvPr/>
        </p:nvSpPr>
        <p:spPr>
          <a:xfrm>
            <a:off x="4625902" y="2813956"/>
            <a:ext cx="3238500" cy="0"/>
          </a:xfrm>
          <a:custGeom>
            <a:avLst/>
            <a:gdLst/>
            <a:ahLst/>
            <a:cxnLst/>
            <a:rect l="l" t="t" r="r" b="b"/>
            <a:pathLst>
              <a:path w="3238500">
                <a:moveTo>
                  <a:pt x="0" y="0"/>
                </a:moveTo>
                <a:lnTo>
                  <a:pt x="3237998" y="0"/>
                </a:lnTo>
              </a:path>
            </a:pathLst>
          </a:custGeom>
          <a:ln w="7946">
            <a:solidFill>
              <a:srgbClr val="AFAFAF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/>
          <p:nvPr/>
        </p:nvSpPr>
        <p:spPr>
          <a:xfrm>
            <a:off x="4594167" y="2813956"/>
            <a:ext cx="31750" cy="0"/>
          </a:xfrm>
          <a:custGeom>
            <a:avLst/>
            <a:gdLst/>
            <a:ahLst/>
            <a:cxnLst/>
            <a:rect l="l" t="t" r="r" b="b"/>
            <a:pathLst>
              <a:path w="31750">
                <a:moveTo>
                  <a:pt x="31734" y="0"/>
                </a:moveTo>
                <a:lnTo>
                  <a:pt x="0" y="0"/>
                </a:lnTo>
              </a:path>
            </a:pathLst>
          </a:custGeom>
          <a:ln w="794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" name="object 65"/>
          <p:cNvSpPr/>
          <p:nvPr/>
        </p:nvSpPr>
        <p:spPr>
          <a:xfrm>
            <a:off x="5009801" y="2648001"/>
            <a:ext cx="2499087" cy="187127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6" name="object 66"/>
          <p:cNvSpPr/>
          <p:nvPr/>
        </p:nvSpPr>
        <p:spPr>
          <a:xfrm>
            <a:off x="4625904" y="2407944"/>
            <a:ext cx="0" cy="2421890"/>
          </a:xfrm>
          <a:custGeom>
            <a:avLst/>
            <a:gdLst/>
            <a:ahLst/>
            <a:cxnLst/>
            <a:rect l="l" t="t" r="r" b="b"/>
            <a:pathLst>
              <a:path h="2421890">
                <a:moveTo>
                  <a:pt x="0" y="0"/>
                </a:moveTo>
                <a:lnTo>
                  <a:pt x="0" y="2421688"/>
                </a:lnTo>
              </a:path>
            </a:pathLst>
          </a:custGeom>
          <a:ln w="725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7" name="object 67"/>
          <p:cNvSpPr/>
          <p:nvPr/>
        </p:nvSpPr>
        <p:spPr>
          <a:xfrm>
            <a:off x="4622278" y="4826003"/>
            <a:ext cx="3245485" cy="0"/>
          </a:xfrm>
          <a:custGeom>
            <a:avLst/>
            <a:gdLst/>
            <a:ahLst/>
            <a:cxnLst/>
            <a:rect l="l" t="t" r="r" b="b"/>
            <a:pathLst>
              <a:path w="3245484">
                <a:moveTo>
                  <a:pt x="0" y="0"/>
                </a:moveTo>
                <a:lnTo>
                  <a:pt x="3245224" y="0"/>
                </a:lnTo>
              </a:path>
            </a:pathLst>
          </a:custGeom>
          <a:ln w="725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" name="TextShape 1">
            <a:extLst>
              <a:ext uri="{FF2B5EF4-FFF2-40B4-BE49-F238E27FC236}">
                <a16:creationId xmlns:a16="http://schemas.microsoft.com/office/drawing/2014/main" id="{DDBA4903-3AF1-0C41-985B-6F443C3AFF53}"/>
              </a:ext>
            </a:extLst>
          </p:cNvPr>
          <p:cNvSpPr txBox="1"/>
          <p:nvPr/>
        </p:nvSpPr>
        <p:spPr>
          <a:xfrm>
            <a:off x="152399" y="133350"/>
            <a:ext cx="8804275" cy="85875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2994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Kernel K-means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0" name="TextShape 2">
                <a:extLst>
                  <a:ext uri="{FF2B5EF4-FFF2-40B4-BE49-F238E27FC236}">
                    <a16:creationId xmlns:a16="http://schemas.microsoft.com/office/drawing/2014/main" id="{13848FB0-A3D0-164A-955C-63E13732265E}"/>
                  </a:ext>
                </a:extLst>
              </p:cNvPr>
              <p:cNvSpPr txBox="1"/>
              <p:nvPr/>
            </p:nvSpPr>
            <p:spPr>
              <a:xfrm>
                <a:off x="187326" y="981851"/>
                <a:ext cx="8769348" cy="31900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0" tIns="0" rIns="0" bIns="0"/>
              <a:lstStyle/>
              <a:p>
                <a:pPr marL="0" lvl="1" indent="-285750">
                  <a:buFont typeface="Arial" panose="020B0604020202020204" pitchFamily="34" charset="0"/>
                  <a:buChar char="•"/>
                </a:pPr>
                <a:r>
                  <a:rPr lang="en-US" sz="16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Assign each point to a random cluster</a:t>
                </a:r>
              </a:p>
              <a:p>
                <a:pPr marL="0" lvl="1"/>
                <a:endParaRPr lang="en-US" sz="8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endParaRPr>
              </a:p>
              <a:p>
                <a:pPr marL="0" lvl="1" indent="-285750">
                  <a:buFont typeface="Arial" panose="020B0604020202020204" pitchFamily="34" charset="0"/>
                  <a:buChar char="•"/>
                </a:pPr>
                <a:r>
                  <a:rPr lang="en-US" sz="16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Repeat until no change occurs:</a:t>
                </a:r>
              </a:p>
              <a:p>
                <a:pPr marL="0" lvl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sSup>
                            <m:sSup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p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</m:sub>
                      </m:sSub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, </m:t>
                                </m:r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𝑖𝑓</m:t>
                                </m:r>
                                <m:sSup>
                                  <m:sSupPr>
                                    <m:ctrlP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e>
                                  <m:sup>
                                    <m: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  <m:t>∗</m:t>
                                    </m:r>
                                  </m:sup>
                                </m:sSup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func>
                                  <m:funcPr>
                                    <m:ctrlP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limLow>
                                      <m:limLowPr>
                                        <m:ctrlPr>
                                          <a:rPr lang="en-US" sz="16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limLow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lang="en-US" sz="1600" b="0" i="0" smtClean="0">
                                            <a:latin typeface="Cambria Math" panose="02040503050406030204" pitchFamily="18" charset="0"/>
                                          </a:rPr>
                                          <m:t>argmin</m:t>
                                        </m:r>
                                      </m:e>
                                      <m:lim>
                                        <m:r>
                                          <a:rPr lang="en-US" sz="1600" b="0" i="1" smtClean="0">
                                            <a:latin typeface="Cambria Math" panose="02040503050406030204" pitchFamily="18" charset="0"/>
                                          </a:rPr>
                                          <m:t>𝑘</m:t>
                                        </m:r>
                                      </m:lim>
                                    </m:limLow>
                                  </m:fName>
                                  <m:e>
                                    <m:d>
                                      <m:dPr>
                                        <m:ctrlPr>
                                          <a:rPr lang="en-US" sz="16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sz="1600" b="0" i="1" smtClean="0">
                                            <a:latin typeface="Cambria Math" panose="02040503050406030204" pitchFamily="18" charset="0"/>
                                          </a:rPr>
                                          <m:t>−2</m:t>
                                        </m:r>
                                        <m:f>
                                          <m:fPr>
                                            <m:ctrlP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Pr>
                                          <m:num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</a:rPr>
                                              <m:t>1</m:t>
                                            </m:r>
                                          </m:num>
                                          <m:den>
                                            <m:d>
                                              <m:dPr>
                                                <m:begChr m:val="|"/>
                                                <m:endChr m:val="|"/>
                                                <m:ctrlP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dPr>
                                              <m:e>
                                                <m:sSub>
                                                  <m:sSubPr>
                                                    <m:ctrlPr>
                                                      <a:rPr lang="en-US" sz="1600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en-US" sz="1600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  <m:t>𝐶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en-US" sz="1600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  <m:t>𝑘</m:t>
                                                    </m:r>
                                                  </m:sub>
                                                </m:sSub>
                                              </m:e>
                                            </m:d>
                                          </m:den>
                                        </m:f>
                                        <m:nary>
                                          <m:naryPr>
                                            <m:chr m:val="∑"/>
                                            <m:supHide m:val="on"/>
                                            <m:ctrlP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naryPr>
                                          <m:sub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𝑠</m:t>
                                            </m:r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∈</m:t>
                                            </m:r>
                                            <m:sSub>
                                              <m:sSubPr>
                                                <m:ctrlP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𝐶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𝑘</m:t>
                                                </m:r>
                                              </m:sub>
                                            </m:sSub>
                                          </m:sub>
                                          <m:sup/>
                                          <m:e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𝐾</m:t>
                                            </m:r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(</m:t>
                                            </m:r>
                                            <m:sSub>
                                              <m:sSubPr>
                                                <m:ctrlP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𝑥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𝑖</m:t>
                                                </m:r>
                                              </m:sub>
                                            </m:sSub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,</m:t>
                                            </m:r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𝑠</m:t>
                                            </m:r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)</m:t>
                                            </m:r>
                                          </m:e>
                                        </m:nary>
                                        <m:r>
                                          <a:rPr lang="en-US" sz="1600" b="0" i="1" smtClean="0">
                                            <a:latin typeface="Cambria Math" panose="02040503050406030204" pitchFamily="18" charset="0"/>
                                          </a:rPr>
                                          <m:t>+</m:t>
                                        </m:r>
                                        <m:f>
                                          <m:fPr>
                                            <m:ctrlP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Pr>
                                          <m:num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</a:rPr>
                                              <m:t>1</m:t>
                                            </m:r>
                                          </m:num>
                                          <m:den>
                                            <m:sSup>
                                              <m:sSupPr>
                                                <m:ctrlP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pPr>
                                              <m:e>
                                                <m:d>
                                                  <m:dPr>
                                                    <m:begChr m:val="|"/>
                                                    <m:endChr m:val="|"/>
                                                    <m:ctrlPr>
                                                      <a:rPr lang="en-US" sz="1600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dPr>
                                                  <m:e>
                                                    <m:sSub>
                                                      <m:sSubPr>
                                                        <m:ctrlPr>
                                                          <a:rPr lang="en-US" sz="1600" b="0" i="1" smtClean="0">
                                                            <a:latin typeface="Cambria Math" panose="02040503050406030204" pitchFamily="18" charset="0"/>
                                                          </a:rPr>
                                                        </m:ctrlPr>
                                                      </m:sSubPr>
                                                      <m:e>
                                                        <m:r>
                                                          <a:rPr lang="en-US" sz="1600" b="0" i="1" smtClean="0">
                                                            <a:latin typeface="Cambria Math" panose="02040503050406030204" pitchFamily="18" charset="0"/>
                                                          </a:rPr>
                                                          <m:t>𝐶</m:t>
                                                        </m:r>
                                                      </m:e>
                                                      <m:sub>
                                                        <m:r>
                                                          <a:rPr lang="en-US" sz="1600" b="0" i="1" smtClean="0">
                                                            <a:latin typeface="Cambria Math" panose="02040503050406030204" pitchFamily="18" charset="0"/>
                                                          </a:rPr>
                                                          <m:t>𝑘</m:t>
                                                        </m:r>
                                                      </m:sub>
                                                    </m:sSub>
                                                  </m:e>
                                                </m:d>
                                              </m:e>
                                              <m:sup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2</m:t>
                                                </m:r>
                                              </m:sup>
                                            </m:sSup>
                                          </m:den>
                                        </m:f>
                                        <m:nary>
                                          <m:naryPr>
                                            <m:chr m:val="∑"/>
                                            <m:supHide m:val="on"/>
                                            <m:ctrlP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naryPr>
                                          <m:sub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𝑠</m:t>
                                            </m:r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∈</m:t>
                                            </m:r>
                                            <m:sSub>
                                              <m:sSubPr>
                                                <m:ctrlP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𝐶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𝑘</m:t>
                                                </m:r>
                                              </m:sub>
                                            </m:sSub>
                                          </m:sub>
                                          <m:sup/>
                                          <m:e>
                                            <m:nary>
                                              <m:naryPr>
                                                <m:chr m:val="∑"/>
                                                <m:supHide m:val="on"/>
                                                <m:ctrlP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naryPr>
                                              <m:sub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𝑡</m:t>
                                                </m:r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∈</m:t>
                                                </m:r>
                                                <m:sSub>
                                                  <m:sSubPr>
                                                    <m:ctrlPr>
                                                      <a:rPr lang="en-US" sz="1600" b="0" i="1" smtClean="0">
                                                        <a:latin typeface="Cambria Math" panose="02040503050406030204" pitchFamily="18" charset="0"/>
                                                        <a:ea typeface="Cambria Math" panose="02040503050406030204" pitchFamily="18" charset="0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en-US" sz="1600" b="0" i="1" smtClean="0">
                                                        <a:latin typeface="Cambria Math" panose="02040503050406030204" pitchFamily="18" charset="0"/>
                                                        <a:ea typeface="Cambria Math" panose="02040503050406030204" pitchFamily="18" charset="0"/>
                                                      </a:rPr>
                                                      <m:t>𝐶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en-US" sz="1600" b="0" i="1" smtClean="0">
                                                        <a:latin typeface="Cambria Math" panose="02040503050406030204" pitchFamily="18" charset="0"/>
                                                        <a:ea typeface="Cambria Math" panose="02040503050406030204" pitchFamily="18" charset="0"/>
                                                      </a:rPr>
                                                      <m:t>𝑘</m:t>
                                                    </m:r>
                                                  </m:sub>
                                                </m:sSub>
                                              </m:sub>
                                              <m:sup/>
                                              <m:e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𝐾</m:t>
                                                </m:r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(</m:t>
                                                </m:r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𝑠</m:t>
                                                </m:r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,</m:t>
                                                </m:r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𝑡</m:t>
                                                </m:r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)</m:t>
                                                </m:r>
                                              </m:e>
                                            </m:nary>
                                          </m:e>
                                        </m:nary>
                                      </m:e>
                                    </m:d>
                                  </m:e>
                                </m:func>
                              </m:e>
                            </m:mr>
                            <m:mr>
                              <m:e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0, </m:t>
                                </m:r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𝑜𝑡h𝑒𝑟𝑤𝑖𝑠𝑒</m:t>
                                </m:r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                                                                                          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800" dirty="0"/>
              </a:p>
              <a:p>
                <a:pPr marL="0" lvl="1"/>
                <a:r>
                  <a:rPr lang="en-US" dirty="0"/>
                  <a:t>where:</a:t>
                </a:r>
              </a:p>
              <a:p>
                <a:pPr marL="285750" lvl="1" indent="-285750"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𝑖𝑓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∈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𝐶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</m:e>
                          </m:mr>
                          <m:m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0, 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𝑜𝑡h𝑒𝑟𝑤𝑖𝑠𝑒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US" dirty="0"/>
              </a:p>
              <a:p>
                <a:pPr marL="285750" lvl="1" indent="-285750"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: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⟶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ℝ</m:t>
                    </m:r>
                  </m:oMath>
                </a14:m>
                <a:r>
                  <a:rPr lang="en-US" dirty="0"/>
                  <a:t> is a kernel function</a:t>
                </a:r>
              </a:p>
              <a:p>
                <a:pPr marL="0" lvl="1"/>
                <a:endParaRPr lang="en-US" dirty="0"/>
              </a:p>
            </p:txBody>
          </p:sp>
        </mc:Choice>
        <mc:Fallback xmlns="">
          <p:sp>
            <p:nvSpPr>
              <p:cNvPr id="70" name="TextShape 2">
                <a:extLst>
                  <a:ext uri="{FF2B5EF4-FFF2-40B4-BE49-F238E27FC236}">
                    <a16:creationId xmlns:a16="http://schemas.microsoft.com/office/drawing/2014/main" id="{13848FB0-A3D0-164A-955C-63E1373226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7326" y="981851"/>
                <a:ext cx="8769348" cy="3190098"/>
              </a:xfrm>
              <a:prstGeom prst="rect">
                <a:avLst/>
              </a:prstGeom>
              <a:blipFill>
                <a:blip r:embed="rId3"/>
                <a:stretch>
                  <a:fillRect l="-3329" t="-7540" b="-40476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8" name="TextShape 2">
                <a:extLst>
                  <a:ext uri="{FF2B5EF4-FFF2-40B4-BE49-F238E27FC236}">
                    <a16:creationId xmlns:a16="http://schemas.microsoft.com/office/drawing/2014/main" id="{48155B1F-0F4E-104D-A711-A297AE8BF597}"/>
                  </a:ext>
                </a:extLst>
              </p:cNvPr>
              <p:cNvSpPr txBox="1"/>
              <p:nvPr/>
            </p:nvSpPr>
            <p:spPr>
              <a:xfrm>
                <a:off x="187326" y="981851"/>
                <a:ext cx="8769348" cy="39271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0" tIns="0" rIns="0" bIns="0"/>
              <a:lstStyle/>
              <a:p>
                <a:pPr marL="0" lvl="1" indent="-285750">
                  <a:buFont typeface="Arial" panose="020B0604020202020204" pitchFamily="34" charset="0"/>
                  <a:buChar char="•"/>
                </a:pPr>
                <a:r>
                  <a:rPr lang="en-US" sz="16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Assign each point to a random cluster</a:t>
                </a:r>
              </a:p>
              <a:p>
                <a:pPr marL="0" lvl="1"/>
                <a:endParaRPr lang="en-US" sz="8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endParaRPr>
              </a:p>
              <a:p>
                <a:pPr marL="0" lvl="1" indent="-285750">
                  <a:buFont typeface="Arial" panose="020B0604020202020204" pitchFamily="34" charset="0"/>
                  <a:buChar char="•"/>
                </a:pPr>
                <a:r>
                  <a:rPr lang="en-US" sz="16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Repeat until no change occurs:</a:t>
                </a:r>
              </a:p>
              <a:p>
                <a:pPr marL="0" lvl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sSup>
                            <m:sSup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p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</m:sub>
                      </m:sSub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, </m:t>
                                </m:r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𝑖𝑓</m:t>
                                </m:r>
                                <m:sSup>
                                  <m:sSupPr>
                                    <m:ctrlP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e>
                                  <m:sup>
                                    <m: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  <m:t>∗</m:t>
                                    </m:r>
                                  </m:sup>
                                </m:sSup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func>
                                  <m:funcPr>
                                    <m:ctrlP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limLow>
                                      <m:limLowPr>
                                        <m:ctrlPr>
                                          <a:rPr lang="en-US" sz="16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limLow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lang="en-US" sz="1600" b="0" i="0" smtClean="0">
                                            <a:latin typeface="Cambria Math" panose="02040503050406030204" pitchFamily="18" charset="0"/>
                                          </a:rPr>
                                          <m:t>argmin</m:t>
                                        </m:r>
                                      </m:e>
                                      <m:lim>
                                        <m:r>
                                          <a:rPr lang="en-US" sz="1600" b="0" i="1" smtClean="0">
                                            <a:latin typeface="Cambria Math" panose="02040503050406030204" pitchFamily="18" charset="0"/>
                                          </a:rPr>
                                          <m:t>𝑘</m:t>
                                        </m:r>
                                      </m:lim>
                                    </m:limLow>
                                  </m:fName>
                                  <m:e>
                                    <m:d>
                                      <m:dPr>
                                        <m:ctrlPr>
                                          <a:rPr lang="en-US" sz="16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sz="1600" b="0" i="1" smtClean="0">
                                            <a:latin typeface="Cambria Math" panose="02040503050406030204" pitchFamily="18" charset="0"/>
                                          </a:rPr>
                                          <m:t>−2</m:t>
                                        </m:r>
                                        <m:f>
                                          <m:fPr>
                                            <m:ctrlP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Pr>
                                          <m:num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</a:rPr>
                                              <m:t>1</m:t>
                                            </m:r>
                                          </m:num>
                                          <m:den>
                                            <m:d>
                                              <m:dPr>
                                                <m:begChr m:val="|"/>
                                                <m:endChr m:val="|"/>
                                                <m:ctrlP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dPr>
                                              <m:e>
                                                <m:sSub>
                                                  <m:sSubPr>
                                                    <m:ctrlPr>
                                                      <a:rPr lang="en-US" sz="1600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en-US" sz="1600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  <m:t>𝐶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en-US" sz="1600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  <m:t>𝑘</m:t>
                                                    </m:r>
                                                  </m:sub>
                                                </m:sSub>
                                              </m:e>
                                            </m:d>
                                          </m:den>
                                        </m:f>
                                        <m:nary>
                                          <m:naryPr>
                                            <m:chr m:val="∑"/>
                                            <m:supHide m:val="on"/>
                                            <m:ctrlP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naryPr>
                                          <m:sub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𝑠</m:t>
                                            </m:r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∈</m:t>
                                            </m:r>
                                            <m:sSub>
                                              <m:sSubPr>
                                                <m:ctrlP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𝐶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𝑘</m:t>
                                                </m:r>
                                              </m:sub>
                                            </m:sSub>
                                          </m:sub>
                                          <m:sup/>
                                          <m:e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𝐾</m:t>
                                            </m:r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(</m:t>
                                            </m:r>
                                            <m:sSub>
                                              <m:sSubPr>
                                                <m:ctrlP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𝑥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𝑖</m:t>
                                                </m:r>
                                              </m:sub>
                                            </m:sSub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,</m:t>
                                            </m:r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𝑠</m:t>
                                            </m:r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)</m:t>
                                            </m:r>
                                          </m:e>
                                        </m:nary>
                                        <m:r>
                                          <a:rPr lang="en-US" sz="1600" b="0" i="1" smtClean="0">
                                            <a:latin typeface="Cambria Math" panose="02040503050406030204" pitchFamily="18" charset="0"/>
                                          </a:rPr>
                                          <m:t>+</m:t>
                                        </m:r>
                                        <m:f>
                                          <m:fPr>
                                            <m:ctrlP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Pr>
                                          <m:num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</a:rPr>
                                              <m:t>1</m:t>
                                            </m:r>
                                          </m:num>
                                          <m:den>
                                            <m:sSup>
                                              <m:sSupPr>
                                                <m:ctrlP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pPr>
                                              <m:e>
                                                <m:d>
                                                  <m:dPr>
                                                    <m:begChr m:val="|"/>
                                                    <m:endChr m:val="|"/>
                                                    <m:ctrlPr>
                                                      <a:rPr lang="en-US" sz="1600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dPr>
                                                  <m:e>
                                                    <m:sSub>
                                                      <m:sSubPr>
                                                        <m:ctrlPr>
                                                          <a:rPr lang="en-US" sz="1600" b="0" i="1" smtClean="0">
                                                            <a:latin typeface="Cambria Math" panose="02040503050406030204" pitchFamily="18" charset="0"/>
                                                          </a:rPr>
                                                        </m:ctrlPr>
                                                      </m:sSubPr>
                                                      <m:e>
                                                        <m:r>
                                                          <a:rPr lang="en-US" sz="1600" b="0" i="1" smtClean="0">
                                                            <a:latin typeface="Cambria Math" panose="02040503050406030204" pitchFamily="18" charset="0"/>
                                                          </a:rPr>
                                                          <m:t>𝐶</m:t>
                                                        </m:r>
                                                      </m:e>
                                                      <m:sub>
                                                        <m:r>
                                                          <a:rPr lang="en-US" sz="1600" b="0" i="1" smtClean="0">
                                                            <a:latin typeface="Cambria Math" panose="02040503050406030204" pitchFamily="18" charset="0"/>
                                                          </a:rPr>
                                                          <m:t>𝑘</m:t>
                                                        </m:r>
                                                      </m:sub>
                                                    </m:sSub>
                                                  </m:e>
                                                </m:d>
                                              </m:e>
                                              <m:sup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2</m:t>
                                                </m:r>
                                              </m:sup>
                                            </m:sSup>
                                          </m:den>
                                        </m:f>
                                        <m:nary>
                                          <m:naryPr>
                                            <m:chr m:val="∑"/>
                                            <m:supHide m:val="on"/>
                                            <m:ctrlP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naryPr>
                                          <m:sub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𝑠</m:t>
                                            </m:r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∈</m:t>
                                            </m:r>
                                            <m:sSub>
                                              <m:sSubPr>
                                                <m:ctrlP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𝐶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𝑘</m:t>
                                                </m:r>
                                              </m:sub>
                                            </m:sSub>
                                          </m:sub>
                                          <m:sup/>
                                          <m:e>
                                            <m:nary>
                                              <m:naryPr>
                                                <m:chr m:val="∑"/>
                                                <m:supHide m:val="on"/>
                                                <m:ctrlP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naryPr>
                                              <m:sub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𝑡</m:t>
                                                </m:r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∈</m:t>
                                                </m:r>
                                                <m:sSub>
                                                  <m:sSubPr>
                                                    <m:ctrlPr>
                                                      <a:rPr lang="en-US" sz="1600" b="0" i="1" smtClean="0">
                                                        <a:latin typeface="Cambria Math" panose="02040503050406030204" pitchFamily="18" charset="0"/>
                                                        <a:ea typeface="Cambria Math" panose="02040503050406030204" pitchFamily="18" charset="0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en-US" sz="1600" b="0" i="1" smtClean="0">
                                                        <a:latin typeface="Cambria Math" panose="02040503050406030204" pitchFamily="18" charset="0"/>
                                                        <a:ea typeface="Cambria Math" panose="02040503050406030204" pitchFamily="18" charset="0"/>
                                                      </a:rPr>
                                                      <m:t>𝐶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en-US" sz="1600" b="0" i="1" smtClean="0">
                                                        <a:latin typeface="Cambria Math" panose="02040503050406030204" pitchFamily="18" charset="0"/>
                                                        <a:ea typeface="Cambria Math" panose="02040503050406030204" pitchFamily="18" charset="0"/>
                                                      </a:rPr>
                                                      <m:t>𝑘</m:t>
                                                    </m:r>
                                                  </m:sub>
                                                </m:sSub>
                                              </m:sub>
                                              <m:sup/>
                                              <m:e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𝐾</m:t>
                                                </m:r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(</m:t>
                                                </m:r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𝑠</m:t>
                                                </m:r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,</m:t>
                                                </m:r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𝑡</m:t>
                                                </m:r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)</m:t>
                                                </m:r>
                                              </m:e>
                                            </m:nary>
                                          </m:e>
                                        </m:nary>
                                      </m:e>
                                    </m:d>
                                  </m:e>
                                </m:func>
                              </m:e>
                            </m:mr>
                            <m:mr>
                              <m:e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0, </m:t>
                                </m:r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𝑜𝑡h𝑒𝑟𝑤𝑖𝑠𝑒</m:t>
                                </m:r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                                                                                          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800" dirty="0"/>
              </a:p>
              <a:p>
                <a:pPr marL="0" lvl="1"/>
                <a:r>
                  <a:rPr lang="en-US" dirty="0"/>
                  <a:t>where:</a:t>
                </a:r>
              </a:p>
              <a:p>
                <a:pPr marL="285750" lvl="1" indent="-285750"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𝑖𝑓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∈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𝐶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</m:e>
                          </m:mr>
                          <m:m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0, 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𝑜𝑡h𝑒𝑟𝑤𝑖𝑠𝑒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US" dirty="0"/>
              </a:p>
              <a:p>
                <a:pPr marL="285750" lvl="1" indent="-285750"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: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⟶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ℝ</m:t>
                    </m:r>
                  </m:oMath>
                </a14:m>
                <a:r>
                  <a:rPr lang="en-US" dirty="0"/>
                  <a:t> is a kernel function</a:t>
                </a:r>
              </a:p>
              <a:p>
                <a:pPr marL="285750" lvl="1" indent="-285750">
                  <a:buFont typeface="Wingdings" pitchFamily="2" charset="2"/>
                  <a:buChar char="Ø"/>
                </a:pPr>
                <a:endParaRPr lang="en-US" dirty="0"/>
              </a:p>
              <a:p>
                <a:pPr marL="285750" lvl="1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For example:</a:t>
                </a:r>
              </a:p>
              <a:p>
                <a:pPr marL="285750" lvl="1" indent="-285750"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=2</m:t>
                    </m:r>
                  </m:oMath>
                </a14:m>
                <a:endParaRPr lang="en-US" dirty="0"/>
              </a:p>
              <a:p>
                <a:pPr marL="285750" lvl="1" indent="-285750"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)=</m:t>
                    </m:r>
                    <m:sSup>
                      <m:sSup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i="1" dirty="0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begChr m:val="‖"/>
                                    <m:endChr m:val="‖"/>
                                    <m:ctrlPr>
                                      <a:rPr lang="en-US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dirty="0" smtClean="0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  <m:r>
                                      <a:rPr lang="en-US" b="0" i="1" dirty="0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b="0" i="1" dirty="0" smtClean="0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</m:d>
                              </m:e>
                              <m:sup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  <m:sSup>
                              <m:sSupPr>
                                <m:ctrlP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p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sup>
                    </m:sSup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78" name="TextShape 2">
                <a:extLst>
                  <a:ext uri="{FF2B5EF4-FFF2-40B4-BE49-F238E27FC236}">
                    <a16:creationId xmlns:a16="http://schemas.microsoft.com/office/drawing/2014/main" id="{48155B1F-0F4E-104D-A711-A297AE8BF59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7326" y="981851"/>
                <a:ext cx="8769348" cy="3927109"/>
              </a:xfrm>
              <a:prstGeom prst="rect">
                <a:avLst/>
              </a:prstGeom>
              <a:blipFill>
                <a:blip r:embed="rId2"/>
                <a:stretch>
                  <a:fillRect l="-3329" t="-6109" b="-13826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7" name="TextShape 1">
            <a:extLst>
              <a:ext uri="{FF2B5EF4-FFF2-40B4-BE49-F238E27FC236}">
                <a16:creationId xmlns:a16="http://schemas.microsoft.com/office/drawing/2014/main" id="{5A83B57B-EB04-EF47-98E5-FCB98C09C6D9}"/>
              </a:ext>
            </a:extLst>
          </p:cNvPr>
          <p:cNvSpPr txBox="1"/>
          <p:nvPr/>
        </p:nvSpPr>
        <p:spPr>
          <a:xfrm>
            <a:off x="152399" y="133350"/>
            <a:ext cx="8804275" cy="85875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2994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Kernel K-means</a:t>
            </a:r>
          </a:p>
        </p:txBody>
      </p:sp>
      <p:pic>
        <p:nvPicPr>
          <p:cNvPr id="81" name="Picture 80" descr="A close up of a map&#10;&#10;Description automatically generated">
            <a:extLst>
              <a:ext uri="{FF2B5EF4-FFF2-40B4-BE49-F238E27FC236}">
                <a16:creationId xmlns:a16="http://schemas.microsoft.com/office/drawing/2014/main" id="{D315B6F5-7748-8D4E-A10B-A78F9FDE56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2419350"/>
            <a:ext cx="3292398" cy="2466989"/>
          </a:xfrm>
          <a:prstGeom prst="rect">
            <a:avLst/>
          </a:prstGeom>
        </p:spPr>
      </p:pic>
      <p:sp>
        <p:nvSpPr>
          <p:cNvPr id="82" name="Rectangle 81">
            <a:extLst>
              <a:ext uri="{FF2B5EF4-FFF2-40B4-BE49-F238E27FC236}">
                <a16:creationId xmlns:a16="http://schemas.microsoft.com/office/drawing/2014/main" id="{2B351CD1-532D-124F-AD22-8C8DD292F37E}"/>
              </a:ext>
            </a:extLst>
          </p:cNvPr>
          <p:cNvSpPr/>
          <p:nvPr/>
        </p:nvSpPr>
        <p:spPr>
          <a:xfrm>
            <a:off x="381000" y="895350"/>
            <a:ext cx="3581999" cy="4320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84" name="TextShape 2">
                <a:extLst>
                  <a:ext uri="{FF2B5EF4-FFF2-40B4-BE49-F238E27FC236}">
                    <a16:creationId xmlns:a16="http://schemas.microsoft.com/office/drawing/2014/main" id="{4293791E-AA0E-404C-A4B3-1D0B0AA291C6}"/>
                  </a:ext>
                </a:extLst>
              </p:cNvPr>
              <p:cNvSpPr txBox="1"/>
              <p:nvPr/>
            </p:nvSpPr>
            <p:spPr>
              <a:xfrm>
                <a:off x="187326" y="981851"/>
                <a:ext cx="8769348" cy="39271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0" tIns="0" rIns="0" bIns="0"/>
              <a:lstStyle/>
              <a:p>
                <a:pPr marL="0" lvl="1" indent="-285750">
                  <a:buFont typeface="Arial" panose="020B0604020202020204" pitchFamily="34" charset="0"/>
                  <a:buChar char="•"/>
                </a:pPr>
                <a:r>
                  <a:rPr lang="en-US" sz="16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Assign each point to a random cluster</a:t>
                </a:r>
              </a:p>
              <a:p>
                <a:pPr marL="0" lvl="1"/>
                <a:endParaRPr lang="en-US" sz="8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endParaRPr>
              </a:p>
              <a:p>
                <a:pPr marL="0" lvl="1" indent="-285750">
                  <a:buFont typeface="Arial" panose="020B0604020202020204" pitchFamily="34" charset="0"/>
                  <a:buChar char="•"/>
                </a:pPr>
                <a:r>
                  <a:rPr lang="en-US" sz="16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Repeat until no change occurs:</a:t>
                </a:r>
              </a:p>
              <a:p>
                <a:pPr marL="0" lvl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sSup>
                            <m:sSup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p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</m:sub>
                      </m:sSub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, </m:t>
                                </m:r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𝑖𝑓</m:t>
                                </m:r>
                                <m:sSup>
                                  <m:sSupPr>
                                    <m:ctrlP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e>
                                  <m:sup>
                                    <m: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  <m:t>∗</m:t>
                                    </m:r>
                                  </m:sup>
                                </m:sSup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func>
                                  <m:funcPr>
                                    <m:ctrlP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limLow>
                                      <m:limLowPr>
                                        <m:ctrlPr>
                                          <a:rPr lang="en-US" sz="16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limLow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lang="en-US" sz="1600" b="0" i="0" smtClean="0">
                                            <a:latin typeface="Cambria Math" panose="02040503050406030204" pitchFamily="18" charset="0"/>
                                          </a:rPr>
                                          <m:t>argmin</m:t>
                                        </m:r>
                                      </m:e>
                                      <m:lim>
                                        <m:r>
                                          <a:rPr lang="en-US" sz="1600" b="0" i="1" smtClean="0">
                                            <a:latin typeface="Cambria Math" panose="02040503050406030204" pitchFamily="18" charset="0"/>
                                          </a:rPr>
                                          <m:t>𝑘</m:t>
                                        </m:r>
                                      </m:lim>
                                    </m:limLow>
                                  </m:fName>
                                  <m:e>
                                    <m:d>
                                      <m:dPr>
                                        <m:ctrlPr>
                                          <a:rPr lang="en-US" sz="16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sz="1600" b="0" i="1" smtClean="0">
                                            <a:latin typeface="Cambria Math" panose="02040503050406030204" pitchFamily="18" charset="0"/>
                                          </a:rPr>
                                          <m:t>−2</m:t>
                                        </m:r>
                                        <m:f>
                                          <m:fPr>
                                            <m:ctrlP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Pr>
                                          <m:num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</a:rPr>
                                              <m:t>1</m:t>
                                            </m:r>
                                          </m:num>
                                          <m:den>
                                            <m:d>
                                              <m:dPr>
                                                <m:begChr m:val="|"/>
                                                <m:endChr m:val="|"/>
                                                <m:ctrlP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dPr>
                                              <m:e>
                                                <m:sSub>
                                                  <m:sSubPr>
                                                    <m:ctrlPr>
                                                      <a:rPr lang="en-US" sz="1600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en-US" sz="1600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  <m:t>𝐶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en-US" sz="1600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  <m:t>𝑘</m:t>
                                                    </m:r>
                                                  </m:sub>
                                                </m:sSub>
                                              </m:e>
                                            </m:d>
                                          </m:den>
                                        </m:f>
                                        <m:nary>
                                          <m:naryPr>
                                            <m:chr m:val="∑"/>
                                            <m:supHide m:val="on"/>
                                            <m:ctrlP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naryPr>
                                          <m:sub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𝑠</m:t>
                                            </m:r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∈</m:t>
                                            </m:r>
                                            <m:sSub>
                                              <m:sSubPr>
                                                <m:ctrlP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𝐶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𝑘</m:t>
                                                </m:r>
                                              </m:sub>
                                            </m:sSub>
                                          </m:sub>
                                          <m:sup/>
                                          <m:e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𝐾</m:t>
                                            </m:r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(</m:t>
                                            </m:r>
                                            <m:sSub>
                                              <m:sSubPr>
                                                <m:ctrlP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𝑥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𝑖</m:t>
                                                </m:r>
                                              </m:sub>
                                            </m:sSub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,</m:t>
                                            </m:r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𝑠</m:t>
                                            </m:r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)</m:t>
                                            </m:r>
                                          </m:e>
                                        </m:nary>
                                        <m:r>
                                          <a:rPr lang="en-US" sz="1600" b="0" i="1" smtClean="0">
                                            <a:latin typeface="Cambria Math" panose="02040503050406030204" pitchFamily="18" charset="0"/>
                                          </a:rPr>
                                          <m:t>+</m:t>
                                        </m:r>
                                        <m:f>
                                          <m:fPr>
                                            <m:ctrlP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Pr>
                                          <m:num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</a:rPr>
                                              <m:t>1</m:t>
                                            </m:r>
                                          </m:num>
                                          <m:den>
                                            <m:sSup>
                                              <m:sSupPr>
                                                <m:ctrlP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pPr>
                                              <m:e>
                                                <m:d>
                                                  <m:dPr>
                                                    <m:begChr m:val="|"/>
                                                    <m:endChr m:val="|"/>
                                                    <m:ctrlPr>
                                                      <a:rPr lang="en-US" sz="1600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dPr>
                                                  <m:e>
                                                    <m:sSub>
                                                      <m:sSubPr>
                                                        <m:ctrlPr>
                                                          <a:rPr lang="en-US" sz="1600" b="0" i="1" smtClean="0">
                                                            <a:latin typeface="Cambria Math" panose="02040503050406030204" pitchFamily="18" charset="0"/>
                                                          </a:rPr>
                                                        </m:ctrlPr>
                                                      </m:sSubPr>
                                                      <m:e>
                                                        <m:r>
                                                          <a:rPr lang="en-US" sz="1600" b="0" i="1" smtClean="0">
                                                            <a:latin typeface="Cambria Math" panose="02040503050406030204" pitchFamily="18" charset="0"/>
                                                          </a:rPr>
                                                          <m:t>𝐶</m:t>
                                                        </m:r>
                                                      </m:e>
                                                      <m:sub>
                                                        <m:r>
                                                          <a:rPr lang="en-US" sz="1600" b="0" i="1" smtClean="0">
                                                            <a:latin typeface="Cambria Math" panose="02040503050406030204" pitchFamily="18" charset="0"/>
                                                          </a:rPr>
                                                          <m:t>𝑘</m:t>
                                                        </m:r>
                                                      </m:sub>
                                                    </m:sSub>
                                                  </m:e>
                                                </m:d>
                                              </m:e>
                                              <m:sup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2</m:t>
                                                </m:r>
                                              </m:sup>
                                            </m:sSup>
                                          </m:den>
                                        </m:f>
                                        <m:nary>
                                          <m:naryPr>
                                            <m:chr m:val="∑"/>
                                            <m:supHide m:val="on"/>
                                            <m:ctrlP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naryPr>
                                          <m:sub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𝑠</m:t>
                                            </m:r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∈</m:t>
                                            </m:r>
                                            <m:sSub>
                                              <m:sSubPr>
                                                <m:ctrlP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𝐶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𝑘</m:t>
                                                </m:r>
                                              </m:sub>
                                            </m:sSub>
                                          </m:sub>
                                          <m:sup/>
                                          <m:e>
                                            <m:nary>
                                              <m:naryPr>
                                                <m:chr m:val="∑"/>
                                                <m:supHide m:val="on"/>
                                                <m:ctrlP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naryPr>
                                              <m:sub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𝑡</m:t>
                                                </m:r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∈</m:t>
                                                </m:r>
                                                <m:sSub>
                                                  <m:sSubPr>
                                                    <m:ctrlPr>
                                                      <a:rPr lang="en-US" sz="1600" b="0" i="1" smtClean="0">
                                                        <a:latin typeface="Cambria Math" panose="02040503050406030204" pitchFamily="18" charset="0"/>
                                                        <a:ea typeface="Cambria Math" panose="02040503050406030204" pitchFamily="18" charset="0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en-US" sz="1600" b="0" i="1" smtClean="0">
                                                        <a:latin typeface="Cambria Math" panose="02040503050406030204" pitchFamily="18" charset="0"/>
                                                        <a:ea typeface="Cambria Math" panose="02040503050406030204" pitchFamily="18" charset="0"/>
                                                      </a:rPr>
                                                      <m:t>𝐶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en-US" sz="1600" b="0" i="1" smtClean="0">
                                                        <a:latin typeface="Cambria Math" panose="02040503050406030204" pitchFamily="18" charset="0"/>
                                                        <a:ea typeface="Cambria Math" panose="02040503050406030204" pitchFamily="18" charset="0"/>
                                                      </a:rPr>
                                                      <m:t>𝑘</m:t>
                                                    </m:r>
                                                  </m:sub>
                                                </m:sSub>
                                              </m:sub>
                                              <m:sup/>
                                              <m:e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𝐾</m:t>
                                                </m:r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(</m:t>
                                                </m:r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𝑠</m:t>
                                                </m:r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,</m:t>
                                                </m:r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𝑡</m:t>
                                                </m:r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)</m:t>
                                                </m:r>
                                              </m:e>
                                            </m:nary>
                                          </m:e>
                                        </m:nary>
                                      </m:e>
                                    </m:d>
                                  </m:e>
                                </m:func>
                              </m:e>
                            </m:mr>
                            <m:mr>
                              <m:e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0, </m:t>
                                </m:r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𝑜𝑡h𝑒𝑟𝑤𝑖𝑠𝑒</m:t>
                                </m:r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                                                                                          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800" dirty="0"/>
              </a:p>
              <a:p>
                <a:pPr marL="0" lvl="1"/>
                <a:r>
                  <a:rPr lang="en-US" dirty="0"/>
                  <a:t>where:</a:t>
                </a:r>
              </a:p>
              <a:p>
                <a:pPr marL="285750" lvl="1" indent="-285750"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𝑖𝑓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∈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𝐶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</m:e>
                          </m:mr>
                          <m:m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0, 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𝑜𝑡h𝑒𝑟𝑤𝑖𝑠𝑒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US" dirty="0"/>
              </a:p>
              <a:p>
                <a:pPr marL="285750" lvl="1" indent="-285750"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: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⟶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ℝ</m:t>
                    </m:r>
                  </m:oMath>
                </a14:m>
                <a:r>
                  <a:rPr lang="en-US" dirty="0"/>
                  <a:t> is a kernel function</a:t>
                </a:r>
              </a:p>
              <a:p>
                <a:pPr marL="285750" lvl="1" indent="-285750">
                  <a:buFont typeface="Wingdings" pitchFamily="2" charset="2"/>
                  <a:buChar char="Ø"/>
                </a:pPr>
                <a:endParaRPr lang="en-US" dirty="0"/>
              </a:p>
              <a:p>
                <a:pPr marL="285750" lvl="1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For example:</a:t>
                </a:r>
              </a:p>
              <a:p>
                <a:pPr marL="285750" lvl="1" indent="-285750"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=2</m:t>
                    </m:r>
                  </m:oMath>
                </a14:m>
                <a:endParaRPr lang="en-US" dirty="0"/>
              </a:p>
              <a:p>
                <a:pPr marL="285750" lvl="1" indent="-285750"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)=</m:t>
                    </m:r>
                    <m:sSup>
                      <m:sSup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i="1" dirty="0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begChr m:val="‖"/>
                                    <m:endChr m:val="‖"/>
                                    <m:ctrlPr>
                                      <a:rPr lang="en-US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dirty="0" smtClean="0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  <m:r>
                                      <a:rPr lang="en-US" b="0" i="1" dirty="0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b="0" i="1" dirty="0" smtClean="0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</m:d>
                              </m:e>
                              <m:sup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  <m:sSup>
                              <m:sSupPr>
                                <m:ctrlP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p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sup>
                    </m:sSup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84" name="TextShape 2">
                <a:extLst>
                  <a:ext uri="{FF2B5EF4-FFF2-40B4-BE49-F238E27FC236}">
                    <a16:creationId xmlns:a16="http://schemas.microsoft.com/office/drawing/2014/main" id="{4293791E-AA0E-404C-A4B3-1D0B0AA291C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7326" y="981851"/>
                <a:ext cx="8769348" cy="3927109"/>
              </a:xfrm>
              <a:prstGeom prst="rect">
                <a:avLst/>
              </a:prstGeom>
              <a:blipFill>
                <a:blip r:embed="rId2"/>
                <a:stretch>
                  <a:fillRect l="-3329" t="-6109" b="-13826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5" name="TextShape 1">
            <a:extLst>
              <a:ext uri="{FF2B5EF4-FFF2-40B4-BE49-F238E27FC236}">
                <a16:creationId xmlns:a16="http://schemas.microsoft.com/office/drawing/2014/main" id="{25427135-9E97-F142-AEE2-8D3FDF6BFA0A}"/>
              </a:ext>
            </a:extLst>
          </p:cNvPr>
          <p:cNvSpPr txBox="1"/>
          <p:nvPr/>
        </p:nvSpPr>
        <p:spPr>
          <a:xfrm>
            <a:off x="152399" y="133350"/>
            <a:ext cx="8804275" cy="85875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2994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Kernel K-means</a:t>
            </a:r>
          </a:p>
        </p:txBody>
      </p:sp>
      <p:pic>
        <p:nvPicPr>
          <p:cNvPr id="88" name="Picture 87" descr="A close up of a map&#10;&#10;Description automatically generated">
            <a:extLst>
              <a:ext uri="{FF2B5EF4-FFF2-40B4-BE49-F238E27FC236}">
                <a16:creationId xmlns:a16="http://schemas.microsoft.com/office/drawing/2014/main" id="{020F7565-1244-3F4E-8B6F-EBD0097C9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2419200"/>
            <a:ext cx="3291078" cy="2466000"/>
          </a:xfrm>
          <a:prstGeom prst="rect">
            <a:avLst/>
          </a:prstGeom>
        </p:spPr>
      </p:pic>
      <p:sp>
        <p:nvSpPr>
          <p:cNvPr id="89" name="Rectangle 88">
            <a:extLst>
              <a:ext uri="{FF2B5EF4-FFF2-40B4-BE49-F238E27FC236}">
                <a16:creationId xmlns:a16="http://schemas.microsoft.com/office/drawing/2014/main" id="{1EF3A14B-9478-6546-985D-C39FEDE4055B}"/>
              </a:ext>
            </a:extLst>
          </p:cNvPr>
          <p:cNvSpPr/>
          <p:nvPr/>
        </p:nvSpPr>
        <p:spPr>
          <a:xfrm>
            <a:off x="381001" y="1301550"/>
            <a:ext cx="2971800" cy="3558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92" name="TextShape 2">
                <a:extLst>
                  <a:ext uri="{FF2B5EF4-FFF2-40B4-BE49-F238E27FC236}">
                    <a16:creationId xmlns:a16="http://schemas.microsoft.com/office/drawing/2014/main" id="{C9B310D0-4420-974C-A715-B09CA8312C86}"/>
                  </a:ext>
                </a:extLst>
              </p:cNvPr>
              <p:cNvSpPr txBox="1"/>
              <p:nvPr/>
            </p:nvSpPr>
            <p:spPr>
              <a:xfrm>
                <a:off x="187326" y="981851"/>
                <a:ext cx="8769348" cy="39271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0" tIns="0" rIns="0" bIns="0"/>
              <a:lstStyle/>
              <a:p>
                <a:pPr marL="0" lvl="1" indent="-285750">
                  <a:buFont typeface="Arial" panose="020B0604020202020204" pitchFamily="34" charset="0"/>
                  <a:buChar char="•"/>
                </a:pPr>
                <a:r>
                  <a:rPr lang="en-US" sz="16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Assign each point to a random cluster</a:t>
                </a:r>
              </a:p>
              <a:p>
                <a:pPr marL="0" lvl="1"/>
                <a:endParaRPr lang="en-US" sz="8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endParaRPr>
              </a:p>
              <a:p>
                <a:pPr marL="0" lvl="1" indent="-285750">
                  <a:buFont typeface="Arial" panose="020B0604020202020204" pitchFamily="34" charset="0"/>
                  <a:buChar char="•"/>
                </a:pPr>
                <a:r>
                  <a:rPr lang="en-US" sz="16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Repeat until no change occurs:</a:t>
                </a:r>
              </a:p>
              <a:p>
                <a:pPr marL="0" lvl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sSup>
                            <m:sSup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p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</m:sub>
                      </m:sSub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, </m:t>
                                </m:r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𝑖𝑓</m:t>
                                </m:r>
                                <m:sSup>
                                  <m:sSupPr>
                                    <m:ctrlP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e>
                                  <m:sup>
                                    <m: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  <m:t>∗</m:t>
                                    </m:r>
                                  </m:sup>
                                </m:sSup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func>
                                  <m:funcPr>
                                    <m:ctrlP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limLow>
                                      <m:limLowPr>
                                        <m:ctrlPr>
                                          <a:rPr lang="en-US" sz="16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limLow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lang="en-US" sz="1600" b="0" i="0" smtClean="0">
                                            <a:latin typeface="Cambria Math" panose="02040503050406030204" pitchFamily="18" charset="0"/>
                                          </a:rPr>
                                          <m:t>argmin</m:t>
                                        </m:r>
                                      </m:e>
                                      <m:lim>
                                        <m:r>
                                          <a:rPr lang="en-US" sz="1600" b="0" i="1" smtClean="0">
                                            <a:latin typeface="Cambria Math" panose="02040503050406030204" pitchFamily="18" charset="0"/>
                                          </a:rPr>
                                          <m:t>𝑘</m:t>
                                        </m:r>
                                      </m:lim>
                                    </m:limLow>
                                  </m:fName>
                                  <m:e>
                                    <m:d>
                                      <m:dPr>
                                        <m:ctrlPr>
                                          <a:rPr lang="en-US" sz="16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sz="1600" b="0" i="1" smtClean="0">
                                            <a:latin typeface="Cambria Math" panose="02040503050406030204" pitchFamily="18" charset="0"/>
                                          </a:rPr>
                                          <m:t>−2</m:t>
                                        </m:r>
                                        <m:f>
                                          <m:fPr>
                                            <m:ctrlP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Pr>
                                          <m:num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</a:rPr>
                                              <m:t>1</m:t>
                                            </m:r>
                                          </m:num>
                                          <m:den>
                                            <m:d>
                                              <m:dPr>
                                                <m:begChr m:val="|"/>
                                                <m:endChr m:val="|"/>
                                                <m:ctrlP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dPr>
                                              <m:e>
                                                <m:sSub>
                                                  <m:sSubPr>
                                                    <m:ctrlPr>
                                                      <a:rPr lang="en-US" sz="1600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en-US" sz="1600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  <m:t>𝐶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en-US" sz="1600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  <m:t>𝑘</m:t>
                                                    </m:r>
                                                  </m:sub>
                                                </m:sSub>
                                              </m:e>
                                            </m:d>
                                          </m:den>
                                        </m:f>
                                        <m:nary>
                                          <m:naryPr>
                                            <m:chr m:val="∑"/>
                                            <m:supHide m:val="on"/>
                                            <m:ctrlP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naryPr>
                                          <m:sub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𝑠</m:t>
                                            </m:r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∈</m:t>
                                            </m:r>
                                            <m:sSub>
                                              <m:sSubPr>
                                                <m:ctrlP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𝐶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𝑘</m:t>
                                                </m:r>
                                              </m:sub>
                                            </m:sSub>
                                          </m:sub>
                                          <m:sup/>
                                          <m:e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𝐾</m:t>
                                            </m:r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(</m:t>
                                            </m:r>
                                            <m:sSub>
                                              <m:sSubPr>
                                                <m:ctrlP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𝑥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𝑖</m:t>
                                                </m:r>
                                              </m:sub>
                                            </m:sSub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,</m:t>
                                            </m:r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𝑠</m:t>
                                            </m:r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)</m:t>
                                            </m:r>
                                          </m:e>
                                        </m:nary>
                                        <m:r>
                                          <a:rPr lang="en-US" sz="1600" b="0" i="1" smtClean="0">
                                            <a:latin typeface="Cambria Math" panose="02040503050406030204" pitchFamily="18" charset="0"/>
                                          </a:rPr>
                                          <m:t>+</m:t>
                                        </m:r>
                                        <m:f>
                                          <m:fPr>
                                            <m:ctrlP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Pr>
                                          <m:num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</a:rPr>
                                              <m:t>1</m:t>
                                            </m:r>
                                          </m:num>
                                          <m:den>
                                            <m:sSup>
                                              <m:sSupPr>
                                                <m:ctrlP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pPr>
                                              <m:e>
                                                <m:d>
                                                  <m:dPr>
                                                    <m:begChr m:val="|"/>
                                                    <m:endChr m:val="|"/>
                                                    <m:ctrlPr>
                                                      <a:rPr lang="en-US" sz="1600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dPr>
                                                  <m:e>
                                                    <m:sSub>
                                                      <m:sSubPr>
                                                        <m:ctrlPr>
                                                          <a:rPr lang="en-US" sz="1600" b="0" i="1" smtClean="0">
                                                            <a:latin typeface="Cambria Math" panose="02040503050406030204" pitchFamily="18" charset="0"/>
                                                          </a:rPr>
                                                        </m:ctrlPr>
                                                      </m:sSubPr>
                                                      <m:e>
                                                        <m:r>
                                                          <a:rPr lang="en-US" sz="1600" b="0" i="1" smtClean="0">
                                                            <a:latin typeface="Cambria Math" panose="02040503050406030204" pitchFamily="18" charset="0"/>
                                                          </a:rPr>
                                                          <m:t>𝐶</m:t>
                                                        </m:r>
                                                      </m:e>
                                                      <m:sub>
                                                        <m:r>
                                                          <a:rPr lang="en-US" sz="1600" b="0" i="1" smtClean="0">
                                                            <a:latin typeface="Cambria Math" panose="02040503050406030204" pitchFamily="18" charset="0"/>
                                                          </a:rPr>
                                                          <m:t>𝑘</m:t>
                                                        </m:r>
                                                      </m:sub>
                                                    </m:sSub>
                                                  </m:e>
                                                </m:d>
                                              </m:e>
                                              <m:sup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2</m:t>
                                                </m:r>
                                              </m:sup>
                                            </m:sSup>
                                          </m:den>
                                        </m:f>
                                        <m:nary>
                                          <m:naryPr>
                                            <m:chr m:val="∑"/>
                                            <m:supHide m:val="on"/>
                                            <m:ctrlP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naryPr>
                                          <m:sub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𝑠</m:t>
                                            </m:r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∈</m:t>
                                            </m:r>
                                            <m:sSub>
                                              <m:sSubPr>
                                                <m:ctrlP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𝐶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𝑘</m:t>
                                                </m:r>
                                              </m:sub>
                                            </m:sSub>
                                          </m:sub>
                                          <m:sup/>
                                          <m:e>
                                            <m:nary>
                                              <m:naryPr>
                                                <m:chr m:val="∑"/>
                                                <m:supHide m:val="on"/>
                                                <m:ctrlP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naryPr>
                                              <m:sub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𝑡</m:t>
                                                </m:r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∈</m:t>
                                                </m:r>
                                                <m:sSub>
                                                  <m:sSubPr>
                                                    <m:ctrlPr>
                                                      <a:rPr lang="en-US" sz="1600" b="0" i="1" smtClean="0">
                                                        <a:latin typeface="Cambria Math" panose="02040503050406030204" pitchFamily="18" charset="0"/>
                                                        <a:ea typeface="Cambria Math" panose="02040503050406030204" pitchFamily="18" charset="0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en-US" sz="1600" b="0" i="1" smtClean="0">
                                                        <a:latin typeface="Cambria Math" panose="02040503050406030204" pitchFamily="18" charset="0"/>
                                                        <a:ea typeface="Cambria Math" panose="02040503050406030204" pitchFamily="18" charset="0"/>
                                                      </a:rPr>
                                                      <m:t>𝐶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en-US" sz="1600" b="0" i="1" smtClean="0">
                                                        <a:latin typeface="Cambria Math" panose="02040503050406030204" pitchFamily="18" charset="0"/>
                                                        <a:ea typeface="Cambria Math" panose="02040503050406030204" pitchFamily="18" charset="0"/>
                                                      </a:rPr>
                                                      <m:t>𝑘</m:t>
                                                    </m:r>
                                                  </m:sub>
                                                </m:sSub>
                                              </m:sub>
                                              <m:sup/>
                                              <m:e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𝐾</m:t>
                                                </m:r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(</m:t>
                                                </m:r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𝑠</m:t>
                                                </m:r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,</m:t>
                                                </m:r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𝑡</m:t>
                                                </m:r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)</m:t>
                                                </m:r>
                                              </m:e>
                                            </m:nary>
                                          </m:e>
                                        </m:nary>
                                      </m:e>
                                    </m:d>
                                  </m:e>
                                </m:func>
                              </m:e>
                            </m:mr>
                            <m:mr>
                              <m:e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0, </m:t>
                                </m:r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𝑜𝑡h𝑒𝑟𝑤𝑖𝑠𝑒</m:t>
                                </m:r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                                                                                          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800" dirty="0"/>
              </a:p>
              <a:p>
                <a:pPr marL="0" lvl="1"/>
                <a:r>
                  <a:rPr lang="en-US" dirty="0"/>
                  <a:t>where:</a:t>
                </a:r>
              </a:p>
              <a:p>
                <a:pPr marL="285750" lvl="1" indent="-285750"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𝑖𝑓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∈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𝐶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</m:e>
                          </m:mr>
                          <m:m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0, 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𝑜𝑡h𝑒𝑟𝑤𝑖𝑠𝑒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US" dirty="0"/>
              </a:p>
              <a:p>
                <a:pPr marL="285750" lvl="1" indent="-285750"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: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⟶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ℝ</m:t>
                    </m:r>
                  </m:oMath>
                </a14:m>
                <a:r>
                  <a:rPr lang="en-US" dirty="0"/>
                  <a:t> is a kernel function</a:t>
                </a:r>
              </a:p>
              <a:p>
                <a:pPr marL="285750" lvl="1" indent="-285750">
                  <a:buFont typeface="Wingdings" pitchFamily="2" charset="2"/>
                  <a:buChar char="Ø"/>
                </a:pPr>
                <a:endParaRPr lang="en-US" dirty="0"/>
              </a:p>
              <a:p>
                <a:pPr marL="285750" lvl="1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For example:</a:t>
                </a:r>
              </a:p>
              <a:p>
                <a:pPr marL="285750" lvl="1" indent="-285750"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=2</m:t>
                    </m:r>
                  </m:oMath>
                </a14:m>
                <a:endParaRPr lang="en-US" dirty="0"/>
              </a:p>
              <a:p>
                <a:pPr marL="285750" lvl="1" indent="-285750"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)=</m:t>
                    </m:r>
                    <m:sSup>
                      <m:sSup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i="1" dirty="0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begChr m:val="‖"/>
                                    <m:endChr m:val="‖"/>
                                    <m:ctrlPr>
                                      <a:rPr lang="en-US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dirty="0" smtClean="0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  <m:r>
                                      <a:rPr lang="en-US" b="0" i="1" dirty="0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b="0" i="1" dirty="0" smtClean="0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</m:d>
                              </m:e>
                              <m:sup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  <m:sSup>
                              <m:sSupPr>
                                <m:ctrlP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p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sup>
                    </m:sSup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92" name="TextShape 2">
                <a:extLst>
                  <a:ext uri="{FF2B5EF4-FFF2-40B4-BE49-F238E27FC236}">
                    <a16:creationId xmlns:a16="http://schemas.microsoft.com/office/drawing/2014/main" id="{C9B310D0-4420-974C-A715-B09CA8312C8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7326" y="981851"/>
                <a:ext cx="8769348" cy="3927109"/>
              </a:xfrm>
              <a:prstGeom prst="rect">
                <a:avLst/>
              </a:prstGeom>
              <a:blipFill>
                <a:blip r:embed="rId2"/>
                <a:stretch>
                  <a:fillRect l="-3329" t="-6109" b="-13826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3" name="TextShape 1">
            <a:extLst>
              <a:ext uri="{FF2B5EF4-FFF2-40B4-BE49-F238E27FC236}">
                <a16:creationId xmlns:a16="http://schemas.microsoft.com/office/drawing/2014/main" id="{22FF4D72-16A9-B542-96F9-C8C52DCCF6E2}"/>
              </a:ext>
            </a:extLst>
          </p:cNvPr>
          <p:cNvSpPr txBox="1"/>
          <p:nvPr/>
        </p:nvSpPr>
        <p:spPr>
          <a:xfrm>
            <a:off x="152399" y="133350"/>
            <a:ext cx="8804275" cy="85875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2994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Kernel K-means</a:t>
            </a:r>
          </a:p>
        </p:txBody>
      </p:sp>
      <p:pic>
        <p:nvPicPr>
          <p:cNvPr id="95" name="Picture 94" descr="A close up of a map&#10;&#10;Description automatically generated">
            <a:extLst>
              <a:ext uri="{FF2B5EF4-FFF2-40B4-BE49-F238E27FC236}">
                <a16:creationId xmlns:a16="http://schemas.microsoft.com/office/drawing/2014/main" id="{981440F9-4A25-6A42-8128-2FBA485203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2419200"/>
            <a:ext cx="3291078" cy="2466000"/>
          </a:xfrm>
          <a:prstGeom prst="rect">
            <a:avLst/>
          </a:prstGeom>
        </p:spPr>
      </p:pic>
      <p:sp>
        <p:nvSpPr>
          <p:cNvPr id="96" name="Rectangle 95">
            <a:extLst>
              <a:ext uri="{FF2B5EF4-FFF2-40B4-BE49-F238E27FC236}">
                <a16:creationId xmlns:a16="http://schemas.microsoft.com/office/drawing/2014/main" id="{7A09A904-ECAF-8846-85F2-CC82F7DFAA65}"/>
              </a:ext>
            </a:extLst>
          </p:cNvPr>
          <p:cNvSpPr/>
          <p:nvPr/>
        </p:nvSpPr>
        <p:spPr>
          <a:xfrm>
            <a:off x="381001" y="1301550"/>
            <a:ext cx="2971800" cy="3558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9" name="TextShape 2">
                <a:extLst>
                  <a:ext uri="{FF2B5EF4-FFF2-40B4-BE49-F238E27FC236}">
                    <a16:creationId xmlns:a16="http://schemas.microsoft.com/office/drawing/2014/main" id="{80CE0296-7F23-C348-9DAE-BD2A73799DDB}"/>
                  </a:ext>
                </a:extLst>
              </p:cNvPr>
              <p:cNvSpPr txBox="1"/>
              <p:nvPr/>
            </p:nvSpPr>
            <p:spPr>
              <a:xfrm>
                <a:off x="187326" y="981851"/>
                <a:ext cx="8769348" cy="39271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0" tIns="0" rIns="0" bIns="0"/>
              <a:lstStyle/>
              <a:p>
                <a:pPr marL="0" lvl="1" indent="-285750">
                  <a:buFont typeface="Arial" panose="020B0604020202020204" pitchFamily="34" charset="0"/>
                  <a:buChar char="•"/>
                </a:pPr>
                <a:r>
                  <a:rPr lang="en-US" sz="16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Assign each point to a random cluster</a:t>
                </a:r>
              </a:p>
              <a:p>
                <a:pPr marL="0" lvl="1"/>
                <a:endParaRPr lang="en-US" sz="8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endParaRPr>
              </a:p>
              <a:p>
                <a:pPr marL="0" lvl="1" indent="-285750">
                  <a:buFont typeface="Arial" panose="020B0604020202020204" pitchFamily="34" charset="0"/>
                  <a:buChar char="•"/>
                </a:pPr>
                <a:r>
                  <a:rPr lang="en-US" sz="16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Repeat until no change occurs:</a:t>
                </a:r>
              </a:p>
              <a:p>
                <a:pPr marL="0" lvl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sSup>
                            <m:sSup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p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</m:sub>
                      </m:sSub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, </m:t>
                                </m:r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𝑖𝑓</m:t>
                                </m:r>
                                <m:sSup>
                                  <m:sSupPr>
                                    <m:ctrlP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e>
                                  <m:sup>
                                    <m: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  <m:t>∗</m:t>
                                    </m:r>
                                  </m:sup>
                                </m:sSup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func>
                                  <m:funcPr>
                                    <m:ctrlP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limLow>
                                      <m:limLowPr>
                                        <m:ctrlPr>
                                          <a:rPr lang="en-US" sz="16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limLow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lang="en-US" sz="1600" b="0" i="0" smtClean="0">
                                            <a:latin typeface="Cambria Math" panose="02040503050406030204" pitchFamily="18" charset="0"/>
                                          </a:rPr>
                                          <m:t>argmin</m:t>
                                        </m:r>
                                      </m:e>
                                      <m:lim>
                                        <m:r>
                                          <a:rPr lang="en-US" sz="1600" b="0" i="1" smtClean="0">
                                            <a:latin typeface="Cambria Math" panose="02040503050406030204" pitchFamily="18" charset="0"/>
                                          </a:rPr>
                                          <m:t>𝑘</m:t>
                                        </m:r>
                                      </m:lim>
                                    </m:limLow>
                                  </m:fName>
                                  <m:e>
                                    <m:d>
                                      <m:dPr>
                                        <m:ctrlPr>
                                          <a:rPr lang="en-US" sz="16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sz="1600" b="0" i="1" smtClean="0">
                                            <a:latin typeface="Cambria Math" panose="02040503050406030204" pitchFamily="18" charset="0"/>
                                          </a:rPr>
                                          <m:t>−2</m:t>
                                        </m:r>
                                        <m:f>
                                          <m:fPr>
                                            <m:ctrlP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Pr>
                                          <m:num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</a:rPr>
                                              <m:t>1</m:t>
                                            </m:r>
                                          </m:num>
                                          <m:den>
                                            <m:d>
                                              <m:dPr>
                                                <m:begChr m:val="|"/>
                                                <m:endChr m:val="|"/>
                                                <m:ctrlP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dPr>
                                              <m:e>
                                                <m:sSub>
                                                  <m:sSubPr>
                                                    <m:ctrlPr>
                                                      <a:rPr lang="en-US" sz="1600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en-US" sz="1600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  <m:t>𝐶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en-US" sz="1600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  <m:t>𝑘</m:t>
                                                    </m:r>
                                                  </m:sub>
                                                </m:sSub>
                                              </m:e>
                                            </m:d>
                                          </m:den>
                                        </m:f>
                                        <m:nary>
                                          <m:naryPr>
                                            <m:chr m:val="∑"/>
                                            <m:supHide m:val="on"/>
                                            <m:ctrlP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naryPr>
                                          <m:sub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𝑠</m:t>
                                            </m:r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∈</m:t>
                                            </m:r>
                                            <m:sSub>
                                              <m:sSubPr>
                                                <m:ctrlP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𝐶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𝑘</m:t>
                                                </m:r>
                                              </m:sub>
                                            </m:sSub>
                                          </m:sub>
                                          <m:sup/>
                                          <m:e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𝐾</m:t>
                                            </m:r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(</m:t>
                                            </m:r>
                                            <m:sSub>
                                              <m:sSubPr>
                                                <m:ctrlP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𝑥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𝑖</m:t>
                                                </m:r>
                                              </m:sub>
                                            </m:sSub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,</m:t>
                                            </m:r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𝑠</m:t>
                                            </m:r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)</m:t>
                                            </m:r>
                                          </m:e>
                                        </m:nary>
                                        <m:r>
                                          <a:rPr lang="en-US" sz="1600" b="0" i="1" smtClean="0">
                                            <a:latin typeface="Cambria Math" panose="02040503050406030204" pitchFamily="18" charset="0"/>
                                          </a:rPr>
                                          <m:t>+</m:t>
                                        </m:r>
                                        <m:f>
                                          <m:fPr>
                                            <m:ctrlP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Pr>
                                          <m:num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</a:rPr>
                                              <m:t>1</m:t>
                                            </m:r>
                                          </m:num>
                                          <m:den>
                                            <m:sSup>
                                              <m:sSupPr>
                                                <m:ctrlP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pPr>
                                              <m:e>
                                                <m:d>
                                                  <m:dPr>
                                                    <m:begChr m:val="|"/>
                                                    <m:endChr m:val="|"/>
                                                    <m:ctrlPr>
                                                      <a:rPr lang="en-US" sz="1600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dPr>
                                                  <m:e>
                                                    <m:sSub>
                                                      <m:sSubPr>
                                                        <m:ctrlPr>
                                                          <a:rPr lang="en-US" sz="1600" b="0" i="1" smtClean="0">
                                                            <a:latin typeface="Cambria Math" panose="02040503050406030204" pitchFamily="18" charset="0"/>
                                                          </a:rPr>
                                                        </m:ctrlPr>
                                                      </m:sSubPr>
                                                      <m:e>
                                                        <m:r>
                                                          <a:rPr lang="en-US" sz="1600" b="0" i="1" smtClean="0">
                                                            <a:latin typeface="Cambria Math" panose="02040503050406030204" pitchFamily="18" charset="0"/>
                                                          </a:rPr>
                                                          <m:t>𝐶</m:t>
                                                        </m:r>
                                                      </m:e>
                                                      <m:sub>
                                                        <m:r>
                                                          <a:rPr lang="en-US" sz="1600" b="0" i="1" smtClean="0">
                                                            <a:latin typeface="Cambria Math" panose="02040503050406030204" pitchFamily="18" charset="0"/>
                                                          </a:rPr>
                                                          <m:t>𝑘</m:t>
                                                        </m:r>
                                                      </m:sub>
                                                    </m:sSub>
                                                  </m:e>
                                                </m:d>
                                              </m:e>
                                              <m:sup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2</m:t>
                                                </m:r>
                                              </m:sup>
                                            </m:sSup>
                                          </m:den>
                                        </m:f>
                                        <m:nary>
                                          <m:naryPr>
                                            <m:chr m:val="∑"/>
                                            <m:supHide m:val="on"/>
                                            <m:ctrlP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naryPr>
                                          <m:sub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𝑠</m:t>
                                            </m:r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∈</m:t>
                                            </m:r>
                                            <m:sSub>
                                              <m:sSubPr>
                                                <m:ctrlP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𝐶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𝑘</m:t>
                                                </m:r>
                                              </m:sub>
                                            </m:sSub>
                                          </m:sub>
                                          <m:sup/>
                                          <m:e>
                                            <m:nary>
                                              <m:naryPr>
                                                <m:chr m:val="∑"/>
                                                <m:supHide m:val="on"/>
                                                <m:ctrlP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naryPr>
                                              <m:sub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𝑡</m:t>
                                                </m:r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∈</m:t>
                                                </m:r>
                                                <m:sSub>
                                                  <m:sSubPr>
                                                    <m:ctrlPr>
                                                      <a:rPr lang="en-US" sz="1600" b="0" i="1" smtClean="0">
                                                        <a:latin typeface="Cambria Math" panose="02040503050406030204" pitchFamily="18" charset="0"/>
                                                        <a:ea typeface="Cambria Math" panose="02040503050406030204" pitchFamily="18" charset="0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en-US" sz="1600" b="0" i="1" smtClean="0">
                                                        <a:latin typeface="Cambria Math" panose="02040503050406030204" pitchFamily="18" charset="0"/>
                                                        <a:ea typeface="Cambria Math" panose="02040503050406030204" pitchFamily="18" charset="0"/>
                                                      </a:rPr>
                                                      <m:t>𝐶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en-US" sz="1600" b="0" i="1" smtClean="0">
                                                        <a:latin typeface="Cambria Math" panose="02040503050406030204" pitchFamily="18" charset="0"/>
                                                        <a:ea typeface="Cambria Math" panose="02040503050406030204" pitchFamily="18" charset="0"/>
                                                      </a:rPr>
                                                      <m:t>𝑘</m:t>
                                                    </m:r>
                                                  </m:sub>
                                                </m:sSub>
                                              </m:sub>
                                              <m:sup/>
                                              <m:e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𝐾</m:t>
                                                </m:r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(</m:t>
                                                </m:r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𝑠</m:t>
                                                </m:r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,</m:t>
                                                </m:r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𝑡</m:t>
                                                </m:r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)</m:t>
                                                </m:r>
                                              </m:e>
                                            </m:nary>
                                          </m:e>
                                        </m:nary>
                                      </m:e>
                                    </m:d>
                                  </m:e>
                                </m:func>
                              </m:e>
                            </m:mr>
                            <m:mr>
                              <m:e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0, </m:t>
                                </m:r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𝑜𝑡h𝑒𝑟𝑤𝑖𝑠𝑒</m:t>
                                </m:r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                                                                                          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800" dirty="0"/>
              </a:p>
              <a:p>
                <a:pPr marL="0" lvl="1"/>
                <a:r>
                  <a:rPr lang="en-US" dirty="0"/>
                  <a:t>where:</a:t>
                </a:r>
              </a:p>
              <a:p>
                <a:pPr marL="285750" lvl="1" indent="-285750"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𝑖𝑓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∈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𝐶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</m:e>
                          </m:mr>
                          <m:m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0, 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𝑜𝑡h𝑒𝑟𝑤𝑖𝑠𝑒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US" dirty="0"/>
              </a:p>
              <a:p>
                <a:pPr marL="285750" lvl="1" indent="-285750"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: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⟶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ℝ</m:t>
                    </m:r>
                  </m:oMath>
                </a14:m>
                <a:r>
                  <a:rPr lang="en-US" dirty="0"/>
                  <a:t> is a kernel function</a:t>
                </a:r>
              </a:p>
              <a:p>
                <a:pPr marL="285750" lvl="1" indent="-285750">
                  <a:buFont typeface="Wingdings" pitchFamily="2" charset="2"/>
                  <a:buChar char="Ø"/>
                </a:pPr>
                <a:endParaRPr lang="en-US" dirty="0"/>
              </a:p>
              <a:p>
                <a:pPr marL="285750" lvl="1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For example:</a:t>
                </a:r>
              </a:p>
              <a:p>
                <a:pPr marL="285750" lvl="1" indent="-285750"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=2</m:t>
                    </m:r>
                  </m:oMath>
                </a14:m>
                <a:endParaRPr lang="en-US" dirty="0"/>
              </a:p>
              <a:p>
                <a:pPr marL="285750" lvl="1" indent="-285750"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)=</m:t>
                    </m:r>
                    <m:sSup>
                      <m:sSup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i="1" dirty="0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begChr m:val="‖"/>
                                    <m:endChr m:val="‖"/>
                                    <m:ctrlPr>
                                      <a:rPr lang="en-US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dirty="0" smtClean="0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  <m:r>
                                      <a:rPr lang="en-US" b="0" i="1" dirty="0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b="0" i="1" dirty="0" smtClean="0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</m:d>
                              </m:e>
                              <m:sup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  <m:sSup>
                              <m:sSupPr>
                                <m:ctrlP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p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sup>
                    </m:sSup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79" name="TextShape 2">
                <a:extLst>
                  <a:ext uri="{FF2B5EF4-FFF2-40B4-BE49-F238E27FC236}">
                    <a16:creationId xmlns:a16="http://schemas.microsoft.com/office/drawing/2014/main" id="{80CE0296-7F23-C348-9DAE-BD2A73799DD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7326" y="981851"/>
                <a:ext cx="8769348" cy="3927109"/>
              </a:xfrm>
              <a:prstGeom prst="rect">
                <a:avLst/>
              </a:prstGeom>
              <a:blipFill>
                <a:blip r:embed="rId2"/>
                <a:stretch>
                  <a:fillRect l="-3329" t="-6109" b="-13826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0" name="TextShape 1">
            <a:extLst>
              <a:ext uri="{FF2B5EF4-FFF2-40B4-BE49-F238E27FC236}">
                <a16:creationId xmlns:a16="http://schemas.microsoft.com/office/drawing/2014/main" id="{6D9D5840-3CA0-F940-B4ED-BA520089A973}"/>
              </a:ext>
            </a:extLst>
          </p:cNvPr>
          <p:cNvSpPr txBox="1"/>
          <p:nvPr/>
        </p:nvSpPr>
        <p:spPr>
          <a:xfrm>
            <a:off x="152399" y="133350"/>
            <a:ext cx="8804275" cy="85875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2994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Kernel K-means</a:t>
            </a:r>
          </a:p>
        </p:txBody>
      </p:sp>
      <p:pic>
        <p:nvPicPr>
          <p:cNvPr id="82" name="Picture 81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133CCAB9-FDDA-974D-8583-79A289A6FA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2419200"/>
            <a:ext cx="3291078" cy="2466000"/>
          </a:xfrm>
          <a:prstGeom prst="rect">
            <a:avLst/>
          </a:prstGeom>
        </p:spPr>
      </p:pic>
      <p:sp>
        <p:nvSpPr>
          <p:cNvPr id="83" name="Rectangle 82">
            <a:extLst>
              <a:ext uri="{FF2B5EF4-FFF2-40B4-BE49-F238E27FC236}">
                <a16:creationId xmlns:a16="http://schemas.microsoft.com/office/drawing/2014/main" id="{C828E177-FDFC-2F41-858D-323D7622CAE8}"/>
              </a:ext>
            </a:extLst>
          </p:cNvPr>
          <p:cNvSpPr/>
          <p:nvPr/>
        </p:nvSpPr>
        <p:spPr>
          <a:xfrm>
            <a:off x="381001" y="1301550"/>
            <a:ext cx="2971800" cy="3558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9" name="TextShape 2">
                <a:extLst>
                  <a:ext uri="{FF2B5EF4-FFF2-40B4-BE49-F238E27FC236}">
                    <a16:creationId xmlns:a16="http://schemas.microsoft.com/office/drawing/2014/main" id="{E776C881-51F8-5B44-ADF6-F20CB9A4CA37}"/>
                  </a:ext>
                </a:extLst>
              </p:cNvPr>
              <p:cNvSpPr txBox="1"/>
              <p:nvPr/>
            </p:nvSpPr>
            <p:spPr>
              <a:xfrm>
                <a:off x="187326" y="981851"/>
                <a:ext cx="8769348" cy="39271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0" tIns="0" rIns="0" bIns="0"/>
              <a:lstStyle/>
              <a:p>
                <a:pPr marL="0" lvl="1" indent="-285750">
                  <a:buFont typeface="Arial" panose="020B0604020202020204" pitchFamily="34" charset="0"/>
                  <a:buChar char="•"/>
                </a:pPr>
                <a:r>
                  <a:rPr lang="en-US" sz="16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Assign each point to a random cluster</a:t>
                </a:r>
              </a:p>
              <a:p>
                <a:pPr marL="0" lvl="1"/>
                <a:endParaRPr lang="en-US" sz="8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endParaRPr>
              </a:p>
              <a:p>
                <a:pPr marL="0" lvl="1" indent="-285750">
                  <a:buFont typeface="Arial" panose="020B0604020202020204" pitchFamily="34" charset="0"/>
                  <a:buChar char="•"/>
                </a:pPr>
                <a:r>
                  <a:rPr lang="en-US" sz="16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Repeat until no change occurs:</a:t>
                </a:r>
              </a:p>
              <a:p>
                <a:pPr marL="0" lvl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sSup>
                            <m:sSup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p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</m:sub>
                      </m:sSub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, </m:t>
                                </m:r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𝑖𝑓</m:t>
                                </m:r>
                                <m:sSup>
                                  <m:sSupPr>
                                    <m:ctrlP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e>
                                  <m:sup>
                                    <m: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  <m:t>∗</m:t>
                                    </m:r>
                                  </m:sup>
                                </m:sSup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func>
                                  <m:funcPr>
                                    <m:ctrlP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limLow>
                                      <m:limLowPr>
                                        <m:ctrlPr>
                                          <a:rPr lang="en-US" sz="16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limLow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lang="en-US" sz="1600" b="0" i="0" smtClean="0">
                                            <a:latin typeface="Cambria Math" panose="02040503050406030204" pitchFamily="18" charset="0"/>
                                          </a:rPr>
                                          <m:t>argmin</m:t>
                                        </m:r>
                                      </m:e>
                                      <m:lim>
                                        <m:r>
                                          <a:rPr lang="en-US" sz="1600" b="0" i="1" smtClean="0">
                                            <a:latin typeface="Cambria Math" panose="02040503050406030204" pitchFamily="18" charset="0"/>
                                          </a:rPr>
                                          <m:t>𝑘</m:t>
                                        </m:r>
                                      </m:lim>
                                    </m:limLow>
                                  </m:fName>
                                  <m:e>
                                    <m:d>
                                      <m:dPr>
                                        <m:ctrlPr>
                                          <a:rPr lang="en-US" sz="16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sz="1600" b="0" i="1" smtClean="0">
                                            <a:latin typeface="Cambria Math" panose="02040503050406030204" pitchFamily="18" charset="0"/>
                                          </a:rPr>
                                          <m:t>−2</m:t>
                                        </m:r>
                                        <m:f>
                                          <m:fPr>
                                            <m:ctrlP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Pr>
                                          <m:num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</a:rPr>
                                              <m:t>1</m:t>
                                            </m:r>
                                          </m:num>
                                          <m:den>
                                            <m:d>
                                              <m:dPr>
                                                <m:begChr m:val="|"/>
                                                <m:endChr m:val="|"/>
                                                <m:ctrlP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dPr>
                                              <m:e>
                                                <m:sSub>
                                                  <m:sSubPr>
                                                    <m:ctrlPr>
                                                      <a:rPr lang="en-US" sz="1600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en-US" sz="1600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  <m:t>𝐶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en-US" sz="1600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  <m:t>𝑘</m:t>
                                                    </m:r>
                                                  </m:sub>
                                                </m:sSub>
                                              </m:e>
                                            </m:d>
                                          </m:den>
                                        </m:f>
                                        <m:nary>
                                          <m:naryPr>
                                            <m:chr m:val="∑"/>
                                            <m:supHide m:val="on"/>
                                            <m:ctrlP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naryPr>
                                          <m:sub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𝑠</m:t>
                                            </m:r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∈</m:t>
                                            </m:r>
                                            <m:sSub>
                                              <m:sSubPr>
                                                <m:ctrlP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𝐶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𝑘</m:t>
                                                </m:r>
                                              </m:sub>
                                            </m:sSub>
                                          </m:sub>
                                          <m:sup/>
                                          <m:e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𝐾</m:t>
                                            </m:r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(</m:t>
                                            </m:r>
                                            <m:sSub>
                                              <m:sSubPr>
                                                <m:ctrlP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𝑥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𝑖</m:t>
                                                </m:r>
                                              </m:sub>
                                            </m:sSub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,</m:t>
                                            </m:r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𝑠</m:t>
                                            </m:r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)</m:t>
                                            </m:r>
                                          </m:e>
                                        </m:nary>
                                        <m:r>
                                          <a:rPr lang="en-US" sz="1600" b="0" i="1" smtClean="0">
                                            <a:latin typeface="Cambria Math" panose="02040503050406030204" pitchFamily="18" charset="0"/>
                                          </a:rPr>
                                          <m:t>+</m:t>
                                        </m:r>
                                        <m:f>
                                          <m:fPr>
                                            <m:ctrlP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Pr>
                                          <m:num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</a:rPr>
                                              <m:t>1</m:t>
                                            </m:r>
                                          </m:num>
                                          <m:den>
                                            <m:sSup>
                                              <m:sSupPr>
                                                <m:ctrlP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pPr>
                                              <m:e>
                                                <m:d>
                                                  <m:dPr>
                                                    <m:begChr m:val="|"/>
                                                    <m:endChr m:val="|"/>
                                                    <m:ctrlPr>
                                                      <a:rPr lang="en-US" sz="1600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dPr>
                                                  <m:e>
                                                    <m:sSub>
                                                      <m:sSubPr>
                                                        <m:ctrlPr>
                                                          <a:rPr lang="en-US" sz="1600" b="0" i="1" smtClean="0">
                                                            <a:latin typeface="Cambria Math" panose="02040503050406030204" pitchFamily="18" charset="0"/>
                                                          </a:rPr>
                                                        </m:ctrlPr>
                                                      </m:sSubPr>
                                                      <m:e>
                                                        <m:r>
                                                          <a:rPr lang="en-US" sz="1600" b="0" i="1" smtClean="0">
                                                            <a:latin typeface="Cambria Math" panose="02040503050406030204" pitchFamily="18" charset="0"/>
                                                          </a:rPr>
                                                          <m:t>𝐶</m:t>
                                                        </m:r>
                                                      </m:e>
                                                      <m:sub>
                                                        <m:r>
                                                          <a:rPr lang="en-US" sz="1600" b="0" i="1" smtClean="0">
                                                            <a:latin typeface="Cambria Math" panose="02040503050406030204" pitchFamily="18" charset="0"/>
                                                          </a:rPr>
                                                          <m:t>𝑘</m:t>
                                                        </m:r>
                                                      </m:sub>
                                                    </m:sSub>
                                                  </m:e>
                                                </m:d>
                                              </m:e>
                                              <m:sup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2</m:t>
                                                </m:r>
                                              </m:sup>
                                            </m:sSup>
                                          </m:den>
                                        </m:f>
                                        <m:nary>
                                          <m:naryPr>
                                            <m:chr m:val="∑"/>
                                            <m:supHide m:val="on"/>
                                            <m:ctrlP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naryPr>
                                          <m:sub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𝑠</m:t>
                                            </m:r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∈</m:t>
                                            </m:r>
                                            <m:sSub>
                                              <m:sSubPr>
                                                <m:ctrlP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𝐶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𝑘</m:t>
                                                </m:r>
                                              </m:sub>
                                            </m:sSub>
                                          </m:sub>
                                          <m:sup/>
                                          <m:e>
                                            <m:nary>
                                              <m:naryPr>
                                                <m:chr m:val="∑"/>
                                                <m:supHide m:val="on"/>
                                                <m:ctrlP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naryPr>
                                              <m:sub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𝑡</m:t>
                                                </m:r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∈</m:t>
                                                </m:r>
                                                <m:sSub>
                                                  <m:sSubPr>
                                                    <m:ctrlPr>
                                                      <a:rPr lang="en-US" sz="1600" b="0" i="1" smtClean="0">
                                                        <a:latin typeface="Cambria Math" panose="02040503050406030204" pitchFamily="18" charset="0"/>
                                                        <a:ea typeface="Cambria Math" panose="02040503050406030204" pitchFamily="18" charset="0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en-US" sz="1600" b="0" i="1" smtClean="0">
                                                        <a:latin typeface="Cambria Math" panose="02040503050406030204" pitchFamily="18" charset="0"/>
                                                        <a:ea typeface="Cambria Math" panose="02040503050406030204" pitchFamily="18" charset="0"/>
                                                      </a:rPr>
                                                      <m:t>𝐶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en-US" sz="1600" b="0" i="1" smtClean="0">
                                                        <a:latin typeface="Cambria Math" panose="02040503050406030204" pitchFamily="18" charset="0"/>
                                                        <a:ea typeface="Cambria Math" panose="02040503050406030204" pitchFamily="18" charset="0"/>
                                                      </a:rPr>
                                                      <m:t>𝑘</m:t>
                                                    </m:r>
                                                  </m:sub>
                                                </m:sSub>
                                              </m:sub>
                                              <m:sup/>
                                              <m:e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𝐾</m:t>
                                                </m:r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(</m:t>
                                                </m:r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𝑠</m:t>
                                                </m:r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,</m:t>
                                                </m:r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𝑡</m:t>
                                                </m:r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)</m:t>
                                                </m:r>
                                              </m:e>
                                            </m:nary>
                                          </m:e>
                                        </m:nary>
                                      </m:e>
                                    </m:d>
                                  </m:e>
                                </m:func>
                              </m:e>
                            </m:mr>
                            <m:mr>
                              <m:e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0, </m:t>
                                </m:r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𝑜𝑡h𝑒𝑟𝑤𝑖𝑠𝑒</m:t>
                                </m:r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                                                                                          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800" dirty="0"/>
              </a:p>
              <a:p>
                <a:pPr marL="0" lvl="1"/>
                <a:r>
                  <a:rPr lang="en-US" dirty="0"/>
                  <a:t>where:</a:t>
                </a:r>
              </a:p>
              <a:p>
                <a:pPr marL="285750" lvl="1" indent="-285750"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𝑖𝑓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∈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𝐶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</m:e>
                          </m:mr>
                          <m:m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0, 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𝑜𝑡h𝑒𝑟𝑤𝑖𝑠𝑒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US" dirty="0"/>
              </a:p>
              <a:p>
                <a:pPr marL="285750" lvl="1" indent="-285750"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: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⟶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ℝ</m:t>
                    </m:r>
                  </m:oMath>
                </a14:m>
                <a:r>
                  <a:rPr lang="en-US" dirty="0"/>
                  <a:t> is a kernel function</a:t>
                </a:r>
              </a:p>
              <a:p>
                <a:pPr marL="285750" lvl="1" indent="-285750">
                  <a:buFont typeface="Wingdings" pitchFamily="2" charset="2"/>
                  <a:buChar char="Ø"/>
                </a:pPr>
                <a:endParaRPr lang="en-US" dirty="0"/>
              </a:p>
              <a:p>
                <a:pPr marL="285750" lvl="1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For example:</a:t>
                </a:r>
              </a:p>
              <a:p>
                <a:pPr marL="285750" lvl="1" indent="-285750"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=2</m:t>
                    </m:r>
                  </m:oMath>
                </a14:m>
                <a:endParaRPr lang="en-US" dirty="0"/>
              </a:p>
              <a:p>
                <a:pPr marL="285750" lvl="1" indent="-285750"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)=</m:t>
                    </m:r>
                    <m:sSup>
                      <m:sSup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i="1" dirty="0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begChr m:val="‖"/>
                                    <m:endChr m:val="‖"/>
                                    <m:ctrlPr>
                                      <a:rPr lang="en-US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dirty="0" smtClean="0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  <m:r>
                                      <a:rPr lang="en-US" b="0" i="1" dirty="0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b="0" i="1" dirty="0" smtClean="0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</m:d>
                              </m:e>
                              <m:sup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  <m:sSup>
                              <m:sSupPr>
                                <m:ctrlP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p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sup>
                    </m:sSup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79" name="TextShape 2">
                <a:extLst>
                  <a:ext uri="{FF2B5EF4-FFF2-40B4-BE49-F238E27FC236}">
                    <a16:creationId xmlns:a16="http://schemas.microsoft.com/office/drawing/2014/main" id="{E776C881-51F8-5B44-ADF6-F20CB9A4CA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7326" y="981851"/>
                <a:ext cx="8769348" cy="3927109"/>
              </a:xfrm>
              <a:prstGeom prst="rect">
                <a:avLst/>
              </a:prstGeom>
              <a:blipFill>
                <a:blip r:embed="rId2"/>
                <a:stretch>
                  <a:fillRect l="-3329" t="-6109" b="-13826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0" name="TextShape 1">
            <a:extLst>
              <a:ext uri="{FF2B5EF4-FFF2-40B4-BE49-F238E27FC236}">
                <a16:creationId xmlns:a16="http://schemas.microsoft.com/office/drawing/2014/main" id="{74922578-599E-AB40-99B2-E66A1FBD70C0}"/>
              </a:ext>
            </a:extLst>
          </p:cNvPr>
          <p:cNvSpPr txBox="1"/>
          <p:nvPr/>
        </p:nvSpPr>
        <p:spPr>
          <a:xfrm>
            <a:off x="152399" y="133350"/>
            <a:ext cx="8804275" cy="85875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2994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Kernel K-means</a:t>
            </a:r>
          </a:p>
        </p:txBody>
      </p:sp>
      <p:pic>
        <p:nvPicPr>
          <p:cNvPr id="82" name="Picture 81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BFA8F441-7BA1-FE41-947D-9C61E28F3D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2419200"/>
            <a:ext cx="3291078" cy="2466000"/>
          </a:xfrm>
          <a:prstGeom prst="rect">
            <a:avLst/>
          </a:prstGeom>
        </p:spPr>
      </p:pic>
      <p:sp>
        <p:nvSpPr>
          <p:cNvPr id="83" name="Rectangle 82">
            <a:extLst>
              <a:ext uri="{FF2B5EF4-FFF2-40B4-BE49-F238E27FC236}">
                <a16:creationId xmlns:a16="http://schemas.microsoft.com/office/drawing/2014/main" id="{F2AA141D-8E7D-624B-B3D3-2CBAD2855FA3}"/>
              </a:ext>
            </a:extLst>
          </p:cNvPr>
          <p:cNvSpPr/>
          <p:nvPr/>
        </p:nvSpPr>
        <p:spPr>
          <a:xfrm>
            <a:off x="381001" y="1301550"/>
            <a:ext cx="2971800" cy="3558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9" name="TextShape 2">
                <a:extLst>
                  <a:ext uri="{FF2B5EF4-FFF2-40B4-BE49-F238E27FC236}">
                    <a16:creationId xmlns:a16="http://schemas.microsoft.com/office/drawing/2014/main" id="{CF5ED838-B72C-8D4B-8FEA-52CF60102AB2}"/>
                  </a:ext>
                </a:extLst>
              </p:cNvPr>
              <p:cNvSpPr txBox="1"/>
              <p:nvPr/>
            </p:nvSpPr>
            <p:spPr>
              <a:xfrm>
                <a:off x="187326" y="981851"/>
                <a:ext cx="8769348" cy="39271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0" tIns="0" rIns="0" bIns="0"/>
              <a:lstStyle/>
              <a:p>
                <a:pPr marL="0" lvl="1" indent="-285750">
                  <a:buFont typeface="Arial" panose="020B0604020202020204" pitchFamily="34" charset="0"/>
                  <a:buChar char="•"/>
                </a:pPr>
                <a:r>
                  <a:rPr lang="en-US" sz="16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Assign each point to a random cluster</a:t>
                </a:r>
              </a:p>
              <a:p>
                <a:pPr marL="0" lvl="1"/>
                <a:endParaRPr lang="en-US" sz="8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endParaRPr>
              </a:p>
              <a:p>
                <a:pPr marL="0" lvl="1" indent="-285750">
                  <a:buFont typeface="Arial" panose="020B0604020202020204" pitchFamily="34" charset="0"/>
                  <a:buChar char="•"/>
                </a:pPr>
                <a:r>
                  <a:rPr lang="en-US" sz="16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Repeat until no change occurs:</a:t>
                </a:r>
              </a:p>
              <a:p>
                <a:pPr marL="0" lvl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sSup>
                            <m:sSup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p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</m:sub>
                      </m:sSub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, </m:t>
                                </m:r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𝑖𝑓</m:t>
                                </m:r>
                                <m:sSup>
                                  <m:sSupPr>
                                    <m:ctrlP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e>
                                  <m:sup>
                                    <m: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  <m:t>∗</m:t>
                                    </m:r>
                                  </m:sup>
                                </m:sSup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func>
                                  <m:funcPr>
                                    <m:ctrlP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limLow>
                                      <m:limLowPr>
                                        <m:ctrlPr>
                                          <a:rPr lang="en-US" sz="16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limLow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lang="en-US" sz="1600" b="0" i="0" smtClean="0">
                                            <a:latin typeface="Cambria Math" panose="02040503050406030204" pitchFamily="18" charset="0"/>
                                          </a:rPr>
                                          <m:t>argmin</m:t>
                                        </m:r>
                                      </m:e>
                                      <m:lim>
                                        <m:r>
                                          <a:rPr lang="en-US" sz="1600" b="0" i="1" smtClean="0">
                                            <a:latin typeface="Cambria Math" panose="02040503050406030204" pitchFamily="18" charset="0"/>
                                          </a:rPr>
                                          <m:t>𝑘</m:t>
                                        </m:r>
                                      </m:lim>
                                    </m:limLow>
                                  </m:fName>
                                  <m:e>
                                    <m:d>
                                      <m:dPr>
                                        <m:ctrlPr>
                                          <a:rPr lang="en-US" sz="16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sz="1600" b="0" i="1" smtClean="0">
                                            <a:latin typeface="Cambria Math" panose="02040503050406030204" pitchFamily="18" charset="0"/>
                                          </a:rPr>
                                          <m:t>−2</m:t>
                                        </m:r>
                                        <m:f>
                                          <m:fPr>
                                            <m:ctrlP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Pr>
                                          <m:num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</a:rPr>
                                              <m:t>1</m:t>
                                            </m:r>
                                          </m:num>
                                          <m:den>
                                            <m:d>
                                              <m:dPr>
                                                <m:begChr m:val="|"/>
                                                <m:endChr m:val="|"/>
                                                <m:ctrlP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dPr>
                                              <m:e>
                                                <m:sSub>
                                                  <m:sSubPr>
                                                    <m:ctrlPr>
                                                      <a:rPr lang="en-US" sz="1600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en-US" sz="1600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  <m:t>𝐶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en-US" sz="1600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  <m:t>𝑘</m:t>
                                                    </m:r>
                                                  </m:sub>
                                                </m:sSub>
                                              </m:e>
                                            </m:d>
                                          </m:den>
                                        </m:f>
                                        <m:nary>
                                          <m:naryPr>
                                            <m:chr m:val="∑"/>
                                            <m:supHide m:val="on"/>
                                            <m:ctrlP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naryPr>
                                          <m:sub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𝑠</m:t>
                                            </m:r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∈</m:t>
                                            </m:r>
                                            <m:sSub>
                                              <m:sSubPr>
                                                <m:ctrlP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𝐶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𝑘</m:t>
                                                </m:r>
                                              </m:sub>
                                            </m:sSub>
                                          </m:sub>
                                          <m:sup/>
                                          <m:e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𝐾</m:t>
                                            </m:r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(</m:t>
                                            </m:r>
                                            <m:sSub>
                                              <m:sSubPr>
                                                <m:ctrlP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𝑥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𝑖</m:t>
                                                </m:r>
                                              </m:sub>
                                            </m:sSub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,</m:t>
                                            </m:r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𝑠</m:t>
                                            </m:r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)</m:t>
                                            </m:r>
                                          </m:e>
                                        </m:nary>
                                        <m:r>
                                          <a:rPr lang="en-US" sz="1600" b="0" i="1" smtClean="0">
                                            <a:latin typeface="Cambria Math" panose="02040503050406030204" pitchFamily="18" charset="0"/>
                                          </a:rPr>
                                          <m:t>+</m:t>
                                        </m:r>
                                        <m:f>
                                          <m:fPr>
                                            <m:ctrlP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Pr>
                                          <m:num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</a:rPr>
                                              <m:t>1</m:t>
                                            </m:r>
                                          </m:num>
                                          <m:den>
                                            <m:sSup>
                                              <m:sSupPr>
                                                <m:ctrlP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pPr>
                                              <m:e>
                                                <m:d>
                                                  <m:dPr>
                                                    <m:begChr m:val="|"/>
                                                    <m:endChr m:val="|"/>
                                                    <m:ctrlPr>
                                                      <a:rPr lang="en-US" sz="1600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dPr>
                                                  <m:e>
                                                    <m:sSub>
                                                      <m:sSubPr>
                                                        <m:ctrlPr>
                                                          <a:rPr lang="en-US" sz="1600" b="0" i="1" smtClean="0">
                                                            <a:latin typeface="Cambria Math" panose="02040503050406030204" pitchFamily="18" charset="0"/>
                                                          </a:rPr>
                                                        </m:ctrlPr>
                                                      </m:sSubPr>
                                                      <m:e>
                                                        <m:r>
                                                          <a:rPr lang="en-US" sz="1600" b="0" i="1" smtClean="0">
                                                            <a:latin typeface="Cambria Math" panose="02040503050406030204" pitchFamily="18" charset="0"/>
                                                          </a:rPr>
                                                          <m:t>𝐶</m:t>
                                                        </m:r>
                                                      </m:e>
                                                      <m:sub>
                                                        <m:r>
                                                          <a:rPr lang="en-US" sz="1600" b="0" i="1" smtClean="0">
                                                            <a:latin typeface="Cambria Math" panose="02040503050406030204" pitchFamily="18" charset="0"/>
                                                          </a:rPr>
                                                          <m:t>𝑘</m:t>
                                                        </m:r>
                                                      </m:sub>
                                                    </m:sSub>
                                                  </m:e>
                                                </m:d>
                                              </m:e>
                                              <m:sup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2</m:t>
                                                </m:r>
                                              </m:sup>
                                            </m:sSup>
                                          </m:den>
                                        </m:f>
                                        <m:nary>
                                          <m:naryPr>
                                            <m:chr m:val="∑"/>
                                            <m:supHide m:val="on"/>
                                            <m:ctrlP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naryPr>
                                          <m:sub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𝑠</m:t>
                                            </m:r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∈</m:t>
                                            </m:r>
                                            <m:sSub>
                                              <m:sSubPr>
                                                <m:ctrlP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𝐶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𝑘</m:t>
                                                </m:r>
                                              </m:sub>
                                            </m:sSub>
                                          </m:sub>
                                          <m:sup/>
                                          <m:e>
                                            <m:nary>
                                              <m:naryPr>
                                                <m:chr m:val="∑"/>
                                                <m:supHide m:val="on"/>
                                                <m:ctrlP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naryPr>
                                              <m:sub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𝑡</m:t>
                                                </m:r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∈</m:t>
                                                </m:r>
                                                <m:sSub>
                                                  <m:sSubPr>
                                                    <m:ctrlPr>
                                                      <a:rPr lang="en-US" sz="1600" b="0" i="1" smtClean="0">
                                                        <a:latin typeface="Cambria Math" panose="02040503050406030204" pitchFamily="18" charset="0"/>
                                                        <a:ea typeface="Cambria Math" panose="02040503050406030204" pitchFamily="18" charset="0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en-US" sz="1600" b="0" i="1" smtClean="0">
                                                        <a:latin typeface="Cambria Math" panose="02040503050406030204" pitchFamily="18" charset="0"/>
                                                        <a:ea typeface="Cambria Math" panose="02040503050406030204" pitchFamily="18" charset="0"/>
                                                      </a:rPr>
                                                      <m:t>𝐶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en-US" sz="1600" b="0" i="1" smtClean="0">
                                                        <a:latin typeface="Cambria Math" panose="02040503050406030204" pitchFamily="18" charset="0"/>
                                                        <a:ea typeface="Cambria Math" panose="02040503050406030204" pitchFamily="18" charset="0"/>
                                                      </a:rPr>
                                                      <m:t>𝑘</m:t>
                                                    </m:r>
                                                  </m:sub>
                                                </m:sSub>
                                              </m:sub>
                                              <m:sup/>
                                              <m:e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𝐾</m:t>
                                                </m:r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(</m:t>
                                                </m:r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𝑠</m:t>
                                                </m:r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,</m:t>
                                                </m:r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𝑡</m:t>
                                                </m:r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)</m:t>
                                                </m:r>
                                              </m:e>
                                            </m:nary>
                                          </m:e>
                                        </m:nary>
                                      </m:e>
                                    </m:d>
                                  </m:e>
                                </m:func>
                              </m:e>
                            </m:mr>
                            <m:mr>
                              <m:e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0, </m:t>
                                </m:r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𝑜𝑡h𝑒𝑟𝑤𝑖𝑠𝑒</m:t>
                                </m:r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                                                                                          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800" dirty="0"/>
              </a:p>
              <a:p>
                <a:pPr marL="0" lvl="1"/>
                <a:r>
                  <a:rPr lang="en-US" dirty="0"/>
                  <a:t>where:</a:t>
                </a:r>
              </a:p>
              <a:p>
                <a:pPr marL="285750" lvl="1" indent="-285750"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𝑖𝑓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∈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𝐶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</m:e>
                          </m:mr>
                          <m:m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0, 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𝑜𝑡h𝑒𝑟𝑤𝑖𝑠𝑒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US" dirty="0"/>
              </a:p>
              <a:p>
                <a:pPr marL="285750" lvl="1" indent="-285750"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: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⟶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ℝ</m:t>
                    </m:r>
                  </m:oMath>
                </a14:m>
                <a:r>
                  <a:rPr lang="en-US" dirty="0"/>
                  <a:t> is a kernel function</a:t>
                </a:r>
              </a:p>
              <a:p>
                <a:pPr marL="285750" lvl="1" indent="-285750">
                  <a:buFont typeface="Wingdings" pitchFamily="2" charset="2"/>
                  <a:buChar char="Ø"/>
                </a:pPr>
                <a:endParaRPr lang="en-US" dirty="0"/>
              </a:p>
              <a:p>
                <a:pPr marL="285750" lvl="1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For example:</a:t>
                </a:r>
              </a:p>
              <a:p>
                <a:pPr marL="285750" lvl="1" indent="-285750"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=2</m:t>
                    </m:r>
                  </m:oMath>
                </a14:m>
                <a:endParaRPr lang="en-US" dirty="0"/>
              </a:p>
              <a:p>
                <a:pPr marL="285750" lvl="1" indent="-285750"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)=</m:t>
                    </m:r>
                    <m:sSup>
                      <m:sSup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i="1" dirty="0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begChr m:val="‖"/>
                                    <m:endChr m:val="‖"/>
                                    <m:ctrlPr>
                                      <a:rPr lang="en-US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dirty="0" smtClean="0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  <m:r>
                                      <a:rPr lang="en-US" b="0" i="1" dirty="0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b="0" i="1" dirty="0" smtClean="0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</m:d>
                              </m:e>
                              <m:sup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  <m:sSup>
                              <m:sSupPr>
                                <m:ctrlP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p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sup>
                    </m:sSup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79" name="TextShape 2">
                <a:extLst>
                  <a:ext uri="{FF2B5EF4-FFF2-40B4-BE49-F238E27FC236}">
                    <a16:creationId xmlns:a16="http://schemas.microsoft.com/office/drawing/2014/main" id="{CF5ED838-B72C-8D4B-8FEA-52CF60102AB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7326" y="981851"/>
                <a:ext cx="8769348" cy="3927109"/>
              </a:xfrm>
              <a:prstGeom prst="rect">
                <a:avLst/>
              </a:prstGeom>
              <a:blipFill>
                <a:blip r:embed="rId2"/>
                <a:stretch>
                  <a:fillRect l="-3329" t="-6109" b="-13826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0" name="TextShape 1">
            <a:extLst>
              <a:ext uri="{FF2B5EF4-FFF2-40B4-BE49-F238E27FC236}">
                <a16:creationId xmlns:a16="http://schemas.microsoft.com/office/drawing/2014/main" id="{310EC451-3B48-EE46-8027-B810BD098551}"/>
              </a:ext>
            </a:extLst>
          </p:cNvPr>
          <p:cNvSpPr txBox="1"/>
          <p:nvPr/>
        </p:nvSpPr>
        <p:spPr>
          <a:xfrm>
            <a:off x="152399" y="133350"/>
            <a:ext cx="8804275" cy="85875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2994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Kernel K-means</a:t>
            </a:r>
          </a:p>
        </p:txBody>
      </p:sp>
      <p:pic>
        <p:nvPicPr>
          <p:cNvPr id="82" name="Picture 81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F5C9FD8F-338D-6343-BC44-67DF266FF2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2419200"/>
            <a:ext cx="3291078" cy="2466000"/>
          </a:xfrm>
          <a:prstGeom prst="rect">
            <a:avLst/>
          </a:prstGeom>
        </p:spPr>
      </p:pic>
      <p:sp>
        <p:nvSpPr>
          <p:cNvPr id="83" name="Rectangle 82">
            <a:extLst>
              <a:ext uri="{FF2B5EF4-FFF2-40B4-BE49-F238E27FC236}">
                <a16:creationId xmlns:a16="http://schemas.microsoft.com/office/drawing/2014/main" id="{213258BC-DA2F-FA4F-ADE4-3D7FD7EA440E}"/>
              </a:ext>
            </a:extLst>
          </p:cNvPr>
          <p:cNvSpPr/>
          <p:nvPr/>
        </p:nvSpPr>
        <p:spPr>
          <a:xfrm>
            <a:off x="381001" y="1301550"/>
            <a:ext cx="2971800" cy="3558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3" name="TextShape 2">
                <a:extLst>
                  <a:ext uri="{FF2B5EF4-FFF2-40B4-BE49-F238E27FC236}">
                    <a16:creationId xmlns:a16="http://schemas.microsoft.com/office/drawing/2014/main" id="{1B61199F-F371-5B4F-839A-B81CD7B5B3C9}"/>
                  </a:ext>
                </a:extLst>
              </p:cNvPr>
              <p:cNvSpPr txBox="1"/>
              <p:nvPr/>
            </p:nvSpPr>
            <p:spPr>
              <a:xfrm>
                <a:off x="187326" y="981851"/>
                <a:ext cx="8769348" cy="39271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0" tIns="0" rIns="0" bIns="0"/>
              <a:lstStyle/>
              <a:p>
                <a:pPr marL="0" lvl="1" indent="-285750">
                  <a:buFont typeface="Arial" panose="020B0604020202020204" pitchFamily="34" charset="0"/>
                  <a:buChar char="•"/>
                </a:pPr>
                <a:r>
                  <a:rPr lang="en-US" sz="16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Assign each point to a random cluster</a:t>
                </a:r>
              </a:p>
              <a:p>
                <a:pPr marL="0" lvl="1"/>
                <a:endParaRPr lang="en-US" sz="8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endParaRPr>
              </a:p>
              <a:p>
                <a:pPr marL="0" lvl="1" indent="-285750">
                  <a:buFont typeface="Arial" panose="020B0604020202020204" pitchFamily="34" charset="0"/>
                  <a:buChar char="•"/>
                </a:pPr>
                <a:r>
                  <a:rPr lang="en-US" sz="16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Repeat until no change occurs:</a:t>
                </a:r>
              </a:p>
              <a:p>
                <a:pPr marL="0" lvl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sSup>
                            <m:sSup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p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</m:sub>
                      </m:sSub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, </m:t>
                                </m:r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𝑖𝑓</m:t>
                                </m:r>
                                <m:sSup>
                                  <m:sSupPr>
                                    <m:ctrlP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e>
                                  <m:sup>
                                    <m: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  <m:t>∗</m:t>
                                    </m:r>
                                  </m:sup>
                                </m:sSup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func>
                                  <m:funcPr>
                                    <m:ctrlP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limLow>
                                      <m:limLowPr>
                                        <m:ctrlPr>
                                          <a:rPr lang="en-US" sz="16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limLow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lang="en-US" sz="1600" b="0" i="0" smtClean="0">
                                            <a:latin typeface="Cambria Math" panose="02040503050406030204" pitchFamily="18" charset="0"/>
                                          </a:rPr>
                                          <m:t>argmin</m:t>
                                        </m:r>
                                      </m:e>
                                      <m:lim>
                                        <m:r>
                                          <a:rPr lang="en-US" sz="1600" b="0" i="1" smtClean="0">
                                            <a:latin typeface="Cambria Math" panose="02040503050406030204" pitchFamily="18" charset="0"/>
                                          </a:rPr>
                                          <m:t>𝑘</m:t>
                                        </m:r>
                                      </m:lim>
                                    </m:limLow>
                                  </m:fName>
                                  <m:e>
                                    <m:d>
                                      <m:dPr>
                                        <m:ctrlPr>
                                          <a:rPr lang="en-US" sz="16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sz="1600" b="0" i="1" smtClean="0">
                                            <a:latin typeface="Cambria Math" panose="02040503050406030204" pitchFamily="18" charset="0"/>
                                          </a:rPr>
                                          <m:t>−2</m:t>
                                        </m:r>
                                        <m:f>
                                          <m:fPr>
                                            <m:ctrlP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Pr>
                                          <m:num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</a:rPr>
                                              <m:t>1</m:t>
                                            </m:r>
                                          </m:num>
                                          <m:den>
                                            <m:d>
                                              <m:dPr>
                                                <m:begChr m:val="|"/>
                                                <m:endChr m:val="|"/>
                                                <m:ctrlP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dPr>
                                              <m:e>
                                                <m:sSub>
                                                  <m:sSubPr>
                                                    <m:ctrlPr>
                                                      <a:rPr lang="en-US" sz="1600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en-US" sz="1600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  <m:t>𝐶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en-US" sz="1600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  <m:t>𝑘</m:t>
                                                    </m:r>
                                                  </m:sub>
                                                </m:sSub>
                                              </m:e>
                                            </m:d>
                                          </m:den>
                                        </m:f>
                                        <m:nary>
                                          <m:naryPr>
                                            <m:chr m:val="∑"/>
                                            <m:supHide m:val="on"/>
                                            <m:ctrlP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naryPr>
                                          <m:sub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𝑠</m:t>
                                            </m:r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∈</m:t>
                                            </m:r>
                                            <m:sSub>
                                              <m:sSubPr>
                                                <m:ctrlP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𝐶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𝑘</m:t>
                                                </m:r>
                                              </m:sub>
                                            </m:sSub>
                                          </m:sub>
                                          <m:sup/>
                                          <m:e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𝐾</m:t>
                                            </m:r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(</m:t>
                                            </m:r>
                                            <m:sSub>
                                              <m:sSubPr>
                                                <m:ctrlP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𝑥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𝑖</m:t>
                                                </m:r>
                                              </m:sub>
                                            </m:sSub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,</m:t>
                                            </m:r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𝑠</m:t>
                                            </m:r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)</m:t>
                                            </m:r>
                                          </m:e>
                                        </m:nary>
                                        <m:r>
                                          <a:rPr lang="en-US" sz="1600" b="0" i="1" smtClean="0">
                                            <a:latin typeface="Cambria Math" panose="02040503050406030204" pitchFamily="18" charset="0"/>
                                          </a:rPr>
                                          <m:t>+</m:t>
                                        </m:r>
                                        <m:f>
                                          <m:fPr>
                                            <m:ctrlP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Pr>
                                          <m:num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</a:rPr>
                                              <m:t>1</m:t>
                                            </m:r>
                                          </m:num>
                                          <m:den>
                                            <m:sSup>
                                              <m:sSupPr>
                                                <m:ctrlP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pPr>
                                              <m:e>
                                                <m:d>
                                                  <m:dPr>
                                                    <m:begChr m:val="|"/>
                                                    <m:endChr m:val="|"/>
                                                    <m:ctrlPr>
                                                      <a:rPr lang="en-US" sz="1600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dPr>
                                                  <m:e>
                                                    <m:sSub>
                                                      <m:sSubPr>
                                                        <m:ctrlPr>
                                                          <a:rPr lang="en-US" sz="1600" b="0" i="1" smtClean="0">
                                                            <a:latin typeface="Cambria Math" panose="02040503050406030204" pitchFamily="18" charset="0"/>
                                                          </a:rPr>
                                                        </m:ctrlPr>
                                                      </m:sSubPr>
                                                      <m:e>
                                                        <m:r>
                                                          <a:rPr lang="en-US" sz="1600" b="0" i="1" smtClean="0">
                                                            <a:latin typeface="Cambria Math" panose="02040503050406030204" pitchFamily="18" charset="0"/>
                                                          </a:rPr>
                                                          <m:t>𝐶</m:t>
                                                        </m:r>
                                                      </m:e>
                                                      <m:sub>
                                                        <m:r>
                                                          <a:rPr lang="en-US" sz="1600" b="0" i="1" smtClean="0">
                                                            <a:latin typeface="Cambria Math" panose="02040503050406030204" pitchFamily="18" charset="0"/>
                                                          </a:rPr>
                                                          <m:t>𝑘</m:t>
                                                        </m:r>
                                                      </m:sub>
                                                    </m:sSub>
                                                  </m:e>
                                                </m:d>
                                              </m:e>
                                              <m:sup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2</m:t>
                                                </m:r>
                                              </m:sup>
                                            </m:sSup>
                                          </m:den>
                                        </m:f>
                                        <m:nary>
                                          <m:naryPr>
                                            <m:chr m:val="∑"/>
                                            <m:supHide m:val="on"/>
                                            <m:ctrlP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naryPr>
                                          <m:sub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𝑠</m:t>
                                            </m:r>
                                            <m:r>
                                              <a:rPr lang="en-US" sz="16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∈</m:t>
                                            </m:r>
                                            <m:sSub>
                                              <m:sSubPr>
                                                <m:ctrlP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𝐶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𝑘</m:t>
                                                </m:r>
                                              </m:sub>
                                            </m:sSub>
                                          </m:sub>
                                          <m:sup/>
                                          <m:e>
                                            <m:nary>
                                              <m:naryPr>
                                                <m:chr m:val="∑"/>
                                                <m:supHide m:val="on"/>
                                                <m:ctrlP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naryPr>
                                              <m:sub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𝑡</m:t>
                                                </m:r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∈</m:t>
                                                </m:r>
                                                <m:sSub>
                                                  <m:sSubPr>
                                                    <m:ctrlPr>
                                                      <a:rPr lang="en-US" sz="1600" b="0" i="1" smtClean="0">
                                                        <a:latin typeface="Cambria Math" panose="02040503050406030204" pitchFamily="18" charset="0"/>
                                                        <a:ea typeface="Cambria Math" panose="02040503050406030204" pitchFamily="18" charset="0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en-US" sz="1600" b="0" i="1" smtClean="0">
                                                        <a:latin typeface="Cambria Math" panose="02040503050406030204" pitchFamily="18" charset="0"/>
                                                        <a:ea typeface="Cambria Math" panose="02040503050406030204" pitchFamily="18" charset="0"/>
                                                      </a:rPr>
                                                      <m:t>𝐶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en-US" sz="1600" b="0" i="1" smtClean="0">
                                                        <a:latin typeface="Cambria Math" panose="02040503050406030204" pitchFamily="18" charset="0"/>
                                                        <a:ea typeface="Cambria Math" panose="02040503050406030204" pitchFamily="18" charset="0"/>
                                                      </a:rPr>
                                                      <m:t>𝑘</m:t>
                                                    </m:r>
                                                  </m:sub>
                                                </m:sSub>
                                              </m:sub>
                                              <m:sup/>
                                              <m:e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𝐾</m:t>
                                                </m:r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(</m:t>
                                                </m:r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𝑠</m:t>
                                                </m:r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,</m:t>
                                                </m:r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𝑡</m:t>
                                                </m:r>
                                                <m:r>
                                                  <a:rPr lang="en-US" sz="16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)</m:t>
                                                </m:r>
                                              </m:e>
                                            </m:nary>
                                          </m:e>
                                        </m:nary>
                                      </m:e>
                                    </m:d>
                                  </m:e>
                                </m:func>
                              </m:e>
                            </m:mr>
                            <m:mr>
                              <m:e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0, </m:t>
                                </m:r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𝑜𝑡h𝑒𝑟𝑤𝑖𝑠𝑒</m:t>
                                </m:r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                                                                                          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800" dirty="0"/>
              </a:p>
              <a:p>
                <a:pPr marL="0" lvl="1"/>
                <a:r>
                  <a:rPr lang="en-US" dirty="0"/>
                  <a:t>where:</a:t>
                </a:r>
              </a:p>
              <a:p>
                <a:pPr marL="285750" lvl="1" indent="-285750"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𝑖𝑓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∈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𝐶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</m:e>
                          </m:mr>
                          <m:m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0, 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𝑜𝑡h𝑒𝑟𝑤𝑖𝑠𝑒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US" dirty="0"/>
              </a:p>
              <a:p>
                <a:pPr marL="285750" lvl="1" indent="-285750"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: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⟶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ℝ</m:t>
                    </m:r>
                  </m:oMath>
                </a14:m>
                <a:r>
                  <a:rPr lang="en-US" dirty="0"/>
                  <a:t> is a kernel function</a:t>
                </a:r>
              </a:p>
              <a:p>
                <a:pPr marL="285750" lvl="1" indent="-285750">
                  <a:buFont typeface="Wingdings" pitchFamily="2" charset="2"/>
                  <a:buChar char="Ø"/>
                </a:pPr>
                <a:endParaRPr lang="en-US" dirty="0"/>
              </a:p>
              <a:p>
                <a:pPr marL="285750" lvl="1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For example:</a:t>
                </a:r>
              </a:p>
              <a:p>
                <a:pPr marL="285750" lvl="1" indent="-285750"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=2</m:t>
                    </m:r>
                  </m:oMath>
                </a14:m>
                <a:endParaRPr lang="en-US" dirty="0"/>
              </a:p>
              <a:p>
                <a:pPr marL="285750" lvl="1" indent="-285750"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)=</m:t>
                    </m:r>
                    <m:sSup>
                      <m:sSup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i="1" dirty="0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begChr m:val="‖"/>
                                    <m:endChr m:val="‖"/>
                                    <m:ctrlPr>
                                      <a:rPr lang="en-US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dirty="0" smtClean="0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  <m:r>
                                      <a:rPr lang="en-US" b="0" i="1" dirty="0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b="0" i="1" dirty="0" smtClean="0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</m:d>
                              </m:e>
                              <m:sup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  <m:sSup>
                              <m:sSupPr>
                                <m:ctrlP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p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sup>
                    </m:sSup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73" name="TextShape 2">
                <a:extLst>
                  <a:ext uri="{FF2B5EF4-FFF2-40B4-BE49-F238E27FC236}">
                    <a16:creationId xmlns:a16="http://schemas.microsoft.com/office/drawing/2014/main" id="{1B61199F-F371-5B4F-839A-B81CD7B5B3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7326" y="981851"/>
                <a:ext cx="8769348" cy="3927109"/>
              </a:xfrm>
              <a:prstGeom prst="rect">
                <a:avLst/>
              </a:prstGeom>
              <a:blipFill>
                <a:blip r:embed="rId2"/>
                <a:stretch>
                  <a:fillRect l="-3329" t="-6109" b="-13826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4" name="TextShape 1">
            <a:extLst>
              <a:ext uri="{FF2B5EF4-FFF2-40B4-BE49-F238E27FC236}">
                <a16:creationId xmlns:a16="http://schemas.microsoft.com/office/drawing/2014/main" id="{EB984FE5-52B0-EC46-901E-59FA767F4BB0}"/>
              </a:ext>
            </a:extLst>
          </p:cNvPr>
          <p:cNvSpPr txBox="1"/>
          <p:nvPr/>
        </p:nvSpPr>
        <p:spPr>
          <a:xfrm>
            <a:off x="152399" y="133350"/>
            <a:ext cx="8804275" cy="85875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2994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Kernel K-means</a:t>
            </a:r>
          </a:p>
        </p:txBody>
      </p:sp>
      <p:pic>
        <p:nvPicPr>
          <p:cNvPr id="76" name="Picture 75" descr="A close up of a map&#10;&#10;Description automatically generated">
            <a:extLst>
              <a:ext uri="{FF2B5EF4-FFF2-40B4-BE49-F238E27FC236}">
                <a16:creationId xmlns:a16="http://schemas.microsoft.com/office/drawing/2014/main" id="{B67CA0D7-8BF0-F048-99ED-D016F2BBFA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2419200"/>
            <a:ext cx="3291078" cy="2466000"/>
          </a:xfrm>
          <a:prstGeom prst="rect">
            <a:avLst/>
          </a:prstGeom>
        </p:spPr>
      </p:pic>
      <p:sp>
        <p:nvSpPr>
          <p:cNvPr id="77" name="Rectangle 76">
            <a:extLst>
              <a:ext uri="{FF2B5EF4-FFF2-40B4-BE49-F238E27FC236}">
                <a16:creationId xmlns:a16="http://schemas.microsoft.com/office/drawing/2014/main" id="{0D0249D3-29BF-1642-A0AE-A9DB147A39B9}"/>
              </a:ext>
            </a:extLst>
          </p:cNvPr>
          <p:cNvSpPr/>
          <p:nvPr/>
        </p:nvSpPr>
        <p:spPr>
          <a:xfrm>
            <a:off x="381001" y="1301550"/>
            <a:ext cx="2971800" cy="3558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Shape 1">
            <a:extLst>
              <a:ext uri="{FF2B5EF4-FFF2-40B4-BE49-F238E27FC236}">
                <a16:creationId xmlns:a16="http://schemas.microsoft.com/office/drawing/2014/main" id="{18B2B173-5373-014F-B469-26969BC98ACC}"/>
              </a:ext>
            </a:extLst>
          </p:cNvPr>
          <p:cNvSpPr txBox="1"/>
          <p:nvPr/>
        </p:nvSpPr>
        <p:spPr>
          <a:xfrm>
            <a:off x="152399" y="133350"/>
            <a:ext cx="8804275" cy="85875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2994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K-means (Python)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9E4A296-0016-5C4C-9EE9-76494C68A6B1}"/>
              </a:ext>
            </a:extLst>
          </p:cNvPr>
          <p:cNvSpPr txBox="1"/>
          <p:nvPr/>
        </p:nvSpPr>
        <p:spPr>
          <a:xfrm>
            <a:off x="381000" y="992106"/>
            <a:ext cx="8501718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from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sklearn.cluster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import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KMeans</a:t>
            </a: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from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sklearn.metrics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import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silhouette_score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adjusted_rand_score</a:t>
            </a: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from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sklearn.mixture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import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GaussianMixture</a:t>
            </a: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km =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KMeans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n_clusters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4) </a:t>
            </a:r>
          </a:p>
          <a:p>
            <a:r>
              <a:rPr lang="en-US" sz="16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k = 4, by default uses k-means++ initialization and does 10 runs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km.fit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(X) </a:t>
            </a:r>
            <a:r>
              <a:rPr lang="en-US" sz="16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run the algorithm, compute the cluster centers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y =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km.predict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(X) </a:t>
            </a:r>
          </a:p>
          <a:p>
            <a:r>
              <a:rPr lang="en-US" sz="16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cluster assignment for the points it was fitted on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km.cluster_centers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_</a:t>
            </a:r>
          </a:p>
          <a:p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km.inertia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_ </a:t>
            </a:r>
            <a:r>
              <a:rPr lang="en-US" sz="16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final distortion value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silhouette_score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(X, y) </a:t>
            </a:r>
            <a:r>
              <a:rPr lang="en-US" sz="16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mean silhouette score over all samples</a:t>
            </a: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extShape 1">
            <a:extLst>
              <a:ext uri="{FF2B5EF4-FFF2-40B4-BE49-F238E27FC236}">
                <a16:creationId xmlns:a16="http://schemas.microsoft.com/office/drawing/2014/main" id="{1F7B5017-5DA2-7746-ADC7-6FE9A48ADBEA}"/>
              </a:ext>
            </a:extLst>
          </p:cNvPr>
          <p:cNvSpPr txBox="1"/>
          <p:nvPr/>
        </p:nvSpPr>
        <p:spPr>
          <a:xfrm>
            <a:off x="152399" y="133350"/>
            <a:ext cx="8804275" cy="85875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2994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Summary</a:t>
            </a:r>
          </a:p>
        </p:txBody>
      </p:sp>
      <p:sp>
        <p:nvSpPr>
          <p:cNvPr id="57" name="TextShape 2">
            <a:extLst>
              <a:ext uri="{FF2B5EF4-FFF2-40B4-BE49-F238E27FC236}">
                <a16:creationId xmlns:a16="http://schemas.microsoft.com/office/drawing/2014/main" id="{95D7A2FC-5F6A-7D42-A40C-FD86975D4283}"/>
              </a:ext>
            </a:extLst>
          </p:cNvPr>
          <p:cNvSpPr txBox="1"/>
          <p:nvPr/>
        </p:nvSpPr>
        <p:spPr>
          <a:xfrm>
            <a:off x="228600" y="1045722"/>
            <a:ext cx="8769348" cy="11444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65300" indent="-285750">
              <a:spcAft>
                <a:spcPts val="10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K-means</a:t>
            </a: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is a clustering algorithm that partitions the data points into a fixed number of clusters k</a:t>
            </a:r>
          </a:p>
          <a:p>
            <a:pPr marL="65300" indent="-285750">
              <a:spcAft>
                <a:spcPts val="10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Each cluster is represented by a centroid and points are assigned to the cluster with the closest centroid</a:t>
            </a:r>
          </a:p>
          <a:p>
            <a:pPr marL="65300" indent="-285750">
              <a:spcAft>
                <a:spcPts val="10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</a:t>
            </a:r>
            <a:r>
              <a:rPr lang="en-US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EM algorithm </a:t>
            </a: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is used to optimize the objective function, but it can get stuck in local optima</a:t>
            </a:r>
          </a:p>
          <a:p>
            <a:pPr marL="65300" indent="-285750">
              <a:spcAft>
                <a:spcPts val="10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Number of clusters k is a hyperparameter that can be tuned using:</a:t>
            </a:r>
          </a:p>
          <a:p>
            <a:pPr marL="594000" indent="-285750">
              <a:spcAft>
                <a:spcPts val="100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Elbow</a:t>
            </a: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method</a:t>
            </a:r>
          </a:p>
          <a:p>
            <a:pPr marL="594000" indent="-285750">
              <a:spcAft>
                <a:spcPts val="100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Silhouette</a:t>
            </a: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coefficient</a:t>
            </a:r>
          </a:p>
          <a:p>
            <a:pPr marL="65300" indent="-285750">
              <a:spcAft>
                <a:spcPts val="10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K-means can only obtain convex spherical clusters and tends to produce equally-sized clusters</a:t>
            </a:r>
          </a:p>
          <a:p>
            <a:pPr marL="65300" indent="-285750">
              <a:spcAft>
                <a:spcPts val="10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Soft K-means</a:t>
            </a: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, </a:t>
            </a:r>
            <a:r>
              <a:rPr lang="en-US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Gaussian Mixture Models </a:t>
            </a: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and </a:t>
            </a:r>
            <a:r>
              <a:rPr lang="en-US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Kernel K-means </a:t>
            </a: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are extensions that deal with some of the limitations of k-means</a:t>
            </a:r>
          </a:p>
          <a:p>
            <a:pPr indent="-220450">
              <a:spcAft>
                <a:spcPts val="10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240000" indent="-220450">
              <a:spcAft>
                <a:spcPts val="10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1905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extShape 1">
            <a:extLst>
              <a:ext uri="{FF2B5EF4-FFF2-40B4-BE49-F238E27FC236}">
                <a16:creationId xmlns:a16="http://schemas.microsoft.com/office/drawing/2014/main" id="{2AFA82CD-695D-784A-9235-C34F9ED2627B}"/>
              </a:ext>
            </a:extLst>
          </p:cNvPr>
          <p:cNvSpPr txBox="1"/>
          <p:nvPr/>
        </p:nvSpPr>
        <p:spPr>
          <a:xfrm>
            <a:off x="152399" y="133350"/>
            <a:ext cx="8804275" cy="85875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2994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K-means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6" name="TextShape 2">
                <a:extLst>
                  <a:ext uri="{FF2B5EF4-FFF2-40B4-BE49-F238E27FC236}">
                    <a16:creationId xmlns:a16="http://schemas.microsoft.com/office/drawing/2014/main" id="{CC7775E7-78F2-3941-84F4-C364E39DA002}"/>
                  </a:ext>
                </a:extLst>
              </p:cNvPr>
              <p:cNvSpPr txBox="1"/>
              <p:nvPr/>
            </p:nvSpPr>
            <p:spPr>
              <a:xfrm>
                <a:off x="257177" y="920874"/>
                <a:ext cx="8582023" cy="40892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0" tIns="0" rIns="0" bIns="0"/>
              <a:lstStyle/>
              <a:p>
                <a:pPr marL="122450" indent="-342900">
                  <a:spcAft>
                    <a:spcPts val="100"/>
                  </a:spcAft>
                  <a:buClr>
                    <a:srgbClr val="000000"/>
                  </a:buClr>
                  <a:buSzPct val="100000"/>
                  <a:buFont typeface="Arial" panose="020B0604020202020204" pitchFamily="34" charset="0"/>
                  <a:buChar char="•"/>
                </a:pPr>
                <a:r>
                  <a:rPr lang="en-US" sz="20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K-means is a clustering algorithm that partitions the data points into a fixed number of clusters k</a:t>
                </a:r>
              </a:p>
              <a:p>
                <a:pPr marL="122450" indent="-342900">
                  <a:spcAft>
                    <a:spcPts val="100"/>
                  </a:spcAft>
                  <a:buClr>
                    <a:srgbClr val="000000"/>
                  </a:buClr>
                  <a:buSzPct val="100000"/>
                  <a:buFont typeface="Arial" panose="020B0604020202020204" pitchFamily="34" charset="0"/>
                  <a:buChar char="•"/>
                </a:pPr>
                <a:r>
                  <a:rPr lang="en-US" sz="20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Being a centroid-based method, each cluster is represented by a prototype point (centroid) and every point is assigned to the cluster with the nearest centroid</a:t>
                </a:r>
              </a:p>
              <a:p>
                <a:pPr marL="122450" indent="-342900">
                  <a:spcAft>
                    <a:spcPts val="100"/>
                  </a:spcAft>
                  <a:buClr>
                    <a:srgbClr val="000000"/>
                  </a:buClr>
                  <a:buSzPct val="100000"/>
                  <a:buFont typeface="Arial" panose="020B0604020202020204" pitchFamily="34" charset="0"/>
                  <a:buChar char="•"/>
                </a:pPr>
                <a:r>
                  <a:rPr lang="en-US" sz="2000" dirty="0"/>
                  <a:t>Want to minimize the sum of Euclidean distances between feature vectors </a:t>
                </a:r>
                <a:r>
                  <a:rPr lang="en-US" sz="2000" b="1" dirty="0"/>
                  <a:t>x</a:t>
                </a:r>
                <a:r>
                  <a:rPr lang="en-US" sz="2000" baseline="-25000" dirty="0"/>
                  <a:t>i</a:t>
                </a:r>
                <a:r>
                  <a:rPr lang="en-US" sz="2000" dirty="0"/>
                  <a:t> and the nearest cluster centroids </a:t>
                </a:r>
                <a:r>
                  <a:rPr lang="en-US" sz="2000" b="1" dirty="0" err="1"/>
                  <a:t>m</a:t>
                </a:r>
                <a:r>
                  <a:rPr lang="en-US" sz="2000" baseline="-25000" dirty="0" err="1"/>
                  <a:t>k</a:t>
                </a:r>
                <a:r>
                  <a:rPr lang="en-US" sz="2000" dirty="0"/>
                  <a:t> (i.e. within-cluster sum of squares, variance of clusters):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sup>
                        <m:e>
                          <m:nary>
                            <m:naryPr>
                              <m:chr m:val="∑"/>
                              <m:supHide m:val="on"/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brk m:alnAt="23"/>
                                    </m:r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∈</m:t>
                                  </m:r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𝐶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</m:sub>
                            <m:sup/>
                            <m:e>
                              <m:sSup>
                                <m:sSup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e>
                                    <m: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  <m:sup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e>
                      </m:nary>
                    </m:oMath>
                  </m:oMathPara>
                </a14:m>
                <a:endParaRPr lang="en-US" sz="20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0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K-means uses an iterative method and it converges to a local minimum</a:t>
                </a:r>
              </a:p>
              <a:p>
                <a:pPr marL="702000" indent="-342900">
                  <a:spcAft>
                    <a:spcPts val="100"/>
                  </a:spcAft>
                  <a:buClr>
                    <a:srgbClr val="FF0000"/>
                  </a:buClr>
                  <a:buSzPct val="80000"/>
                  <a:buFont typeface="Wingdings" pitchFamily="2" charset="2"/>
                  <a:buChar char="Ø"/>
                </a:pPr>
                <a:r>
                  <a:rPr lang="en-US" sz="2000" spc="-1" dirty="0">
                    <a:solidFill>
                      <a:srgbClr val="FF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Finding the global optimum is NP-hard</a:t>
                </a:r>
              </a:p>
              <a:p>
                <a:pPr marL="3240000" indent="-220450">
                  <a:spcAft>
                    <a:spcPts val="100"/>
                  </a:spcAft>
                  <a:buClr>
                    <a:srgbClr val="000000"/>
                  </a:buClr>
                  <a:buSzPct val="45000"/>
                  <a:buFont typeface="Wingdings" charset="2"/>
                  <a:buChar char=""/>
                </a:pPr>
                <a:endParaRPr lang="en-US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endParaRPr>
              </a:p>
            </p:txBody>
          </p:sp>
        </mc:Choice>
        <mc:Fallback xmlns="">
          <p:sp>
            <p:nvSpPr>
              <p:cNvPr id="46" name="TextShape 2">
                <a:extLst>
                  <a:ext uri="{FF2B5EF4-FFF2-40B4-BE49-F238E27FC236}">
                    <a16:creationId xmlns:a16="http://schemas.microsoft.com/office/drawing/2014/main" id="{CC7775E7-78F2-3941-84F4-C364E39DA00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7177" y="920874"/>
                <a:ext cx="8582023" cy="4089275"/>
              </a:xfrm>
              <a:prstGeom prst="rect">
                <a:avLst/>
              </a:prstGeom>
              <a:blipFill>
                <a:blip r:embed="rId2"/>
                <a:stretch>
                  <a:fillRect l="-1627" t="-1858" r="-2219" b="-18885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>
          <a:xfrm>
            <a:off x="1485900" y="0"/>
            <a:ext cx="6172200" cy="85725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K-means clustering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94979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304800" y="774555"/>
                <a:ext cx="8534400" cy="4199666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Want to minimize the sum of Euclidean distances between feature vectors </a:t>
                </a:r>
                <a:r>
                  <a:rPr lang="en-US" b="1" dirty="0"/>
                  <a:t>x</a:t>
                </a:r>
                <a:r>
                  <a:rPr lang="en-US" baseline="-25000" dirty="0"/>
                  <a:t>i</a:t>
                </a:r>
                <a:r>
                  <a:rPr lang="en-US" dirty="0"/>
                  <a:t> and the nearest cluster centroids </a:t>
                </a:r>
                <a:r>
                  <a:rPr lang="en-US" b="1" dirty="0" err="1"/>
                  <a:t>m</a:t>
                </a:r>
                <a:r>
                  <a:rPr lang="en-US" baseline="-25000" dirty="0" err="1"/>
                  <a:t>k</a:t>
                </a:r>
                <a:r>
                  <a:rPr lang="en-US" dirty="0"/>
                  <a:t>:</a:t>
                </a:r>
              </a:p>
              <a:p>
                <a:pPr marL="0" indent="0">
                  <a:buNone/>
                </a:pPr>
                <a:endParaRPr lang="en-US" sz="12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sup>
                        <m:e>
                          <m:nary>
                            <m:naryPr>
                              <m:chr m:val="∑"/>
                              <m:supHide m:val="on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sSub>
                                    <m:sSubPr>
                                      <m:ctrlPr>
                                        <a:rPr lang="en-US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∈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𝐶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</m:sub>
                            <m:sup/>
                            <m:e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 )</m:t>
                                  </m:r>
                                </m:e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e>
                      </m:nary>
                    </m:oMath>
                  </m:oMathPara>
                </a14:m>
                <a:br>
                  <a:rPr lang="en-US" dirty="0"/>
                </a:br>
                <a:endParaRPr lang="en-US" dirty="0"/>
              </a:p>
              <a:p>
                <a:pPr marL="400050" indent="-400050"/>
                <a:endParaRPr lang="en-US" sz="1200" dirty="0"/>
              </a:p>
              <a:p>
                <a:r>
                  <a:rPr lang="en-US" dirty="0"/>
                  <a:t>Algorithm (Expectation-Maximization):</a:t>
                </a:r>
              </a:p>
              <a:p>
                <a:pPr marL="0" indent="0">
                  <a:buNone/>
                </a:pPr>
                <a:r>
                  <a:rPr lang="en-US" dirty="0"/>
                  <a:t>1. Initialize the K cluster centroids randomly</a:t>
                </a:r>
              </a:p>
              <a:p>
                <a:pPr marL="0" indent="0">
                  <a:buNone/>
                </a:pPr>
                <a:r>
                  <a:rPr lang="en-US" dirty="0"/>
                  <a:t>2. Iterate until clusters converge:</a:t>
                </a:r>
              </a:p>
              <a:p>
                <a:pPr marL="628650" lvl="1" indent="-285750"/>
                <a:r>
                  <a:rPr lang="en-US" dirty="0"/>
                  <a:t>a. (E) Label each vector based on the nearest cluster centroid</a:t>
                </a:r>
              </a:p>
              <a:p>
                <a:pPr marL="628650" lvl="1" indent="-285750"/>
                <a:r>
                  <a:rPr lang="en-US" dirty="0"/>
                  <a:t>b. (M) Recompute the centroid of each cluster = mean of all feature vectors assigned to a cluster</a:t>
                </a:r>
              </a:p>
            </p:txBody>
          </p:sp>
        </mc:Choice>
        <mc:Fallback xmlns="">
          <p:sp>
            <p:nvSpPr>
              <p:cNvPr id="894979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304800" y="774555"/>
                <a:ext cx="8534400" cy="4199666"/>
              </a:xfrm>
              <a:blipFill>
                <a:blip r:embed="rId3"/>
                <a:stretch>
                  <a:fillRect l="-893" t="-512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454638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>
          <a:xfrm>
            <a:off x="1485900" y="0"/>
            <a:ext cx="6172200" cy="85725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K-means clustering – 1.</a:t>
            </a:r>
          </a:p>
        </p:txBody>
      </p:sp>
      <p:sp>
        <p:nvSpPr>
          <p:cNvPr id="3" name="Oval 2"/>
          <p:cNvSpPr/>
          <p:nvPr/>
        </p:nvSpPr>
        <p:spPr>
          <a:xfrm>
            <a:off x="2405256" y="2265709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" name="Oval 6"/>
          <p:cNvSpPr/>
          <p:nvPr/>
        </p:nvSpPr>
        <p:spPr>
          <a:xfrm>
            <a:off x="2211063" y="2803303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" name="Oval 7"/>
          <p:cNvSpPr/>
          <p:nvPr/>
        </p:nvSpPr>
        <p:spPr>
          <a:xfrm>
            <a:off x="3188151" y="2307576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Oval 8"/>
          <p:cNvSpPr/>
          <p:nvPr/>
        </p:nvSpPr>
        <p:spPr>
          <a:xfrm>
            <a:off x="2244179" y="3400489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" name="Oval 9"/>
          <p:cNvSpPr/>
          <p:nvPr/>
        </p:nvSpPr>
        <p:spPr>
          <a:xfrm>
            <a:off x="3225141" y="2913237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1" name="Oval 10"/>
          <p:cNvSpPr/>
          <p:nvPr/>
        </p:nvSpPr>
        <p:spPr>
          <a:xfrm>
            <a:off x="2897826" y="1884794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2" name="Oval 11"/>
          <p:cNvSpPr/>
          <p:nvPr/>
        </p:nvSpPr>
        <p:spPr>
          <a:xfrm>
            <a:off x="2865461" y="3722841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3" name="Oval 12"/>
          <p:cNvSpPr/>
          <p:nvPr/>
        </p:nvSpPr>
        <p:spPr>
          <a:xfrm>
            <a:off x="4176318" y="2265709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4" name="Oval 13"/>
          <p:cNvSpPr/>
          <p:nvPr/>
        </p:nvSpPr>
        <p:spPr>
          <a:xfrm>
            <a:off x="2734284" y="3014951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5" name="Oval 14"/>
          <p:cNvSpPr/>
          <p:nvPr/>
        </p:nvSpPr>
        <p:spPr>
          <a:xfrm>
            <a:off x="4922765" y="2265709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" name="Oval 15"/>
          <p:cNvSpPr/>
          <p:nvPr/>
        </p:nvSpPr>
        <p:spPr>
          <a:xfrm>
            <a:off x="4426745" y="2813577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8" name="Oval 17"/>
          <p:cNvSpPr/>
          <p:nvPr/>
        </p:nvSpPr>
        <p:spPr>
          <a:xfrm>
            <a:off x="4853410" y="2803303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0" name="Oval 19"/>
          <p:cNvSpPr/>
          <p:nvPr/>
        </p:nvSpPr>
        <p:spPr>
          <a:xfrm>
            <a:off x="4883945" y="3270777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1" name="Oval 20"/>
          <p:cNvSpPr/>
          <p:nvPr/>
        </p:nvSpPr>
        <p:spPr>
          <a:xfrm>
            <a:off x="6191142" y="2002945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2" name="Oval 21"/>
          <p:cNvSpPr/>
          <p:nvPr/>
        </p:nvSpPr>
        <p:spPr>
          <a:xfrm>
            <a:off x="6693826" y="2404410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3" name="Oval 22"/>
          <p:cNvSpPr/>
          <p:nvPr/>
        </p:nvSpPr>
        <p:spPr>
          <a:xfrm>
            <a:off x="6221889" y="2473760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4" name="Oval 23"/>
          <p:cNvSpPr/>
          <p:nvPr/>
        </p:nvSpPr>
        <p:spPr>
          <a:xfrm>
            <a:off x="5728027" y="2280092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5" name="Oval 24"/>
          <p:cNvSpPr/>
          <p:nvPr/>
        </p:nvSpPr>
        <p:spPr>
          <a:xfrm>
            <a:off x="6376722" y="3132076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6" name="Oval 25"/>
          <p:cNvSpPr/>
          <p:nvPr/>
        </p:nvSpPr>
        <p:spPr>
          <a:xfrm>
            <a:off x="3718776" y="3581056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7" name="Oval 26"/>
          <p:cNvSpPr/>
          <p:nvPr/>
        </p:nvSpPr>
        <p:spPr>
          <a:xfrm>
            <a:off x="4372228" y="3562050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17791314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>
          <a:xfrm>
            <a:off x="1485900" y="0"/>
            <a:ext cx="6172200" cy="85725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K-means clustering – 1.</a:t>
            </a:r>
          </a:p>
        </p:txBody>
      </p:sp>
      <p:sp>
        <p:nvSpPr>
          <p:cNvPr id="3" name="Oval 2"/>
          <p:cNvSpPr/>
          <p:nvPr/>
        </p:nvSpPr>
        <p:spPr>
          <a:xfrm>
            <a:off x="2405256" y="2265709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" name="Oval 6"/>
          <p:cNvSpPr/>
          <p:nvPr/>
        </p:nvSpPr>
        <p:spPr>
          <a:xfrm>
            <a:off x="2211063" y="2803303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" name="Oval 7"/>
          <p:cNvSpPr/>
          <p:nvPr/>
        </p:nvSpPr>
        <p:spPr>
          <a:xfrm>
            <a:off x="3188151" y="2307576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Oval 8"/>
          <p:cNvSpPr/>
          <p:nvPr/>
        </p:nvSpPr>
        <p:spPr>
          <a:xfrm>
            <a:off x="2244179" y="3400489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" name="Oval 9"/>
          <p:cNvSpPr/>
          <p:nvPr/>
        </p:nvSpPr>
        <p:spPr>
          <a:xfrm>
            <a:off x="3225141" y="2913237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1" name="Oval 10"/>
          <p:cNvSpPr/>
          <p:nvPr/>
        </p:nvSpPr>
        <p:spPr>
          <a:xfrm>
            <a:off x="2897826" y="1884794"/>
            <a:ext cx="138709" cy="138701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2" name="Oval 11"/>
          <p:cNvSpPr/>
          <p:nvPr/>
        </p:nvSpPr>
        <p:spPr>
          <a:xfrm>
            <a:off x="2865461" y="3722841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3" name="Oval 12"/>
          <p:cNvSpPr/>
          <p:nvPr/>
        </p:nvSpPr>
        <p:spPr>
          <a:xfrm>
            <a:off x="4176318" y="2265709"/>
            <a:ext cx="138709" cy="138701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4" name="Oval 13"/>
          <p:cNvSpPr/>
          <p:nvPr/>
        </p:nvSpPr>
        <p:spPr>
          <a:xfrm>
            <a:off x="2734284" y="3014951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5" name="Oval 14"/>
          <p:cNvSpPr/>
          <p:nvPr/>
        </p:nvSpPr>
        <p:spPr>
          <a:xfrm>
            <a:off x="4922765" y="2265709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" name="Oval 15"/>
          <p:cNvSpPr/>
          <p:nvPr/>
        </p:nvSpPr>
        <p:spPr>
          <a:xfrm>
            <a:off x="4426745" y="2813577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7" name="Oval 16"/>
          <p:cNvSpPr/>
          <p:nvPr/>
        </p:nvSpPr>
        <p:spPr>
          <a:xfrm>
            <a:off x="3718776" y="3581056"/>
            <a:ext cx="138709" cy="138701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8" name="Oval 17"/>
          <p:cNvSpPr/>
          <p:nvPr/>
        </p:nvSpPr>
        <p:spPr>
          <a:xfrm>
            <a:off x="4853410" y="2803303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Oval 18"/>
          <p:cNvSpPr/>
          <p:nvPr/>
        </p:nvSpPr>
        <p:spPr>
          <a:xfrm>
            <a:off x="4372228" y="3562050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0" name="Oval 19"/>
          <p:cNvSpPr/>
          <p:nvPr/>
        </p:nvSpPr>
        <p:spPr>
          <a:xfrm>
            <a:off x="4883945" y="3270777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1" name="Oval 20"/>
          <p:cNvSpPr/>
          <p:nvPr/>
        </p:nvSpPr>
        <p:spPr>
          <a:xfrm>
            <a:off x="6191142" y="2002945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2" name="Oval 21"/>
          <p:cNvSpPr/>
          <p:nvPr/>
        </p:nvSpPr>
        <p:spPr>
          <a:xfrm>
            <a:off x="6693826" y="2404410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3" name="Oval 22"/>
          <p:cNvSpPr/>
          <p:nvPr/>
        </p:nvSpPr>
        <p:spPr>
          <a:xfrm>
            <a:off x="6221889" y="2473760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4" name="Oval 23"/>
          <p:cNvSpPr/>
          <p:nvPr/>
        </p:nvSpPr>
        <p:spPr>
          <a:xfrm>
            <a:off x="5728027" y="2280092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5" name="Oval 24"/>
          <p:cNvSpPr/>
          <p:nvPr/>
        </p:nvSpPr>
        <p:spPr>
          <a:xfrm>
            <a:off x="6376722" y="3132076"/>
            <a:ext cx="138709" cy="13870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38295353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4328</TotalTime>
  <Words>2437</Words>
  <Application>Microsoft Macintosh PowerPoint</Application>
  <PresentationFormat>On-screen Show (16:9)</PresentationFormat>
  <Paragraphs>389</Paragraphs>
  <Slides>59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59</vt:i4>
      </vt:variant>
    </vt:vector>
  </HeadingPairs>
  <TitlesOfParts>
    <vt:vector size="66" baseType="lpstr">
      <vt:lpstr>Arial</vt:lpstr>
      <vt:lpstr>Calibri</vt:lpstr>
      <vt:lpstr>Calibri Light</vt:lpstr>
      <vt:lpstr>Cambria Math</vt:lpstr>
      <vt:lpstr>Courier New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K-means clustering</vt:lpstr>
      <vt:lpstr>K-means clustering – 1.</vt:lpstr>
      <vt:lpstr>K-means clustering – 1.</vt:lpstr>
      <vt:lpstr>K-means clustering – 2.a.</vt:lpstr>
      <vt:lpstr>K-means clustering – 2.b.</vt:lpstr>
      <vt:lpstr>PowerPoint Presentation</vt:lpstr>
      <vt:lpstr>K-means clustering – 2.a.</vt:lpstr>
      <vt:lpstr>K-means clustering – 2.b.</vt:lpstr>
      <vt:lpstr>K-means clustering – 2.b.</vt:lpstr>
      <vt:lpstr>K-means clustering – 2.a.</vt:lpstr>
      <vt:lpstr>K-means clustering – 2.b.</vt:lpstr>
      <vt:lpstr>K-means clustering – 2.b.</vt:lpstr>
      <vt:lpstr>K-means clustering – 2.a.</vt:lpstr>
      <vt:lpstr>K-means clustering – 2.b.</vt:lpstr>
      <vt:lpstr>K-means clustering – 2.b.</vt:lpstr>
      <vt:lpstr>K-means clustering – 2.a.</vt:lpstr>
      <vt:lpstr>K-means clustering - Output</vt:lpstr>
      <vt:lpstr>PowerPoint Presentation</vt:lpstr>
      <vt:lpstr>Mathematical formulation</vt:lpstr>
      <vt:lpstr>K-means algorithm: in depth</vt:lpstr>
      <vt:lpstr>K-means algorithm: in depth</vt:lpstr>
      <vt:lpstr>K-means algorithm: in depth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7.1. K-Means</dc:title>
  <dc:subject>Introduction to Machine Learning with Python Lecture 7.1.</dc:subject>
  <dc:creator>Andrei Manea</dc:creator>
  <cp:lastModifiedBy>Radu Ionescu</cp:lastModifiedBy>
  <cp:revision>95</cp:revision>
  <dcterms:created xsi:type="dcterms:W3CDTF">2019-11-23T16:42:50Z</dcterms:created>
  <dcterms:modified xsi:type="dcterms:W3CDTF">2023-12-21T15:24:32Z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2019-01-04T00:00:00Z</vt:filetime>
  </property>
  <property fmtid="{D5CDD505-2E9C-101B-9397-08002B2CF9AE}" pid="3" name="Creator">
    <vt:lpwstr>Microsoft® PowerPoint® for Office 365</vt:lpwstr>
  </property>
  <property fmtid="{D5CDD505-2E9C-101B-9397-08002B2CF9AE}" pid="4" name="LastSaved">
    <vt:filetime>2019-11-23T00:00:00Z</vt:filetime>
  </property>
</Properties>
</file>